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charts/chart12.xml" ContentType="application/vnd.openxmlformats-officedocument.drawingml.chart+xml"/>
  <Override PartName="/ppt/tags/tag36.xml" ContentType="application/vnd.openxmlformats-officedocument.presentationml.tag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tags/tag37.xml" ContentType="application/vnd.openxmlformats-officedocument.presentationml.tags+xml"/>
  <Override PartName="/ppt/charts/chart14.xml" ContentType="application/vnd.openxmlformats-officedocument.drawingml.chart+xml"/>
  <Override PartName="/ppt/tags/tag38.xml" ContentType="application/vnd.openxmlformats-officedocument.presentationml.tags+xml"/>
  <Override PartName="/ppt/charts/chart15.xml" ContentType="application/vnd.openxmlformats-officedocument.drawingml.chart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0" r:id="rId4"/>
    <p:sldId id="299" r:id="rId5"/>
    <p:sldId id="2145707964" r:id="rId6"/>
    <p:sldId id="5025" r:id="rId7"/>
    <p:sldId id="4952" r:id="rId8"/>
    <p:sldId id="2145707959" r:id="rId9"/>
    <p:sldId id="2145707960" r:id="rId10"/>
    <p:sldId id="295" r:id="rId11"/>
    <p:sldId id="2145707971" r:id="rId12"/>
    <p:sldId id="2145707987" r:id="rId13"/>
    <p:sldId id="2145707974" r:id="rId14"/>
    <p:sldId id="2145707988" r:id="rId15"/>
    <p:sldId id="2145707989" r:id="rId16"/>
    <p:sldId id="2145707966" r:id="rId17"/>
    <p:sldId id="2145707973" r:id="rId18"/>
    <p:sldId id="2145707967" r:id="rId19"/>
    <p:sldId id="302" r:id="rId20"/>
    <p:sldId id="2145707970" r:id="rId21"/>
    <p:sldId id="2145707968" r:id="rId22"/>
    <p:sldId id="2145707957" r:id="rId23"/>
    <p:sldId id="301" r:id="rId24"/>
    <p:sldId id="2145707978" r:id="rId25"/>
    <p:sldId id="2145707990" r:id="rId26"/>
    <p:sldId id="2145707991" r:id="rId27"/>
    <p:sldId id="2145707977" r:id="rId28"/>
    <p:sldId id="2145707982" r:id="rId29"/>
    <p:sldId id="2145707983" r:id="rId30"/>
    <p:sldId id="2145707984" r:id="rId31"/>
    <p:sldId id="2145707985" r:id="rId32"/>
    <p:sldId id="2145707979" r:id="rId33"/>
    <p:sldId id="2145707980" r:id="rId34"/>
    <p:sldId id="2145707992" r:id="rId35"/>
  </p:sldIdLst>
  <p:sldSz cx="12192000" cy="6858000"/>
  <p:notesSz cx="9926638" cy="6797675"/>
  <p:custDataLst>
    <p:tags r:id="rId37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098"/>
    <a:srgbClr val="F4B183"/>
    <a:srgbClr val="FFFFFF"/>
    <a:srgbClr val="98CA3F"/>
    <a:srgbClr val="0CADDC"/>
    <a:srgbClr val="7F7F7F"/>
    <a:srgbClr val="A6A6A6"/>
    <a:srgbClr val="F2F2F2"/>
    <a:srgbClr val="4F81BD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2735" autoAdjust="0"/>
  </p:normalViewPr>
  <p:slideViewPr>
    <p:cSldViewPr snapToGrid="0">
      <p:cViewPr varScale="1">
        <p:scale>
          <a:sx n="105" d="100"/>
          <a:sy n="105" d="100"/>
        </p:scale>
        <p:origin x="960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7731068808078E-4"/>
          <c:y val="1.8434934985313359E-2"/>
          <c:w val="0.75327208893753472"/>
          <c:h val="0.93049980238838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04D8C"/>
            </a:solidFill>
            <a:ln>
              <a:noFill/>
            </a:ln>
            <a:effectLst>
              <a:outerShdw blurRad="127000" dist="63500" dir="2700000" algn="br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#,##0.00\ "€"</c:formatCode>
                <c:ptCount val="1"/>
                <c:pt idx="0">
                  <c:v>250584000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4-4525-866B-4C249C9D6F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7CA3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#,##0.00\ "€"</c:formatCode>
                <c:ptCount val="1"/>
                <c:pt idx="0">
                  <c:v>102238067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4-4525-866B-4C249C9D6F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CAC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#,##0.00\ "€"</c:formatCode>
                <c:ptCount val="1"/>
                <c:pt idx="0">
                  <c:v>26384760.899999999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B4-4525-866B-4C249C9D6F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#,##0.00\ "€"</c:formatCode>
                <c:ptCount val="1"/>
                <c:pt idx="0">
                  <c:v>336921.71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B4-4525-866B-4C249C9D6F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339032408"/>
        <c:axId val="339027704"/>
      </c:barChart>
      <c:catAx>
        <c:axId val="3390324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9027704"/>
        <c:crosses val="autoZero"/>
        <c:auto val="1"/>
        <c:lblAlgn val="ctr"/>
        <c:lblOffset val="100"/>
        <c:noMultiLvlLbl val="0"/>
      </c:catAx>
      <c:valAx>
        <c:axId val="339027704"/>
        <c:scaling>
          <c:orientation val="minMax"/>
        </c:scaling>
        <c:delete val="1"/>
        <c:axPos val="t"/>
        <c:numFmt formatCode="#,##0.00\ &quot;€&quot;" sourceLinked="1"/>
        <c:majorTickMark val="out"/>
        <c:minorTickMark val="none"/>
        <c:tickLblPos val="nextTo"/>
        <c:crossAx val="339032408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CAC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l-GR" sz="1800" b="1">
                <a:solidFill>
                  <a:srgbClr val="0CA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Εντάξεις</a:t>
            </a:r>
            <a:endParaRPr lang="en-US" sz="1800" b="1">
              <a:solidFill>
                <a:srgbClr val="0CA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9511973930592792"/>
          <c:y val="2.4203961254603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CACD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92D050"/>
              </a:solidFill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0F-455F-AAF8-29E0DDC427DC}"/>
              </c:ext>
            </c:extLst>
          </c:dPt>
          <c:dPt>
            <c:idx val="1"/>
            <c:bubble3D val="0"/>
            <c:spPr>
              <a:solidFill>
                <a:srgbClr val="0CACDC"/>
              </a:solidFill>
              <a:ln w="19050">
                <a:solidFill>
                  <a:srgbClr val="0CACD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0F-455F-AAF8-29E0DDC427DC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rgbClr val="0CACD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0F-455F-AAF8-29E0DDC427D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0F-455F-AAF8-29E0DDC42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4B1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l-GR" sz="1800" b="1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Νομικές Δεσμεύσεις</a:t>
            </a:r>
            <a:endParaRPr lang="en-US" sz="1800" b="1"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5786534408751205"/>
          <c:y val="2.4203961254603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F4B18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92D050"/>
              </a:solidFill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9-4C2B-B9C4-89694B0CE43F}"/>
              </c:ext>
            </c:extLst>
          </c:dPt>
          <c:dPt>
            <c:idx val="1"/>
            <c:bubble3D val="0"/>
            <c:spPr>
              <a:solidFill>
                <a:srgbClr val="F4B183"/>
              </a:solidFill>
              <a:ln w="19050">
                <a:solidFill>
                  <a:srgbClr val="F4B18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29-4C2B-B9C4-89694B0CE43F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rgbClr val="F4B18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29-4C2B-B9C4-89694B0CE43F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0.33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29-4C2B-B9C4-89694B0CE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33134494551818"/>
          <c:y val="8.5147071750698577E-2"/>
          <c:w val="0.74202417879583238"/>
          <c:h val="0.828388617133967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76-4975-8B57-1C9B6B3B2BA1}"/>
              </c:ext>
            </c:extLst>
          </c:dPt>
          <c:dPt>
            <c:idx val="1"/>
            <c:bubble3D val="0"/>
            <c:spPr>
              <a:solidFill>
                <a:srgbClr val="0CAD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E-4D29-AC1F-787DF52F4522}"/>
              </c:ext>
            </c:extLst>
          </c:dPt>
          <c:dPt>
            <c:idx val="2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A4E-4D29-AC1F-787DF52F4522}"/>
              </c:ext>
            </c:extLst>
          </c:dPt>
          <c:dPt>
            <c:idx val="3"/>
            <c:bubble3D val="0"/>
            <c:spPr>
              <a:solidFill>
                <a:srgbClr val="98CA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4E-4D29-AC1F-787DF52F4522}"/>
              </c:ext>
            </c:extLst>
          </c:dPt>
          <c:dLbls>
            <c:dLbl>
              <c:idx val="0"/>
              <c:layout>
                <c:manualLayout>
                  <c:x val="0.25819678211157726"/>
                  <c:y val="2.0720538000042924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800" dirty="0">
                        <a:solidFill>
                          <a:srgbClr val="A6A6A6"/>
                        </a:solidFill>
                      </a:rPr>
                      <a:t>ΠΕ Γρεβενών</a:t>
                    </a:r>
                  </a:p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D98974C-4E6A-479D-B5C9-C50DBC4FD90D}" type="VALUE">
                      <a:rPr lang="el-GR" sz="1800" smtClean="0">
                        <a:solidFill>
                          <a:srgbClr val="A6A6A6"/>
                        </a:solidFill>
                      </a:rPr>
                      <a:pPr>
                        <a:defRPr sz="1800" b="1" i="0" u="none" strike="noStrike" kern="120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800" dirty="0">
                        <a:solidFill>
                          <a:srgbClr val="A6A6A6"/>
                        </a:solidFill>
                      </a:rPr>
                      <a:t> Ενταγμένα Σχέδια </a:t>
                    </a:r>
                  </a:p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800" dirty="0">
                        <a:solidFill>
                          <a:srgbClr val="A6A6A6"/>
                        </a:solidFill>
                      </a:rPr>
                      <a:t>Π/Υ:</a:t>
                    </a:r>
                    <a:r>
                      <a:rPr lang="el-GR" sz="1800" baseline="0" dirty="0">
                        <a:solidFill>
                          <a:srgbClr val="A6A6A6"/>
                        </a:solidFill>
                      </a:rPr>
                      <a:t> </a:t>
                    </a:r>
                    <a:r>
                      <a:rPr lang="el-GR" sz="1800" dirty="0">
                        <a:solidFill>
                          <a:srgbClr val="A6A6A6"/>
                        </a:solidFill>
                      </a:rPr>
                      <a:t>15,3</a:t>
                    </a:r>
                    <a:r>
                      <a:rPr lang="el-GR" sz="1800" baseline="0" dirty="0">
                        <a:solidFill>
                          <a:srgbClr val="A6A6A6"/>
                        </a:solidFill>
                      </a:rPr>
                      <a:t> εκ.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830808401681953"/>
                      <c:h val="0.228260835195531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76-4975-8B57-1C9B6B3B2BA1}"/>
                </c:ext>
              </c:extLst>
            </c:dLbl>
            <c:dLbl>
              <c:idx val="1"/>
              <c:layout>
                <c:manualLayout>
                  <c:x val="0.19647413425499524"/>
                  <c:y val="0.28300936271474009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800" dirty="0">
                        <a:solidFill>
                          <a:srgbClr val="0CADDC"/>
                        </a:solidFill>
                      </a:rPr>
                      <a:t>ΠΕ Καστοριάς</a:t>
                    </a:r>
                  </a:p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018FD1F-CDB5-4F41-B204-4CBFFAFC138D}" type="VALUE">
                      <a:rPr lang="el-GR" sz="1800" smtClean="0">
                        <a:solidFill>
                          <a:srgbClr val="0CADDC"/>
                        </a:solidFill>
                      </a:rPr>
                      <a:pPr>
                        <a:defRPr sz="1800" b="1" i="0" u="none" strike="noStrike" kern="120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800" dirty="0">
                        <a:solidFill>
                          <a:srgbClr val="0CADDC"/>
                        </a:solidFill>
                      </a:rPr>
                      <a:t> Ενταγμένα</a:t>
                    </a:r>
                    <a:r>
                      <a:rPr lang="el-GR" sz="1800" baseline="0" dirty="0">
                        <a:solidFill>
                          <a:srgbClr val="0CADDC"/>
                        </a:solidFill>
                      </a:rPr>
                      <a:t> Σχέδια </a:t>
                    </a:r>
                  </a:p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800" baseline="0" dirty="0">
                        <a:solidFill>
                          <a:srgbClr val="0CADDC"/>
                        </a:solidFill>
                      </a:rPr>
                      <a:t> Π/Υ: 45,9 εκ.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7460239743764494"/>
                      <c:h val="0.309671041212712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4E-4D29-AC1F-787DF52F4522}"/>
                </c:ext>
              </c:extLst>
            </c:dLbl>
            <c:dLbl>
              <c:idx val="2"/>
              <c:layout>
                <c:manualLayout>
                  <c:x val="-0.30057066041019881"/>
                  <c:y val="-8.7823501963383011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ctr" rtl="0">
                      <a:defRPr lang="el-GR" sz="1800" b="1" i="0" u="none" strike="noStrike" kern="120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800" b="1" i="0" u="none" strike="noStrike" kern="120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ΠΕ Κοζάνης</a:t>
                    </a:r>
                  </a:p>
                  <a:p>
                    <a:pPr algn="ctr" rtl="0">
                      <a:defRPr lang="el-GR" sz="1800" b="1" i="0" u="none" strike="noStrike" kern="120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D0383F3-FF13-47E1-8BA8-AD1B038BCDB6}" type="VALUE">
                      <a:rPr lang="el-GR" sz="1800" b="1" i="0" u="none" strike="noStrike" kern="120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l-GR" sz="1800" b="1" i="0" u="none" strike="noStrike" kern="120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800" b="1" i="0" u="none" strike="noStrike" kern="120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Ενταγμένα σχέδια </a:t>
                    </a:r>
                  </a:p>
                  <a:p>
                    <a:pPr algn="ctr" rtl="0">
                      <a:defRPr lang="el-GR" sz="1800" b="1" i="0" u="none" strike="noStrike" kern="120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800" b="1" i="0" u="none" strike="noStrike" kern="120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Π/Υ: 225,8 εκ. €</a:t>
                    </a:r>
                  </a:p>
                  <a:p>
                    <a:pPr algn="ctr" rtl="0">
                      <a:defRPr lang="el-GR" sz="1800" b="1" i="0" u="none" strike="noStrike" kern="120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739045052065792"/>
                      <c:h val="0.217006417046773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A4E-4D29-AC1F-787DF52F4522}"/>
                </c:ext>
              </c:extLst>
            </c:dLbl>
            <c:dLbl>
              <c:idx val="3"/>
              <c:layout>
                <c:manualLayout>
                  <c:x val="-0.2787126940761061"/>
                  <c:y val="0.14343932394396733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2000" dirty="0">
                        <a:solidFill>
                          <a:srgbClr val="98CA3F"/>
                        </a:solidFill>
                      </a:rPr>
                      <a:t>ΠΕ</a:t>
                    </a:r>
                    <a:r>
                      <a:rPr lang="el-GR" sz="2000" baseline="0" dirty="0">
                        <a:solidFill>
                          <a:srgbClr val="98CA3F"/>
                        </a:solidFill>
                      </a:rPr>
                      <a:t> Φλώρινας</a:t>
                    </a:r>
                    <a:endParaRPr lang="el-GR" sz="2000" dirty="0">
                      <a:solidFill>
                        <a:srgbClr val="98CA3F"/>
                      </a:solidFill>
                    </a:endParaRPr>
                  </a:p>
                  <a:p>
                    <a:pPr>
                      <a:defRPr sz="20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5A2AB96-7134-47D2-831F-D81DA6C77510}" type="VALUE">
                      <a:rPr lang="el-GR" sz="2000" smtClean="0">
                        <a:solidFill>
                          <a:srgbClr val="98CA3F"/>
                        </a:solidFill>
                      </a:rPr>
                      <a:pPr>
                        <a:defRPr sz="2000" b="1" i="0" u="none" strike="noStrike" kern="1200" baseline="0">
                          <a:ln>
                            <a:noFill/>
                          </a:ln>
                          <a:solidFill>
                            <a:srgbClr val="98CA3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2000" dirty="0">
                        <a:solidFill>
                          <a:srgbClr val="98CA3F"/>
                        </a:solidFill>
                      </a:rPr>
                      <a:t> Ενταγμένα Σχέδια </a:t>
                    </a:r>
                  </a:p>
                  <a:p>
                    <a:pPr>
                      <a:defRPr sz="20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2000" dirty="0">
                        <a:solidFill>
                          <a:srgbClr val="98CA3F"/>
                        </a:solidFill>
                      </a:rPr>
                      <a:t>Π/Υ:</a:t>
                    </a:r>
                    <a:r>
                      <a:rPr lang="el-GR" sz="2000" baseline="0" dirty="0">
                        <a:solidFill>
                          <a:srgbClr val="98CA3F"/>
                        </a:solidFill>
                      </a:rPr>
                      <a:t> 116,2 εκ. €</a:t>
                    </a:r>
                    <a:r>
                      <a:rPr lang="el-GR" sz="2000" dirty="0">
                        <a:solidFill>
                          <a:srgbClr val="98CA3F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463464448210241"/>
                      <c:h val="0.26053063895789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4E-4D29-AC1F-787DF52F4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ΠΕ Γρεβενών</c:v>
                </c:pt>
                <c:pt idx="1">
                  <c:v>ΠΕ Καστοριάς</c:v>
                </c:pt>
                <c:pt idx="2">
                  <c:v>ΠΕ Κοζάνης</c:v>
                </c:pt>
                <c:pt idx="3">
                  <c:v>ΠΕ Φλώρινας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85</c:v>
                </c:pt>
                <c:pt idx="2">
                  <c:v>331</c:v>
                </c:pt>
                <c:pt idx="3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E-4D29-AC1F-787DF52F4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</c:legendEntry>
      <c:layout>
        <c:manualLayout>
          <c:xMode val="edge"/>
          <c:yMode val="edge"/>
          <c:x val="1.3872102473247263E-2"/>
          <c:y val="0.92129417102712696"/>
          <c:w val="0.98484848484848486"/>
          <c:h val="7.2884262097200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8184999602326"/>
          <c:y val="9.0785406745934868E-2"/>
          <c:w val="0.61828680505845857"/>
          <c:h val="0.690249409750679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76-4975-8B57-1C9B6B3B2BA1}"/>
              </c:ext>
            </c:extLst>
          </c:dPt>
          <c:dPt>
            <c:idx val="1"/>
            <c:bubble3D val="0"/>
            <c:spPr>
              <a:solidFill>
                <a:srgbClr val="0CAD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E-4D29-AC1F-787DF52F4522}"/>
              </c:ext>
            </c:extLst>
          </c:dPt>
          <c:dPt>
            <c:idx val="2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A4E-4D29-AC1F-787DF52F4522}"/>
              </c:ext>
            </c:extLst>
          </c:dPt>
          <c:dPt>
            <c:idx val="3"/>
            <c:bubble3D val="0"/>
            <c:spPr>
              <a:solidFill>
                <a:srgbClr val="98CA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4E-4D29-AC1F-787DF52F4522}"/>
              </c:ext>
            </c:extLst>
          </c:dPt>
          <c:dLbls>
            <c:dLbl>
              <c:idx val="0"/>
              <c:layout>
                <c:manualLayout>
                  <c:x val="0.28298239602077024"/>
                  <c:y val="-5.0745014957126452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7F7F7F"/>
                        </a:solidFill>
                      </a:rPr>
                      <a:t>ΠΕ Γρεβενών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6DE06CE-D089-4183-94B9-F282C4A16047}" type="VALUE">
                      <a:rPr lang="el-GR" sz="1400" smtClean="0">
                        <a:solidFill>
                          <a:srgbClr val="7F7F7F"/>
                        </a:solidFill>
                      </a:rPr>
                      <a:pPr>
                        <a:defRPr sz="1400" b="1" i="0" u="none" strike="noStrike" kern="120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dirty="0">
                        <a:solidFill>
                          <a:srgbClr val="7F7F7F"/>
                        </a:solidFill>
                      </a:rPr>
                      <a:t> Ενταγμένα Έργα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7F7F7F"/>
                        </a:solidFill>
                      </a:rPr>
                      <a:t>Π/Υ: 4,3 εκ. €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179136485630224"/>
                      <c:h val="0.209251708593088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76-4975-8B57-1C9B6B3B2BA1}"/>
                </c:ext>
              </c:extLst>
            </c:dLbl>
            <c:dLbl>
              <c:idx val="1"/>
              <c:layout>
                <c:manualLayout>
                  <c:x val="0.16260256352360433"/>
                  <c:y val="0.44911727405488999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0CADDC"/>
                        </a:solidFill>
                      </a:rPr>
                      <a:t>ΠΕ Καστοριάς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43CE5DE-E63C-455E-8127-8FAA429CB01D}" type="VALUE">
                      <a:rPr lang="el-GR" sz="1400" smtClean="0">
                        <a:solidFill>
                          <a:srgbClr val="0CADDC"/>
                        </a:solidFill>
                      </a:rPr>
                      <a:pPr>
                        <a:defRPr sz="1400" b="1" i="0" u="none" strike="noStrike" kern="1200" baseline="0">
                          <a:ln>
                            <a:noFill/>
                          </a:ln>
                          <a:solidFill>
                            <a:srgbClr val="0CADD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dirty="0">
                        <a:solidFill>
                          <a:srgbClr val="0CADDC"/>
                        </a:solidFill>
                      </a:rPr>
                      <a:t> Ενταγμένα Έργα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0CADDC"/>
                        </a:solidFill>
                      </a:rPr>
                      <a:t>Π/Υ</a:t>
                    </a:r>
                    <a:r>
                      <a:rPr lang="el-GR" sz="1400" baseline="0" dirty="0">
                        <a:solidFill>
                          <a:srgbClr val="0CADDC"/>
                        </a:solidFill>
                      </a:rPr>
                      <a:t>: 6,5 εκ.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7467797648973"/>
                      <c:h val="0.327370387109434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4E-4D29-AC1F-787DF52F4522}"/>
                </c:ext>
              </c:extLst>
            </c:dLbl>
            <c:dLbl>
              <c:idx val="2"/>
              <c:layout>
                <c:manualLayout>
                  <c:x val="-0.23343932057076136"/>
                  <c:y val="9.1482697319608508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286098"/>
                        </a:solidFill>
                      </a:rPr>
                      <a:t>ΠΕ Κοζάνης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C60AF3E-E12B-4F55-A527-56E09616AC46}" type="VALUE">
                      <a:rPr lang="el-GR" sz="1400" smtClean="0">
                        <a:solidFill>
                          <a:srgbClr val="286098"/>
                        </a:solidFill>
                      </a:rPr>
                      <a:pPr>
                        <a:defRPr sz="1400" b="1" i="0" u="none" strike="noStrike" kern="1200" baseline="0">
                          <a:ln>
                            <a:noFill/>
                          </a:ln>
                          <a:solidFill>
                            <a:srgbClr val="28609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dirty="0">
                        <a:solidFill>
                          <a:srgbClr val="286098"/>
                        </a:solidFill>
                      </a:rPr>
                      <a:t> Ενταγμένα Έργα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286098"/>
                        </a:solidFill>
                      </a:rPr>
                      <a:t>Π/Υ: 24,8 εκ.</a:t>
                    </a:r>
                    <a:r>
                      <a:rPr lang="el-GR" sz="1400" baseline="0" dirty="0">
                        <a:solidFill>
                          <a:srgbClr val="286098"/>
                        </a:solidFill>
                      </a:rPr>
                      <a:t>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0105601748497799"/>
                      <c:h val="0.150049191143108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A4E-4D29-AC1F-787DF52F4522}"/>
                </c:ext>
              </c:extLst>
            </c:dLbl>
            <c:dLbl>
              <c:idx val="3"/>
              <c:layout>
                <c:manualLayout>
                  <c:x val="-0.22370833574263915"/>
                  <c:y val="-7.3298354938071547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98CA3F"/>
                        </a:solidFill>
                      </a:rPr>
                      <a:t>ΠΕ Φλώρινας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4A5F121-FD14-448C-9893-C70C0D1EFE83}" type="VALUE">
                      <a:rPr lang="el-GR" sz="1400" smtClean="0">
                        <a:solidFill>
                          <a:srgbClr val="98CA3F"/>
                        </a:solidFill>
                      </a:rPr>
                      <a:pPr>
                        <a:defRPr sz="1400" b="1" i="0" u="none" strike="noStrike" kern="1200" baseline="0">
                          <a:ln>
                            <a:noFill/>
                          </a:ln>
                          <a:solidFill>
                            <a:srgbClr val="98CA3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dirty="0">
                        <a:solidFill>
                          <a:srgbClr val="98CA3F"/>
                        </a:solidFill>
                      </a:rPr>
                      <a:t> Ενταγμένα Έργα</a:t>
                    </a:r>
                    <a:r>
                      <a:rPr lang="el-GR" sz="1400" baseline="0" dirty="0">
                        <a:solidFill>
                          <a:srgbClr val="98CA3F"/>
                        </a:solidFill>
                      </a:rPr>
                      <a:t>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baseline="0" dirty="0">
                        <a:solidFill>
                          <a:srgbClr val="98CA3F"/>
                        </a:solidFill>
                      </a:rPr>
                      <a:t>Π/Υ: 6,4 εκ.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481647180466076"/>
                      <c:h val="0.144410856147871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4E-4D29-AC1F-787DF52F4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ΠΕ Γρεβενών</c:v>
                </c:pt>
                <c:pt idx="1">
                  <c:v>ΠΕ Καστοριάς</c:v>
                </c:pt>
                <c:pt idx="2">
                  <c:v>ΠΕ Κοζάνης</c:v>
                </c:pt>
                <c:pt idx="3">
                  <c:v>ΠΕ Φλώρινας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74</c:v>
                </c:pt>
                <c:pt idx="2">
                  <c:v>298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E-4D29-AC1F-787DF52F4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</c:legendEntry>
      <c:layout>
        <c:manualLayout>
          <c:xMode val="edge"/>
          <c:yMode val="edge"/>
          <c:x val="2.5252302227098413E-3"/>
          <c:y val="0.91376248727700116"/>
          <c:w val="0.98484848484848486"/>
          <c:h val="7.2884262097200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924189274297"/>
          <c:y val="8.3973587139669389E-2"/>
          <c:w val="0.71450337843323075"/>
          <c:h val="0.76153194589917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B3-4646-95AC-E3A62CB7ACDD}"/>
              </c:ext>
            </c:extLst>
          </c:dPt>
          <c:dPt>
            <c:idx val="1"/>
            <c:bubble3D val="0"/>
            <c:spPr>
              <a:solidFill>
                <a:srgbClr val="0CAD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B3-4646-95AC-E3A62CB7ACDD}"/>
              </c:ext>
            </c:extLst>
          </c:dPt>
          <c:dPt>
            <c:idx val="2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B3-4646-95AC-E3A62CB7ACDD}"/>
              </c:ext>
            </c:extLst>
          </c:dPt>
          <c:dPt>
            <c:idx val="3"/>
            <c:bubble3D val="0"/>
            <c:spPr>
              <a:solidFill>
                <a:srgbClr val="98CA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B3-4646-95AC-E3A62CB7ACDD}"/>
              </c:ext>
            </c:extLst>
          </c:dPt>
          <c:dLbls>
            <c:dLbl>
              <c:idx val="0"/>
              <c:layout>
                <c:manualLayout>
                  <c:x val="0.31953338568829559"/>
                  <c:y val="-5.69162231821424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dirty="0">
                        <a:solidFill>
                          <a:srgbClr val="7F7F7F"/>
                        </a:solidFill>
                      </a:rPr>
                      <a:t>ΠΕ Γρεβενών 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C12BF5C-3A0B-4D18-8E65-EAF1E9EF7001}" type="VALUE">
                      <a:rPr lang="el-GR" smtClean="0">
                        <a:solidFill>
                          <a:srgbClr val="7F7F7F"/>
                        </a:solidFill>
                      </a:rPr>
                      <a:pPr algn="ctr" rtl="0">
                        <a:defRPr lang="en-US" sz="1400" b="1" i="0" u="none" strike="noStrike" kern="1200" baseline="0">
                          <a:ln>
                            <a:noFill/>
                          </a:ln>
                          <a:solidFill>
                            <a:srgbClr val="98CA3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dirty="0">
                        <a:solidFill>
                          <a:srgbClr val="7F7F7F"/>
                        </a:solidFill>
                      </a:rPr>
                      <a:t> </a:t>
                    </a:r>
                    <a:r>
                      <a:rPr lang="el-GR" sz="1400" b="1" i="0" u="none" strike="noStrike" kern="120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Ενταγμένα Έργα 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b="1" i="0" u="none" strike="noStrike" kern="120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Π/Υ: 11 εκ. €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543282143397334"/>
                      <c:h val="0.20832539324589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B3-4646-95AC-E3A62CB7ACDD}"/>
                </c:ext>
              </c:extLst>
            </c:dLbl>
            <c:dLbl>
              <c:idx val="1"/>
              <c:layout>
                <c:manualLayout>
                  <c:x val="0.18193044537893399"/>
                  <c:y val="0.48428061812211703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endParaRPr lang="el-GR" dirty="0">
                      <a:solidFill>
                        <a:srgbClr val="0CADDC"/>
                      </a:solidFill>
                    </a:endParaRP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dirty="0">
                        <a:solidFill>
                          <a:srgbClr val="0CADDC"/>
                        </a:solidFill>
                      </a:rPr>
                      <a:t>ΠΕ Καστοριάς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CFAB27D-1BB8-4D99-A203-0FA35218DEC4}" type="VALUE">
                      <a:rPr lang="el-GR" smtClean="0">
                        <a:solidFill>
                          <a:srgbClr val="0CADDC"/>
                        </a:solidFill>
                      </a:rPr>
                      <a:pPr algn="ctr" rtl="0">
                        <a:defRPr lang="en-US" sz="1400" b="1" i="0" u="none" strike="noStrike" kern="1200" baseline="0">
                          <a:ln>
                            <a:noFill/>
                          </a:ln>
                          <a:solidFill>
                            <a:srgbClr val="0CADD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dirty="0">
                        <a:solidFill>
                          <a:srgbClr val="0CADDC"/>
                        </a:solidFill>
                      </a:rPr>
                      <a:t> Ενταγμένα Έργα 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dirty="0">
                        <a:solidFill>
                          <a:srgbClr val="0CADDC"/>
                        </a:solidFill>
                      </a:rPr>
                      <a:t>Π/Υ: 39,4</a:t>
                    </a:r>
                    <a:r>
                      <a:rPr lang="el-GR" baseline="0" dirty="0">
                        <a:solidFill>
                          <a:srgbClr val="0CADDC"/>
                        </a:solidFill>
                      </a:rPr>
                      <a:t> εκ. €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265562711873094"/>
                      <c:h val="0.26618299337811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CB3-4646-95AC-E3A62CB7ACDD}"/>
                </c:ext>
              </c:extLst>
            </c:dLbl>
            <c:dLbl>
              <c:idx val="2"/>
              <c:layout>
                <c:manualLayout>
                  <c:x val="-0.41023160661655061"/>
                  <c:y val="6.0693132297288822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dirty="0">
                        <a:solidFill>
                          <a:srgbClr val="286098"/>
                        </a:solidFill>
                      </a:rPr>
                      <a:t>ΠΕ Κοζάνης </a:t>
                    </a:r>
                    <a:fld id="{D1D76C07-E0CF-4DB6-A770-393F2262C6AB}" type="VALUE">
                      <a:rPr lang="el-GR" smtClean="0">
                        <a:solidFill>
                          <a:srgbClr val="286098"/>
                        </a:solidFill>
                      </a:rPr>
                      <a:pPr algn="ctr" rtl="0">
                        <a:defRPr lang="en-US" sz="1400" b="1" i="0" u="none" strike="noStrike" kern="1200" baseline="0">
                          <a:ln>
                            <a:noFill/>
                          </a:ln>
                          <a:solidFill>
                            <a:srgbClr val="28609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dirty="0">
                        <a:solidFill>
                          <a:srgbClr val="286098"/>
                        </a:solidFill>
                      </a:rPr>
                      <a:t> Ενταγμένα Έργα 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dirty="0">
                        <a:solidFill>
                          <a:srgbClr val="286098"/>
                        </a:solidFill>
                      </a:rPr>
                      <a:t>Π/Υ 144,7 εκ. €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21093780042505"/>
                      <c:h val="0.177672175444570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B3-4646-95AC-E3A62CB7ACDD}"/>
                </c:ext>
              </c:extLst>
            </c:dLbl>
            <c:dLbl>
              <c:idx val="3"/>
              <c:layout>
                <c:manualLayout>
                  <c:x val="-0.12155010566416317"/>
                  <c:y val="-0.15037114622705952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b="1" i="0" u="none" strike="noStrike" kern="1200" baseline="0" dirty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ΠΕ Φλώρινας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D1A8C6B-3F44-4A05-A6D2-023917765ACB}" type="VALUE">
                      <a:rPr lang="el-GR" sz="1400" b="1" i="0" u="none" strike="noStrike" kern="1200" baseline="0" smtClean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n-US" sz="1400" b="1" i="0" u="none" strike="noStrike" kern="1200" baseline="0">
                          <a:ln>
                            <a:noFill/>
                          </a:ln>
                          <a:solidFill>
                            <a:srgbClr val="98CA3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b="1" i="0" u="none" strike="noStrike" kern="1200" baseline="0" dirty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Ενταγμένα Έργα 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b="1" i="0" u="none" strike="noStrike" kern="1200" baseline="0" dirty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Π/Υ: </a:t>
                    </a:r>
                    <a:r>
                      <a:rPr lang="el-GR" sz="1400" b="1" i="0" u="none" strike="noStrike" kern="1200" baseline="0" noProof="0" dirty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66,3</a:t>
                    </a:r>
                    <a:r>
                      <a:rPr lang="el-GR" sz="1400" b="1" i="0" u="none" strike="noStrike" kern="1200" baseline="0" dirty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εκ. €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706014354602607"/>
                      <c:h val="0.17865166901953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CB3-4646-95AC-E3A62CB7AC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0">
                <a:spAutoFit/>
              </a:bodyPr>
              <a:lstStyle/>
              <a:p>
                <a:pPr algn="ctr" rtl="0">
                  <a:defRPr lang="en-US" sz="1400" b="1" i="0" u="none" strike="noStrike" kern="1200" baseline="0">
                    <a:ln>
                      <a:noFill/>
                    </a:ln>
                    <a:solidFill>
                      <a:srgbClr val="98CA3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ΠΕ Γρεβενών</c:v>
                </c:pt>
                <c:pt idx="1">
                  <c:v>ΠΕ Καστοριάς</c:v>
                </c:pt>
                <c:pt idx="2">
                  <c:v>ΠΕ Κοζάνης</c:v>
                </c:pt>
                <c:pt idx="3">
                  <c:v>ΠΕ Φλώρινας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11</c:v>
                </c:pt>
                <c:pt idx="2">
                  <c:v>31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B3-4646-95AC-E3A62CB7A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</c:legendEntry>
      <c:layout>
        <c:manualLayout>
          <c:xMode val="edge"/>
          <c:yMode val="edge"/>
          <c:x val="4.341075202291541E-3"/>
          <c:y val="0.91577872096392166"/>
          <c:w val="0.98484848484848486"/>
          <c:h val="7.2884262097200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5D-4709-9D58-3F8C449107BC}"/>
              </c:ext>
            </c:extLst>
          </c:dPt>
          <c:dPt>
            <c:idx val="1"/>
            <c:bubble3D val="0"/>
            <c:spPr>
              <a:solidFill>
                <a:srgbClr val="98CA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5D-4709-9D58-3F8C449107BC}"/>
              </c:ext>
            </c:extLst>
          </c:dPt>
          <c:dPt>
            <c:idx val="2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5D-4709-9D58-3F8C449107BC}"/>
              </c:ext>
            </c:extLst>
          </c:dPt>
          <c:dPt>
            <c:idx val="3"/>
            <c:bubble3D val="0"/>
            <c:spPr>
              <a:solidFill>
                <a:srgbClr val="98CA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5D-4709-9D58-3F8C449107BC}"/>
              </c:ext>
            </c:extLst>
          </c:dPt>
          <c:dLbls>
            <c:dLbl>
              <c:idx val="0"/>
              <c:layout>
                <c:manualLayout>
                  <c:x val="-6.7286665635518883E-2"/>
                  <c:y val="-0.26300362565870383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286098"/>
                        </a:solidFill>
                      </a:rPr>
                      <a:t>ΠΕ Κοζάνης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9B86D55-4E13-446D-B9DB-41639544E466}" type="VALUE">
                      <a:rPr lang="el-GR" sz="1400" smtClean="0">
                        <a:solidFill>
                          <a:srgbClr val="286098"/>
                        </a:solidFill>
                      </a:rPr>
                      <a:pPr>
                        <a:defRPr sz="1400" b="1" i="0" u="none" strike="noStrike" kern="1200" baseline="0">
                          <a:ln>
                            <a:noFill/>
                          </a:ln>
                          <a:solidFill>
                            <a:srgbClr val="28609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dirty="0">
                        <a:solidFill>
                          <a:srgbClr val="286098"/>
                        </a:solidFill>
                      </a:rPr>
                      <a:t> Ενταγμένα Έργα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286098"/>
                        </a:solidFill>
                      </a:rPr>
                      <a:t>Π/Υ 56,2 εκ.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3694058452406689"/>
                      <c:h val="0.205407464460261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5D-4709-9D58-3F8C449107BC}"/>
                </c:ext>
              </c:extLst>
            </c:dLbl>
            <c:dLbl>
              <c:idx val="1"/>
              <c:layout>
                <c:manualLayout>
                  <c:x val="9.6048168843898121E-2"/>
                  <c:y val="-0.45772736432453787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98CA3F"/>
                        </a:solidFill>
                      </a:rPr>
                      <a:t>ΠΕ Φλώρινας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9F4A936-E20A-4C13-ADDE-1C0756B45365}" type="VALUE">
                      <a:rPr lang="el-GR" sz="1400" smtClean="0">
                        <a:solidFill>
                          <a:srgbClr val="98CA3F"/>
                        </a:solidFill>
                      </a:rPr>
                      <a:pPr>
                        <a:defRPr sz="1400" b="1" i="0" u="none" strike="noStrike" kern="1200" baseline="0">
                          <a:ln>
                            <a:noFill/>
                          </a:ln>
                          <a:solidFill>
                            <a:srgbClr val="98CA3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dirty="0">
                        <a:solidFill>
                          <a:srgbClr val="98CA3F"/>
                        </a:solidFill>
                      </a:rPr>
                      <a:t> Ενταγμένα Έργα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98CA3F"/>
                        </a:solidFill>
                      </a:rPr>
                      <a:t>Π/Υ: 43,5 εκ.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981245358766796"/>
                      <c:h val="0.172532011252923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E5D-4709-9D58-3F8C44910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ΠΕ Κοζάνης</c:v>
                </c:pt>
                <c:pt idx="1">
                  <c:v>ΠΕ Φλώρινας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5D-4709-9D58-3F8C44910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</c:legendEntry>
      <c:layout>
        <c:manualLayout>
          <c:xMode val="edge"/>
          <c:yMode val="edge"/>
          <c:x val="0"/>
          <c:y val="0.86772998857238248"/>
          <c:w val="0.98484848484848486"/>
          <c:h val="7.2884262097200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2961439565165666E-2"/>
          <c:w val="0.87906964564787604"/>
          <c:h val="0.93049980238838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04D8C"/>
            </a:solidFill>
            <a:ln>
              <a:noFill/>
            </a:ln>
            <a:effectLst>
              <a:outerShdw blurRad="127000" dist="63500" dir="2700000" algn="br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#,##0.00\ "€"</c:formatCode>
                <c:ptCount val="1"/>
                <c:pt idx="0">
                  <c:v>332106000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8-445A-9BF9-691040AF6D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7CA3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€121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numFmt formatCode="#,,\ &quot;€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38-445A-9BF9-691040AF6DC2}"/>
                </c:ext>
              </c:extLst>
            </c:dLbl>
            <c:numFmt formatCode="#,,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#,##0.00\ "€"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438-445A-9BF9-691040AF6D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CAC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8.2261671383010299E-2"/>
                  <c:y val="1.1438192582560874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38-445A-9BF9-691040AF6DC2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#,##0.00\ "€"</c:formatCode>
                <c:ptCount val="1"/>
                <c:pt idx="0">
                  <c:v>129379186.5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8-445A-9BF9-691040AF6DC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8.2348195737317081E-2"/>
                  <c:y val="3.4314577747682623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38-445A-9BF9-691040AF6DC2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#,##0.00\ "€"</c:formatCode>
                <c:ptCount val="1"/>
                <c:pt idx="0">
                  <c:v>95798211.269999996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38-445A-9BF9-691040AF6D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339029272"/>
        <c:axId val="339030056"/>
      </c:barChart>
      <c:catAx>
        <c:axId val="3390292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9030056"/>
        <c:crosses val="autoZero"/>
        <c:auto val="1"/>
        <c:lblAlgn val="ctr"/>
        <c:lblOffset val="100"/>
        <c:noMultiLvlLbl val="0"/>
      </c:catAx>
      <c:valAx>
        <c:axId val="339030056"/>
        <c:scaling>
          <c:orientation val="minMax"/>
        </c:scaling>
        <c:delete val="1"/>
        <c:axPos val="t"/>
        <c:numFmt formatCode="#,##0.00\ &quot;€&quot;" sourceLinked="1"/>
        <c:majorTickMark val="out"/>
        <c:minorTickMark val="none"/>
        <c:tickLblPos val="nextTo"/>
        <c:crossAx val="339029272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824332265809E-2"/>
          <c:y val="3.2961439565165666E-2"/>
          <c:w val="0.68480389029314515"/>
          <c:h val="0.93049980238838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04D8C"/>
            </a:solidFill>
            <a:ln>
              <a:noFill/>
            </a:ln>
            <a:effectLst>
              <a:outerShdw blurRad="127000" dist="63500" dir="2700000" algn="br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8388445907076602E-2"/>
                  <c:y val="-0.3761518259930639"/>
                </c:manualLayout>
              </c:layout>
              <c:numFmt formatCode="#,,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1F497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39-4841-B2B3-9257BAFEA1B9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#,##0.00\ "€"</c:formatCode>
                <c:ptCount val="1"/>
                <c:pt idx="0">
                  <c:v>831119000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1-4920-AC22-BCA8D91CE0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7CA3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11841661330142715"/>
                  <c:y val="1.45265045798523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39-4841-B2B3-9257BAFEA1B9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#,##0.00\ "€"</c:formatCode>
                <c:ptCount val="1"/>
                <c:pt idx="0">
                  <c:v>792800000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1-4920-AC22-BCA8D91CE0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CAC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5.8008621342544885E-2"/>
                  <c:y val="8.006734807859190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01-4920-AC22-BCA8D91CE0B8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#,##0.00\ "€"</c:formatCode>
                <c:ptCount val="1"/>
                <c:pt idx="0">
                  <c:v>489783690.50999999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01-4920-AC22-BCA8D91CE0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5.9093076749902211E-2"/>
                  <c:y val="6.6579043530864142E-17"/>
                </c:manualLayout>
              </c:layout>
              <c:numFmt formatCode="#,,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01-4920-AC22-BCA8D91CE0B8}"/>
                </c:ext>
              </c:extLst>
            </c:dLbl>
            <c:numFmt formatCode="#,,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#,##0.00\ "€"</c:formatCode>
                <c:ptCount val="1"/>
                <c:pt idx="0">
                  <c:v>333844326.45999998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01-4920-AC22-BCA8D91CE0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339032800"/>
        <c:axId val="339026136"/>
      </c:barChart>
      <c:catAx>
        <c:axId val="339032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9026136"/>
        <c:crosses val="autoZero"/>
        <c:auto val="1"/>
        <c:lblAlgn val="ctr"/>
        <c:lblOffset val="100"/>
        <c:noMultiLvlLbl val="0"/>
      </c:catAx>
      <c:valAx>
        <c:axId val="339026136"/>
        <c:scaling>
          <c:orientation val="minMax"/>
        </c:scaling>
        <c:delete val="1"/>
        <c:axPos val="b"/>
        <c:numFmt formatCode="#,##0.00\ &quot;€&quot;" sourceLinked="1"/>
        <c:majorTickMark val="out"/>
        <c:minorTickMark val="none"/>
        <c:tickLblPos val="nextTo"/>
        <c:crossAx val="339032800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2961439565165666E-2"/>
          <c:w val="1"/>
          <c:h val="0.93049980238838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04D8C"/>
            </a:solidFill>
            <a:ln>
              <a:noFill/>
            </a:ln>
            <a:effectLst>
              <a:outerShdw blurRad="127000" dist="63500" dir="2700000" algn="br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#,##0.00\ "€"</c:formatCode>
                <c:ptCount val="1"/>
                <c:pt idx="0">
                  <c:v>62000000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6-48EF-BB8B-F19AACA893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7CA3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#,##0.00\ "€"</c:formatCode>
                <c:ptCount val="1"/>
                <c:pt idx="0">
                  <c:v>30400000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D6-48EF-BB8B-F19AACA893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CAC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#,##0.00\ "€"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D6-48EF-BB8B-F19AACA893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#,##0.00\ "€"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D6-48EF-BB8B-F19AACA893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295663128"/>
        <c:axId val="295661560"/>
      </c:barChart>
      <c:catAx>
        <c:axId val="2956631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5661560"/>
        <c:crosses val="autoZero"/>
        <c:auto val="1"/>
        <c:lblAlgn val="ctr"/>
        <c:lblOffset val="100"/>
        <c:noMultiLvlLbl val="0"/>
      </c:catAx>
      <c:valAx>
        <c:axId val="295661560"/>
        <c:scaling>
          <c:orientation val="minMax"/>
        </c:scaling>
        <c:delete val="1"/>
        <c:axPos val="t"/>
        <c:numFmt formatCode="#,##0.00\ &quot;€&quot;" sourceLinked="1"/>
        <c:majorTickMark val="out"/>
        <c:minorTickMark val="none"/>
        <c:tickLblPos val="nextTo"/>
        <c:crossAx val="295663128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3418665482246E-4"/>
          <c:y val="3.2961439565165666E-2"/>
          <c:w val="0.98842464016272324"/>
          <c:h val="0.93049980238838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04D8C"/>
            </a:solidFill>
            <a:ln>
              <a:noFill/>
            </a:ln>
            <a:effectLst>
              <a:outerShdw blurRad="127000" dist="63500" dir="2700000" algn="br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#,##0.00\ "€"</c:formatCode>
                <c:ptCount val="1"/>
                <c:pt idx="0">
                  <c:v>88746200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9-474B-B7F5-0CFE4989AB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7CA3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#,##0.00\ "€"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E9-474B-B7F5-0CFE4989AB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CAC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9.2878742856745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E9-474B-B7F5-0CFE4989ABCB}"/>
                </c:ext>
              </c:extLst>
            </c:dLbl>
            <c:numFmt formatCode="#,,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#,##0.00\ "€"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CCE9-474B-B7F5-0CFE4989AB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#,##0.00\ "€"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CCE9-474B-B7F5-0CFE4989AB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295665088"/>
        <c:axId val="342897384"/>
      </c:barChart>
      <c:catAx>
        <c:axId val="2956650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42897384"/>
        <c:crosses val="autoZero"/>
        <c:auto val="1"/>
        <c:lblAlgn val="ctr"/>
        <c:lblOffset val="100"/>
        <c:noMultiLvlLbl val="0"/>
      </c:catAx>
      <c:valAx>
        <c:axId val="342897384"/>
        <c:scaling>
          <c:orientation val="minMax"/>
        </c:scaling>
        <c:delete val="1"/>
        <c:axPos val="t"/>
        <c:numFmt formatCode="#,##0.00\ &quot;€&quot;" sourceLinked="1"/>
        <c:majorTickMark val="out"/>
        <c:minorTickMark val="none"/>
        <c:tickLblPos val="nextTo"/>
        <c:crossAx val="295665088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4757338796851E-3"/>
          <c:y val="0"/>
          <c:w val="0.9950567181088183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04D8C"/>
            </a:solidFill>
            <a:ln>
              <a:noFill/>
            </a:ln>
            <a:effectLst>
              <a:outerShdw blurRad="127000" dist="63500" dir="2700000" algn="br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#,##0.00\ "€"</c:formatCode>
                <c:ptCount val="1"/>
                <c:pt idx="0">
                  <c:v>64632343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C-47A2-8418-7706C7CC94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7CA3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3676741597082653E-2"/>
                  <c:y val="0.377693694353193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EC-47A2-8418-7706C7CC9498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A2D64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#,##0.00\ "€"</c:formatCode>
                <c:ptCount val="1"/>
                <c:pt idx="0">
                  <c:v>44500000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EC-47A2-8418-7706C7CC94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CAC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#,##0.00\ "€"</c:formatCode>
                <c:ptCount val="1"/>
                <c:pt idx="0">
                  <c:v>43400000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EC-47A2-8418-7706C7CC94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110703800276496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EC-47A2-8418-7706C7CC9498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#,##0.00\ "€"</c:formatCode>
                <c:ptCount val="1"/>
                <c:pt idx="0">
                  <c:v>29242434.460000001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EC-47A2-8418-7706C7CC94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342898560"/>
        <c:axId val="342899736"/>
      </c:barChart>
      <c:catAx>
        <c:axId val="342898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42899736"/>
        <c:crosses val="autoZero"/>
        <c:auto val="1"/>
        <c:lblAlgn val="ctr"/>
        <c:lblOffset val="100"/>
        <c:noMultiLvlLbl val="0"/>
      </c:catAx>
      <c:valAx>
        <c:axId val="342899736"/>
        <c:scaling>
          <c:orientation val="minMax"/>
        </c:scaling>
        <c:delete val="1"/>
        <c:axPos val="t"/>
        <c:numFmt formatCode="#,##0.00\ &quot;€&quot;" sourceLinked="1"/>
        <c:majorTickMark val="out"/>
        <c:minorTickMark val="none"/>
        <c:tickLblPos val="nextTo"/>
        <c:crossAx val="342898560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53202966958867E-2"/>
          <c:y val="0"/>
          <c:w val="0.96493594066082267"/>
          <c:h val="0.942911973985675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04D8C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numFmt formatCode="#,##0,,\ &quot;εκ.&quot;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Sheet1!$A$1</c:f>
              <c:numCache>
                <c:formatCode>"€"#,##0.00_);[Red]\("€"#,##0.00\)</c:formatCode>
                <c:ptCount val="1"/>
                <c:pt idx="0">
                  <c:v>1026688743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D-4725-B9AB-448C371E79D6}"/>
            </c:ext>
          </c:extLst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numFmt formatCode="#,##0,,\ &quot;εκ.&quot;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Sheet1!$A$2</c:f>
              <c:numCache>
                <c:formatCode>"€"#,##0.00_);[Red]\("€"#,##0.00\)</c:formatCode>
                <c:ptCount val="1"/>
                <c:pt idx="0">
                  <c:v>664854516.98000002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FD-4725-B9AB-448C371E79D6}"/>
            </c:ext>
          </c:extLst>
        </c:ser>
        <c:ser>
          <c:idx val="2"/>
          <c:order val="2"/>
          <c:spPr>
            <a:solidFill>
              <a:srgbClr val="92D05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numFmt formatCode="#,##0,,\ &quot;εκ.&quot;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Sheet1!$A$3</c:f>
              <c:numCache>
                <c:formatCode>"€"#,##0.00_);[Red]\("€"#,##0.00\)</c:formatCode>
                <c:ptCount val="1"/>
                <c:pt idx="0">
                  <c:v>638054517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FD-4725-B9AB-448C371E79D6}"/>
            </c:ext>
          </c:extLst>
        </c:ser>
        <c:ser>
          <c:idx val="3"/>
          <c:order val="3"/>
          <c:spPr>
            <a:solidFill>
              <a:srgbClr val="0CACDC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numFmt formatCode="#,##0,,\ &quot;εκ.&quot;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Sheet1!$A$4</c:f>
              <c:numCache>
                <c:formatCode>"€"#,##0.00_);[Red]\("€"#,##0.00\)</c:formatCode>
                <c:ptCount val="1"/>
                <c:pt idx="0">
                  <c:v>513322584.55000001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AFD-4725-B9AB-448C371E79D6}"/>
            </c:ext>
          </c:extLst>
        </c:ser>
        <c:ser>
          <c:idx val="4"/>
          <c:order val="4"/>
          <c:spPr>
            <a:solidFill>
              <a:srgbClr val="F4B183"/>
            </a:solidFill>
          </c:spPr>
          <c:invertIfNegative val="0"/>
          <c:dLbls>
            <c:numFmt formatCode="#,##0,,\ &quot;εκ.&quot;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Sheet1!$A$5</c:f>
              <c:numCache>
                <c:formatCode>"€"#,##0.00_);[Red]\("€"#,##0.00\)</c:formatCode>
                <c:ptCount val="1"/>
                <c:pt idx="0">
                  <c:v>341605066.19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0-4B09-9BA9-41CA3501BD65}"/>
            </c:ext>
          </c:extLst>
        </c:ser>
        <c:ser>
          <c:idx val="5"/>
          <c:order val="5"/>
          <c:spPr>
            <a:solidFill>
              <a:srgbClr val="5089BC"/>
            </a:solidFill>
          </c:spPr>
          <c:invertIfNegative val="0"/>
          <c:dLbls>
            <c:numFmt formatCode="#,##0,,\ &quot;εκ.&quot;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Sheet1!$A$6</c:f>
              <c:numCache>
                <c:formatCode>"€"#,##0.00_);[Red]\("€"#,##0.00\)</c:formatCode>
                <c:ptCount val="1"/>
                <c:pt idx="0">
                  <c:v>24854606.23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0-4B09-9BA9-41CA3501BD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42899344"/>
        <c:axId val="342900128"/>
      </c:barChart>
      <c:catAx>
        <c:axId val="342899344"/>
        <c:scaling>
          <c:orientation val="minMax"/>
        </c:scaling>
        <c:delete val="1"/>
        <c:axPos val="b"/>
        <c:majorTickMark val="out"/>
        <c:minorTickMark val="none"/>
        <c:tickLblPos val="nextTo"/>
        <c:crossAx val="342900128"/>
        <c:crosses val="min"/>
        <c:auto val="0"/>
        <c:lblAlgn val="ctr"/>
        <c:lblOffset val="100"/>
        <c:noMultiLvlLbl val="0"/>
      </c:catAx>
      <c:valAx>
        <c:axId val="342900128"/>
        <c:scaling>
          <c:orientation val="minMax"/>
        </c:scaling>
        <c:delete val="1"/>
        <c:axPos val="l"/>
        <c:numFmt formatCode="&quot;€&quot;#,##0.00_);[Red]\(&quot;€&quot;#,##0.00\)" sourceLinked="1"/>
        <c:majorTickMark val="out"/>
        <c:minorTickMark val="none"/>
        <c:tickLblPos val="nextTo"/>
        <c:crossAx val="3428993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A6A6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l-GR" sz="1800" b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Εξειδικεύσεις</a:t>
            </a:r>
            <a:endParaRPr lang="en-US" sz="1800" b="1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3246012409752063"/>
          <c:y val="2.4203961254603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A6A6A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F9-4510-B0BF-B576F04F0A6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rgbClr val="A6A6A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F9-4510-B0BF-B576F04F0A6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rgbClr val="A6A6A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F9-4510-B0BF-B576F04F0A61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0.65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F9-4510-B0BF-B576F04F0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l-GR" sz="18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Προσκλήσεις</a:t>
            </a:r>
            <a:endParaRPr lang="en-US" sz="1800" b="1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414114976987217"/>
          <c:y val="2.8237954797037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92D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92D050"/>
              </a:solidFill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8E-4084-8F75-531C09DBBA4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8E-4084-8F75-531C09DBBA49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8E-4084-8F75-531C09DBBA49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0.62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8E-4084-8F75-531C09DBB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0.54916</cdr:x>
      <cdr:y>0.13032</cdr:y>
    </cdr:from>
    <cdr:to>
      <cdr:x>0.59718</cdr:x>
      <cdr:y>0.24221</cdr:y>
    </cdr:to>
    <cdr:grpSp>
      <cdr:nvGrpSpPr>
        <cdr:cNvPr id="9" name="Group 8">
          <a:extLst xmlns:a="http://schemas.openxmlformats.org/drawingml/2006/main">
            <a:ext uri="{FF2B5EF4-FFF2-40B4-BE49-F238E27FC236}">
              <a16:creationId xmlns:a16="http://schemas.microsoft.com/office/drawing/2014/main" id="{AE465541-C4B2-7E24-98EF-59B8394531D6}"/>
            </a:ext>
          </a:extLst>
        </cdr:cNvPr>
        <cdr:cNvGrpSpPr/>
      </cdr:nvGrpSpPr>
      <cdr:grpSpPr>
        <a:xfrm xmlns:a="http://schemas.openxmlformats.org/drawingml/2006/main">
          <a:off x="1890931" y="113934"/>
          <a:ext cx="165348" cy="97821"/>
          <a:chOff x="1684723" y="161985"/>
          <a:chExt cx="228600" cy="82308"/>
        </a:xfrm>
      </cdr:grpSpPr>
      <cdr:cxnSp macro="">
        <cdr:nvCxnSpPr>
          <cdr:cNvPr id="5" name="Straight Connector 4">
            <a:extLst xmlns:a="http://schemas.openxmlformats.org/drawingml/2006/main">
              <a:ext uri="{FF2B5EF4-FFF2-40B4-BE49-F238E27FC236}">
                <a16:creationId xmlns:a16="http://schemas.microsoft.com/office/drawing/2014/main" id="{7722B5ED-FC10-5689-5312-B3F17D5C385E}"/>
              </a:ext>
            </a:extLst>
          </cdr:cNvPr>
          <cdr:cNvCxnSpPr/>
        </cdr:nvCxnSpPr>
        <cdr:spPr>
          <a:xfrm xmlns:a="http://schemas.openxmlformats.org/drawingml/2006/main" flipV="1">
            <a:off x="1684726" y="161985"/>
            <a:ext cx="0" cy="82308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8BB939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Connector 6">
            <a:extLst xmlns:a="http://schemas.openxmlformats.org/drawingml/2006/main">
              <a:ext uri="{FF2B5EF4-FFF2-40B4-BE49-F238E27FC236}">
                <a16:creationId xmlns:a16="http://schemas.microsoft.com/office/drawing/2014/main" id="{31F01E09-C77C-6CF8-EF24-84F4C2C502EF}"/>
              </a:ext>
            </a:extLst>
          </cdr:cNvPr>
          <cdr:cNvCxnSpPr/>
        </cdr:nvCxnSpPr>
        <cdr:spPr>
          <a:xfrm xmlns:a="http://schemas.openxmlformats.org/drawingml/2006/main">
            <a:off x="1684723" y="161985"/>
            <a:ext cx="228600" cy="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8BB939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0.33629</cdr:x>
      <cdr:y>0.09326</cdr:y>
    </cdr:from>
    <cdr:to>
      <cdr:x>0.39271</cdr:x>
      <cdr:y>0.15096</cdr:y>
    </cdr:to>
    <cdr:cxnSp macro="">
      <cdr:nvCxnSpPr>
        <cdr:cNvPr id="3" name="Ευθεία γραμμή σύνδεσης 2">
          <a:extLst xmlns:a="http://schemas.openxmlformats.org/drawingml/2006/main">
            <a:ext uri="{FF2B5EF4-FFF2-40B4-BE49-F238E27FC236}">
              <a16:creationId xmlns:a16="http://schemas.microsoft.com/office/drawing/2014/main" id="{72226597-89D6-8DF5-BF25-7977BE2E5C0C}"/>
            </a:ext>
          </a:extLst>
        </cdr:cNvPr>
        <cdr:cNvCxnSpPr/>
      </cdr:nvCxnSpPr>
      <cdr:spPr>
        <a:xfrm xmlns:a="http://schemas.openxmlformats.org/drawingml/2006/main">
          <a:off x="2018111" y="420139"/>
          <a:ext cx="338534" cy="25992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98CA3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0.63091</cdr:x>
      <cdr:y>0.10417</cdr:y>
    </cdr:from>
    <cdr:to>
      <cdr:x>0.70087</cdr:x>
      <cdr:y>0.14227</cdr:y>
    </cdr:to>
    <cdr:cxnSp macro="">
      <cdr:nvCxnSpPr>
        <cdr:cNvPr id="4" name="Ευθεία γραμμή σύνδεσης 3">
          <a:extLst xmlns:a="http://schemas.openxmlformats.org/drawingml/2006/main">
            <a:ext uri="{FF2B5EF4-FFF2-40B4-BE49-F238E27FC236}">
              <a16:creationId xmlns:a16="http://schemas.microsoft.com/office/drawing/2014/main" id="{A8702D8E-3FC7-18DA-72F7-E71C5C1BF182}"/>
            </a:ext>
          </a:extLst>
        </cdr:cNvPr>
        <cdr:cNvCxnSpPr/>
      </cdr:nvCxnSpPr>
      <cdr:spPr>
        <a:xfrm xmlns:a="http://schemas.openxmlformats.org/drawingml/2006/main" flipH="1">
          <a:off x="3786110" y="469266"/>
          <a:ext cx="419861" cy="1716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F7F7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0.2075</cdr:x>
      <cdr:y>0.57279</cdr:y>
    </cdr:from>
    <cdr:to>
      <cdr:x>0.28044</cdr:x>
      <cdr:y>0.71522</cdr:y>
    </cdr:to>
    <cdr:cxnSp macro="">
      <cdr:nvCxnSpPr>
        <cdr:cNvPr id="6" name="Ευθεία γραμμή σύνδεσης 5">
          <a:extLst xmlns:a="http://schemas.openxmlformats.org/drawingml/2006/main">
            <a:ext uri="{FF2B5EF4-FFF2-40B4-BE49-F238E27FC236}">
              <a16:creationId xmlns:a16="http://schemas.microsoft.com/office/drawing/2014/main" id="{A8702D8E-3FC7-18DA-72F7-E71C5C1BF182}"/>
            </a:ext>
          </a:extLst>
        </cdr:cNvPr>
        <cdr:cNvCxnSpPr/>
      </cdr:nvCxnSpPr>
      <cdr:spPr>
        <a:xfrm xmlns:a="http://schemas.openxmlformats.org/drawingml/2006/main" flipH="1">
          <a:off x="1245225" y="2873386"/>
          <a:ext cx="437706" cy="7144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286098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0.74988</cdr:x>
      <cdr:y>0.373</cdr:y>
    </cdr:from>
    <cdr:to>
      <cdr:x>0.83695</cdr:x>
      <cdr:y>0.65526</cdr:y>
    </cdr:to>
    <cdr:cxnSp macro="">
      <cdr:nvCxnSpPr>
        <cdr:cNvPr id="8" name="Ευθεία γραμμή σύνδεσης 7">
          <a:extLst xmlns:a="http://schemas.openxmlformats.org/drawingml/2006/main">
            <a:ext uri="{FF2B5EF4-FFF2-40B4-BE49-F238E27FC236}">
              <a16:creationId xmlns:a16="http://schemas.microsoft.com/office/drawing/2014/main" id="{A8702D8E-3FC7-18DA-72F7-E71C5C1BF182}"/>
            </a:ext>
          </a:extLst>
        </cdr:cNvPr>
        <cdr:cNvCxnSpPr/>
      </cdr:nvCxnSpPr>
      <cdr:spPr>
        <a:xfrm xmlns:a="http://schemas.openxmlformats.org/drawingml/2006/main">
          <a:off x="4500054" y="1871170"/>
          <a:ext cx="522514" cy="14159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CADD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4C80C1C-BD24-4059-8850-E476288CE790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F2158EFA-942D-4ED7-B4AF-1190588AC4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58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>
          <a:extLst>
            <a:ext uri="{FF2B5EF4-FFF2-40B4-BE49-F238E27FC236}">
              <a16:creationId xmlns:a16="http://schemas.microsoft.com/office/drawing/2014/main" id="{D6C8321A-41BD-2BB9-7952-EB4854071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:notes">
            <a:extLst>
              <a:ext uri="{FF2B5EF4-FFF2-40B4-BE49-F238E27FC236}">
                <a16:creationId xmlns:a16="http://schemas.microsoft.com/office/drawing/2014/main" id="{A3ABC1D9-5DE1-1E85-26FF-5640AD9AE4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373" y="4361842"/>
            <a:ext cx="4466987" cy="3568779"/>
          </a:xfrm>
          <a:prstGeom prst="rect">
            <a:avLst/>
          </a:prstGeom>
        </p:spPr>
        <p:txBody>
          <a:bodyPr spcFirstLastPara="1" wrap="square" lIns="80262" tIns="40120" rIns="80262" bIns="40120" anchor="t" anchorCtr="0">
            <a:noAutofit/>
          </a:bodyPr>
          <a:lstStyle/>
          <a:p>
            <a:endParaRPr/>
          </a:p>
        </p:txBody>
      </p:sp>
      <p:sp>
        <p:nvSpPr>
          <p:cNvPr id="405" name="Google Shape;405;p5:notes">
            <a:extLst>
              <a:ext uri="{FF2B5EF4-FFF2-40B4-BE49-F238E27FC236}">
                <a16:creationId xmlns:a16="http://schemas.microsoft.com/office/drawing/2014/main" id="{F6EC4F14-C532-B6F0-8F6B-6231260698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1133475"/>
            <a:ext cx="5435600" cy="3059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00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58EFA-942D-4ED7-B4AF-1190588AC46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74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58EFA-942D-4ED7-B4AF-1190588AC46D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20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EC2A-FBA2-4DFE-9EC2-93E7D90A32CD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298B-D97D-4022-9D17-6EDC83508DD1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0"/>
            <a:ext cx="12188951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496" y="6431279"/>
            <a:ext cx="3014472" cy="2895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259067"/>
            <a:ext cx="3571240" cy="599440"/>
          </a:xfrm>
          <a:custGeom>
            <a:avLst/>
            <a:gdLst/>
            <a:ahLst/>
            <a:cxnLst/>
            <a:rect l="l" t="t" r="r" b="b"/>
            <a:pathLst>
              <a:path w="3571240" h="599440">
                <a:moveTo>
                  <a:pt x="3570732" y="0"/>
                </a:moveTo>
                <a:lnTo>
                  <a:pt x="0" y="0"/>
                </a:lnTo>
                <a:lnTo>
                  <a:pt x="0" y="598932"/>
                </a:lnTo>
                <a:lnTo>
                  <a:pt x="3570732" y="598932"/>
                </a:lnTo>
                <a:lnTo>
                  <a:pt x="3570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2192000" cy="792480"/>
          </a:xfrm>
          <a:custGeom>
            <a:avLst/>
            <a:gdLst/>
            <a:ahLst/>
            <a:cxnLst/>
            <a:rect l="l" t="t" r="r" b="b"/>
            <a:pathLst>
              <a:path w="12192000" h="792480">
                <a:moveTo>
                  <a:pt x="0" y="792479"/>
                </a:moveTo>
                <a:lnTo>
                  <a:pt x="12192000" y="792479"/>
                </a:lnTo>
                <a:lnTo>
                  <a:pt x="12192000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0F4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00214"/>
            <a:ext cx="1315211" cy="5577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7A53-9153-46F8-BE4D-ABAAEC0F9A14}" type="datetime1">
              <a:rPr lang="en-US" smtClean="0"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5E55A-9A3C-4A6B-A2EC-5DABD9113992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773D-1ABD-42F9-9366-C08C18DB21F5}" type="datetime1">
              <a:rPr lang="en-US" smtClean="0"/>
              <a:t>4/3/2025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93B2CDE-2D3B-4CBC-5416-73BDD2CA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66BDF0-E62F-4BFE-A139-7FB8564B2988}" type="datetime1">
              <a:rPr lang="en-US" smtClean="0"/>
              <a:t>4/3/2025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17526B9-22A8-A517-FCC1-AD5EE1B8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366EF44-F23F-9A42-8564-A704351C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258F-96E6-43B3-9254-2760B7E802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68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4F01763-42DE-EFF9-84D8-F01A1AA859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816994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10" imgW="350" imgH="350" progId="TCLayout.ActiveDocument.1">
                  <p:embed/>
                </p:oleObj>
              </mc:Choice>
              <mc:Fallback>
                <p:oleObj name="think-cell Slide" r:id="rId10" imgW="350" imgH="35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F01763-42DE-EFF9-84D8-F01A1AA859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bg 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48" y="0"/>
            <a:ext cx="12188951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8496" y="6431279"/>
            <a:ext cx="3014472" cy="2895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750" y="8000"/>
            <a:ext cx="12020499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8357" y="1985645"/>
            <a:ext cx="8218170" cy="3165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6283-BD7D-408C-B61E-9D2BDA494786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4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4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2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1.e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5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5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5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1.emf"/><Relationship Id="rId26" Type="http://schemas.openxmlformats.org/officeDocument/2006/relationships/image" Target="../media/image6.png"/><Relationship Id="rId3" Type="http://schemas.openxmlformats.org/officeDocument/2006/relationships/tags" Target="../tags/tag6.xml"/><Relationship Id="rId21" Type="http://schemas.openxmlformats.org/officeDocument/2006/relationships/chart" Target="../charts/chart2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oleObject" Target="../embeddings/oleObject4.bin"/><Relationship Id="rId25" Type="http://schemas.openxmlformats.org/officeDocument/2006/relationships/chart" Target="../charts/chart6.xml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2.xml"/><Relationship Id="rId20" Type="http://schemas.openxmlformats.org/officeDocument/2006/relationships/chart" Target="../charts/chart1.xml"/><Relationship Id="rId1" Type="http://schemas.openxmlformats.org/officeDocument/2006/relationships/vmlDrawing" Target="../drawings/vmlDrawing4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chart" Target="../charts/chart5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chart" Target="../charts/chart4.xml"/><Relationship Id="rId28" Type="http://schemas.openxmlformats.org/officeDocument/2006/relationships/image" Target="../media/image12.svg"/><Relationship Id="rId10" Type="http://schemas.openxmlformats.org/officeDocument/2006/relationships/tags" Target="../tags/tag13.xml"/><Relationship Id="rId19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chart" Target="../charts/chart3.xml"/><Relationship Id="rId27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notesSlide" Target="../notesSlides/notesSlide1.xml"/><Relationship Id="rId18" Type="http://schemas.openxmlformats.org/officeDocument/2006/relationships/chart" Target="../charts/chart9.xml"/><Relationship Id="rId3" Type="http://schemas.openxmlformats.org/officeDocument/2006/relationships/tags" Target="../tags/tag21.xml"/><Relationship Id="rId21" Type="http://schemas.openxmlformats.org/officeDocument/2006/relationships/image" Target="../media/image4.png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6.xml"/><Relationship Id="rId17" Type="http://schemas.openxmlformats.org/officeDocument/2006/relationships/chart" Target="../charts/chart8.xml"/><Relationship Id="rId2" Type="http://schemas.openxmlformats.org/officeDocument/2006/relationships/tags" Target="../tags/tag20.xml"/><Relationship Id="rId16" Type="http://schemas.openxmlformats.org/officeDocument/2006/relationships/chart" Target="../charts/chart7.xml"/><Relationship Id="rId20" Type="http://schemas.openxmlformats.org/officeDocument/2006/relationships/chart" Target="../charts/chart11.xml"/><Relationship Id="rId1" Type="http://schemas.openxmlformats.org/officeDocument/2006/relationships/vmlDrawing" Target="../drawings/vmlDrawing6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1.emf"/><Relationship Id="rId10" Type="http://schemas.openxmlformats.org/officeDocument/2006/relationships/tags" Target="../tags/tag28.xml"/><Relationship Id="rId19" Type="http://schemas.openxmlformats.org/officeDocument/2006/relationships/chart" Target="../charts/chart10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896" y="1737182"/>
            <a:ext cx="1120614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ΔΙΚΑΙΗ</a:t>
            </a:r>
            <a:r>
              <a:rPr sz="3200" spc="-75" dirty="0"/>
              <a:t> </a:t>
            </a:r>
            <a:r>
              <a:rPr sz="3200" dirty="0"/>
              <a:t>ΑΝΑΠΤΥΞΙΑΚΗ</a:t>
            </a:r>
            <a:r>
              <a:rPr sz="3200" spc="-80" dirty="0"/>
              <a:t> </a:t>
            </a:r>
            <a:r>
              <a:rPr sz="3200" spc="-10" dirty="0"/>
              <a:t>ΜΕΤΑΒΑΣΗ</a:t>
            </a:r>
            <a:r>
              <a:rPr lang="el-GR" sz="3200" spc="-10" dirty="0"/>
              <a:t> &amp; ΕΠΙΧΕΙΡΗΜΑΤΙΚΟΤΗΤΑ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653897" y="2325370"/>
            <a:ext cx="6109042" cy="105926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l-GR" sz="2400" b="1" dirty="0">
                <a:solidFill>
                  <a:srgbClr val="FFFFFF"/>
                </a:solidFill>
                <a:latin typeface="Trebuchet MS"/>
                <a:cs typeface="Trebuchet MS"/>
              </a:rPr>
              <a:t>Η Δυτική Μακεδονία περνάει σε νέα εποχή</a:t>
            </a:r>
            <a:endParaRPr lang="el-GR" sz="2400" b="1" spc="-7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lang="el-GR" sz="2400" b="1" spc="-7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l-GR" sz="2000" spc="-70" dirty="0">
                <a:solidFill>
                  <a:srgbClr val="96C93E"/>
                </a:solidFill>
                <a:latin typeface="Trebuchet MS"/>
              </a:rPr>
              <a:t>Κοζάνη, 3 Απριλίου 2025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9" name="Εικόνα 4">
            <a:extLst>
              <a:ext uri="{FF2B5EF4-FFF2-40B4-BE49-F238E27FC236}">
                <a16:creationId xmlns:a16="http://schemas.microsoft.com/office/drawing/2014/main" id="{4AAB3DD0-A52D-5B7D-F78A-BD9BF5798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096000"/>
            <a:ext cx="5851085" cy="762000"/>
          </a:xfrm>
          <a:prstGeom prst="rect">
            <a:avLst/>
          </a:prstGeom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3EEDB6CF-EF65-DD61-0056-40B1CA3E769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00214"/>
            <a:ext cx="1315211" cy="557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59427D-16D0-A77E-F6AB-5124A70949B2}"/>
              </a:ext>
            </a:extLst>
          </p:cNvPr>
          <p:cNvSpPr txBox="1"/>
          <p:nvPr/>
        </p:nvSpPr>
        <p:spPr>
          <a:xfrm>
            <a:off x="4191000" y="5867400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87B5F10-9EB7-3E9C-B697-547E887AF8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</a:t>
            </a:fld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C9A33-510D-62D7-39D0-6B8B50741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5CEF4E2-BA42-0DCF-8039-0B1D675AFE4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347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CEF4E2-BA42-0DCF-8039-0B1D675AF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E9BCA1E2-AA4E-BAE3-FBFB-346DD50E379D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6BB0E11-8DB6-9EB8-1107-CBE1A645B20F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62B738A-2902-3749-E8B1-9393066F5E9B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05F07658-28FF-19D1-9F4A-7D6DADC9413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A1FE278D-166F-D661-BFB1-D9E49A2A53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905000"/>
            <a:ext cx="6705599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8800" spc="-25">
                <a:latin typeface="Arial"/>
                <a:cs typeface="Arial"/>
              </a:rPr>
              <a:t>04</a:t>
            </a:r>
            <a:endParaRPr sz="88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>
                <a:latin typeface="Arial"/>
                <a:cs typeface="Arial"/>
              </a:rPr>
              <a:t>Δράσεις Επιχειρηματικότητας Δυτικής Μακεδονίας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CC776369-B7EF-51F2-CC11-3E6DFC9514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0FBA761-380F-A9AF-C519-8C3D5323DC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07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5D7B5-2FAE-6D0A-6DA1-60AB48597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22F1A816-D31D-809C-8FC4-EA3F2A10598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2F1A816-D31D-809C-8FC4-EA3F2A105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B4225BD3-499E-08E6-C8BF-091BF04230B0}"/>
              </a:ext>
            </a:extLst>
          </p:cNvPr>
          <p:cNvSpPr/>
          <p:nvPr/>
        </p:nvSpPr>
        <p:spPr>
          <a:xfrm>
            <a:off x="0" y="-12738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Συγκεντρωτικά Αποτελέσματα επιχειρηματικότητας στη Δυτική Μακεδονίας</a:t>
            </a:r>
            <a:endParaRPr lang="el-GR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D2BDD595-5A1E-1688-00FE-28F1BD66A48B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A041991-BDC5-CD79-2FFE-1DCAB8C73A3E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E00BDAD4-65D3-6A13-C7A1-93DDDF02A8C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1D3D9D2-4C25-F3D2-E8B6-60295621491E}"/>
              </a:ext>
            </a:extLst>
          </p:cNvPr>
          <p:cNvSpPr txBox="1"/>
          <p:nvPr/>
        </p:nvSpPr>
        <p:spPr>
          <a:xfrm>
            <a:off x="8856973" y="2639477"/>
            <a:ext cx="2445924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Νέες Θέσεις Εργασίας</a:t>
            </a:r>
          </a:p>
        </p:txBody>
      </p:sp>
      <p:sp>
        <p:nvSpPr>
          <p:cNvPr id="44" name="Google Shape;2430;p116">
            <a:extLst>
              <a:ext uri="{FF2B5EF4-FFF2-40B4-BE49-F238E27FC236}">
                <a16:creationId xmlns:a16="http://schemas.microsoft.com/office/drawing/2014/main" id="{4085D51F-B618-7EC8-0DB4-486BA550CCB5}"/>
              </a:ext>
            </a:extLst>
          </p:cNvPr>
          <p:cNvSpPr/>
          <p:nvPr/>
        </p:nvSpPr>
        <p:spPr>
          <a:xfrm>
            <a:off x="225874" y="1166950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CADDC"/>
                </a:solidFill>
                <a:effectLst/>
                <a:uLnTx/>
                <a:uFillTx/>
              </a:rPr>
              <a:t>569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ADDC"/>
              </a:solidFill>
              <a:effectLst/>
              <a:uLnTx/>
              <a:uFillTx/>
            </a:endParaRPr>
          </a:p>
        </p:txBody>
      </p:sp>
      <p:pic>
        <p:nvPicPr>
          <p:cNvPr id="63" name="Εικόνα 4">
            <a:extLst>
              <a:ext uri="{FF2B5EF4-FFF2-40B4-BE49-F238E27FC236}">
                <a16:creationId xmlns:a16="http://schemas.microsoft.com/office/drawing/2014/main" id="{9673F1E4-3352-D976-3CAD-E7C09EFD9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8" name="object 62">
            <a:extLst>
              <a:ext uri="{FF2B5EF4-FFF2-40B4-BE49-F238E27FC236}">
                <a16:creationId xmlns:a16="http://schemas.microsoft.com/office/drawing/2014/main" id="{41EE4D11-2836-D7CF-8983-0D75D3625027}"/>
              </a:ext>
            </a:extLst>
          </p:cNvPr>
          <p:cNvSpPr/>
          <p:nvPr/>
        </p:nvSpPr>
        <p:spPr>
          <a:xfrm>
            <a:off x="7431374" y="1456304"/>
            <a:ext cx="994678" cy="1274641"/>
          </a:xfrm>
          <a:custGeom>
            <a:avLst/>
            <a:gdLst/>
            <a:ahLst/>
            <a:cxnLst/>
            <a:rect l="l" t="t" r="r" b="b"/>
            <a:pathLst>
              <a:path w="988695" h="1333500">
                <a:moveTo>
                  <a:pt x="382168" y="645655"/>
                </a:moveTo>
                <a:lnTo>
                  <a:pt x="378714" y="628561"/>
                </a:lnTo>
                <a:lnTo>
                  <a:pt x="369303" y="614591"/>
                </a:lnTo>
                <a:lnTo>
                  <a:pt x="355346" y="605180"/>
                </a:lnTo>
                <a:lnTo>
                  <a:pt x="338239" y="601726"/>
                </a:lnTo>
                <a:lnTo>
                  <a:pt x="321144" y="605180"/>
                </a:lnTo>
                <a:lnTo>
                  <a:pt x="307187" y="614591"/>
                </a:lnTo>
                <a:lnTo>
                  <a:pt x="297764" y="628561"/>
                </a:lnTo>
                <a:lnTo>
                  <a:pt x="294322" y="645655"/>
                </a:lnTo>
                <a:lnTo>
                  <a:pt x="294322" y="1051928"/>
                </a:lnTo>
                <a:lnTo>
                  <a:pt x="297764" y="1069022"/>
                </a:lnTo>
                <a:lnTo>
                  <a:pt x="307187" y="1082992"/>
                </a:lnTo>
                <a:lnTo>
                  <a:pt x="321144" y="1092403"/>
                </a:lnTo>
                <a:lnTo>
                  <a:pt x="338239" y="1095857"/>
                </a:lnTo>
                <a:lnTo>
                  <a:pt x="355346" y="1092403"/>
                </a:lnTo>
                <a:lnTo>
                  <a:pt x="369303" y="1082992"/>
                </a:lnTo>
                <a:lnTo>
                  <a:pt x="378714" y="1069022"/>
                </a:lnTo>
                <a:lnTo>
                  <a:pt x="382168" y="1051928"/>
                </a:lnTo>
                <a:lnTo>
                  <a:pt x="382168" y="645655"/>
                </a:lnTo>
                <a:close/>
              </a:path>
              <a:path w="988695" h="1333500">
                <a:moveTo>
                  <a:pt x="694016" y="645655"/>
                </a:moveTo>
                <a:lnTo>
                  <a:pt x="690562" y="628561"/>
                </a:lnTo>
                <a:lnTo>
                  <a:pt x="681151" y="614591"/>
                </a:lnTo>
                <a:lnTo>
                  <a:pt x="667181" y="605180"/>
                </a:lnTo>
                <a:lnTo>
                  <a:pt x="650087" y="601726"/>
                </a:lnTo>
                <a:lnTo>
                  <a:pt x="632993" y="605180"/>
                </a:lnTo>
                <a:lnTo>
                  <a:pt x="619023" y="614591"/>
                </a:lnTo>
                <a:lnTo>
                  <a:pt x="609612" y="628561"/>
                </a:lnTo>
                <a:lnTo>
                  <a:pt x="606158" y="645655"/>
                </a:lnTo>
                <a:lnTo>
                  <a:pt x="606158" y="1289100"/>
                </a:lnTo>
                <a:lnTo>
                  <a:pt x="609612" y="1306207"/>
                </a:lnTo>
                <a:lnTo>
                  <a:pt x="619023" y="1320165"/>
                </a:lnTo>
                <a:lnTo>
                  <a:pt x="632993" y="1329575"/>
                </a:lnTo>
                <a:lnTo>
                  <a:pt x="650087" y="1333030"/>
                </a:lnTo>
                <a:lnTo>
                  <a:pt x="667181" y="1329575"/>
                </a:lnTo>
                <a:lnTo>
                  <a:pt x="681151" y="1320165"/>
                </a:lnTo>
                <a:lnTo>
                  <a:pt x="690562" y="1306207"/>
                </a:lnTo>
                <a:lnTo>
                  <a:pt x="694016" y="1289100"/>
                </a:lnTo>
                <a:lnTo>
                  <a:pt x="694016" y="645655"/>
                </a:lnTo>
                <a:close/>
              </a:path>
              <a:path w="988695" h="1333500">
                <a:moveTo>
                  <a:pt x="988326" y="668312"/>
                </a:moveTo>
                <a:lnTo>
                  <a:pt x="529856" y="18313"/>
                </a:lnTo>
                <a:lnTo>
                  <a:pt x="494169" y="0"/>
                </a:lnTo>
                <a:lnTo>
                  <a:pt x="483781" y="1244"/>
                </a:lnTo>
                <a:lnTo>
                  <a:pt x="8115" y="645960"/>
                </a:lnTo>
                <a:lnTo>
                  <a:pt x="0" y="668312"/>
                </a:lnTo>
                <a:lnTo>
                  <a:pt x="736" y="680186"/>
                </a:lnTo>
                <a:lnTo>
                  <a:pt x="31813" y="713816"/>
                </a:lnTo>
                <a:lnTo>
                  <a:pt x="43802" y="715492"/>
                </a:lnTo>
                <a:lnTo>
                  <a:pt x="194310" y="715492"/>
                </a:lnTo>
                <a:lnTo>
                  <a:pt x="234784" y="688657"/>
                </a:lnTo>
                <a:lnTo>
                  <a:pt x="225374" y="640511"/>
                </a:lnTo>
                <a:lnTo>
                  <a:pt x="129387" y="627646"/>
                </a:lnTo>
                <a:lnTo>
                  <a:pt x="494169" y="119265"/>
                </a:lnTo>
                <a:lnTo>
                  <a:pt x="858939" y="627646"/>
                </a:lnTo>
                <a:lnTo>
                  <a:pt x="794016" y="627646"/>
                </a:lnTo>
                <a:lnTo>
                  <a:pt x="776909" y="631101"/>
                </a:lnTo>
                <a:lnTo>
                  <a:pt x="762952" y="640511"/>
                </a:lnTo>
                <a:lnTo>
                  <a:pt x="753541" y="654469"/>
                </a:lnTo>
                <a:lnTo>
                  <a:pt x="750087" y="671563"/>
                </a:lnTo>
                <a:lnTo>
                  <a:pt x="753541" y="688657"/>
                </a:lnTo>
                <a:lnTo>
                  <a:pt x="762952" y="702627"/>
                </a:lnTo>
                <a:lnTo>
                  <a:pt x="776909" y="712038"/>
                </a:lnTo>
                <a:lnTo>
                  <a:pt x="794016" y="715492"/>
                </a:lnTo>
                <a:lnTo>
                  <a:pt x="944524" y="715492"/>
                </a:lnTo>
                <a:lnTo>
                  <a:pt x="983602" y="691629"/>
                </a:lnTo>
                <a:lnTo>
                  <a:pt x="987590" y="680186"/>
                </a:lnTo>
                <a:lnTo>
                  <a:pt x="988326" y="668312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endParaRPr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60">
            <a:extLst>
              <a:ext uri="{FF2B5EF4-FFF2-40B4-BE49-F238E27FC236}">
                <a16:creationId xmlns:a16="http://schemas.microsoft.com/office/drawing/2014/main" id="{0142C9AF-4733-1EE1-A9A1-7083A4A252B2}"/>
              </a:ext>
            </a:extLst>
          </p:cNvPr>
          <p:cNvSpPr txBox="1"/>
          <p:nvPr/>
        </p:nvSpPr>
        <p:spPr>
          <a:xfrm>
            <a:off x="8646485" y="1787939"/>
            <a:ext cx="2064415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400" b="1" spc="-10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2.550</a:t>
            </a:r>
            <a:endParaRPr sz="5400" dirty="0">
              <a:solidFill>
                <a:srgbClr val="0CAD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Google Shape;267;p23">
            <a:extLst>
              <a:ext uri="{FF2B5EF4-FFF2-40B4-BE49-F238E27FC236}">
                <a16:creationId xmlns:a16="http://schemas.microsoft.com/office/drawing/2014/main" id="{7C53D2E9-3531-FE63-FD02-F68D46B5787B}"/>
              </a:ext>
            </a:extLst>
          </p:cNvPr>
          <p:cNvSpPr/>
          <p:nvPr/>
        </p:nvSpPr>
        <p:spPr>
          <a:xfrm>
            <a:off x="1315211" y="1338690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0CAD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Ενταγμένα επενδυτικά σχέδια</a:t>
            </a:r>
            <a:endParaRPr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0" name="Google Shape;2430;p116">
            <a:extLst>
              <a:ext uri="{FF2B5EF4-FFF2-40B4-BE49-F238E27FC236}">
                <a16:creationId xmlns:a16="http://schemas.microsoft.com/office/drawing/2014/main" id="{416C5668-FFCA-6634-2276-B477975E6CDF}"/>
              </a:ext>
            </a:extLst>
          </p:cNvPr>
          <p:cNvSpPr/>
          <p:nvPr/>
        </p:nvSpPr>
        <p:spPr>
          <a:xfrm>
            <a:off x="817871" y="2302040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403,2</a:t>
            </a:r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  <a:endParaRPr lang="el-GR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67;p23">
            <a:extLst>
              <a:ext uri="{FF2B5EF4-FFF2-40B4-BE49-F238E27FC236}">
                <a16:creationId xmlns:a16="http://schemas.microsoft.com/office/drawing/2014/main" id="{2BB5FD3C-36E2-314C-2379-A1613DC999BB}"/>
              </a:ext>
            </a:extLst>
          </p:cNvPr>
          <p:cNvSpPr/>
          <p:nvPr/>
        </p:nvSpPr>
        <p:spPr>
          <a:xfrm>
            <a:off x="1907208" y="2473780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Συνολικός Π/Υ επενδυτικών σχεδίων</a:t>
            </a:r>
            <a:endParaRPr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2" name="Google Shape;2430;p116">
            <a:extLst>
              <a:ext uri="{FF2B5EF4-FFF2-40B4-BE49-F238E27FC236}">
                <a16:creationId xmlns:a16="http://schemas.microsoft.com/office/drawing/2014/main" id="{B748290E-632F-0AE3-153C-3932129AE7DF}"/>
              </a:ext>
            </a:extLst>
          </p:cNvPr>
          <p:cNvSpPr/>
          <p:nvPr/>
        </p:nvSpPr>
        <p:spPr>
          <a:xfrm>
            <a:off x="1478496" y="3437130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269,7</a:t>
            </a:r>
            <a:r>
              <a:rPr lang="en-US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600" b="1" dirty="0"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</a:p>
        </p:txBody>
      </p:sp>
      <p:sp>
        <p:nvSpPr>
          <p:cNvPr id="203" name="Google Shape;267;p23">
            <a:extLst>
              <a:ext uri="{FF2B5EF4-FFF2-40B4-BE49-F238E27FC236}">
                <a16:creationId xmlns:a16="http://schemas.microsoft.com/office/drawing/2014/main" id="{2FA9C781-1A23-9CD3-85F0-D087A76F5A76}"/>
              </a:ext>
            </a:extLst>
          </p:cNvPr>
          <p:cNvSpPr/>
          <p:nvPr/>
        </p:nvSpPr>
        <p:spPr>
          <a:xfrm>
            <a:off x="2567833" y="3608870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Π/Υ Επιχορήγησης επενδυτικών σχεδίων από ΔΑΜ</a:t>
            </a:r>
          </a:p>
        </p:txBody>
      </p:sp>
      <p:sp>
        <p:nvSpPr>
          <p:cNvPr id="204" name="Google Shape;2430;p116">
            <a:extLst>
              <a:ext uri="{FF2B5EF4-FFF2-40B4-BE49-F238E27FC236}">
                <a16:creationId xmlns:a16="http://schemas.microsoft.com/office/drawing/2014/main" id="{1ABA2FBD-E775-70F9-114E-07551CD45E9E}"/>
              </a:ext>
            </a:extLst>
          </p:cNvPr>
          <p:cNvSpPr/>
          <p:nvPr/>
        </p:nvSpPr>
        <p:spPr>
          <a:xfrm>
            <a:off x="2239074" y="4567140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117%</a:t>
            </a:r>
          </a:p>
        </p:txBody>
      </p:sp>
      <p:sp>
        <p:nvSpPr>
          <p:cNvPr id="205" name="Google Shape;267;p23">
            <a:extLst>
              <a:ext uri="{FF2B5EF4-FFF2-40B4-BE49-F238E27FC236}">
                <a16:creationId xmlns:a16="http://schemas.microsoft.com/office/drawing/2014/main" id="{8C4F79B6-A61A-5A09-0609-FC51C4EBE01D}"/>
              </a:ext>
            </a:extLst>
          </p:cNvPr>
          <p:cNvSpPr/>
          <p:nvPr/>
        </p:nvSpPr>
        <p:spPr>
          <a:xfrm>
            <a:off x="3328411" y="4738880"/>
            <a:ext cx="3691452" cy="561600"/>
          </a:xfrm>
          <a:prstGeom prst="roundRect">
            <a:avLst>
              <a:gd name="adj" fmla="val 972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Ποσοστό εντάξεων επενδυτικών σχεδίων</a:t>
            </a:r>
          </a:p>
        </p:txBody>
      </p:sp>
      <p:sp>
        <p:nvSpPr>
          <p:cNvPr id="219" name="Θέση αριθμού διαφάνειας 218">
            <a:extLst>
              <a:ext uri="{FF2B5EF4-FFF2-40B4-BE49-F238E27FC236}">
                <a16:creationId xmlns:a16="http://schemas.microsoft.com/office/drawing/2014/main" id="{A71C434E-5498-CDEE-D69F-10BEF8EFEF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11</a:t>
            </a:fld>
            <a:endParaRPr lang="el-GR"/>
          </a:p>
        </p:txBody>
      </p:sp>
      <p:grpSp>
        <p:nvGrpSpPr>
          <p:cNvPr id="256" name="Ομάδα 255">
            <a:extLst>
              <a:ext uri="{FF2B5EF4-FFF2-40B4-BE49-F238E27FC236}">
                <a16:creationId xmlns:a16="http://schemas.microsoft.com/office/drawing/2014/main" id="{5A4E37DC-89F4-D96B-D0B6-D829B89B40B8}"/>
              </a:ext>
            </a:extLst>
          </p:cNvPr>
          <p:cNvGrpSpPr/>
          <p:nvPr/>
        </p:nvGrpSpPr>
        <p:grpSpPr>
          <a:xfrm>
            <a:off x="7372770" y="2920113"/>
            <a:ext cx="1111885" cy="579755"/>
            <a:chOff x="7372770" y="2920113"/>
            <a:chExt cx="1111885" cy="579755"/>
          </a:xfrm>
        </p:grpSpPr>
        <p:sp>
          <p:nvSpPr>
            <p:cNvPr id="226" name="object 54">
              <a:extLst>
                <a:ext uri="{FF2B5EF4-FFF2-40B4-BE49-F238E27FC236}">
                  <a16:creationId xmlns:a16="http://schemas.microsoft.com/office/drawing/2014/main" id="{03A53011-7BBE-4F11-12DE-6E257C803A41}"/>
                </a:ext>
              </a:extLst>
            </p:cNvPr>
            <p:cNvSpPr/>
            <p:nvPr/>
          </p:nvSpPr>
          <p:spPr>
            <a:xfrm>
              <a:off x="7806994" y="2920113"/>
              <a:ext cx="243375" cy="243072"/>
            </a:xfrm>
            <a:custGeom>
              <a:avLst/>
              <a:gdLst/>
              <a:ahLst/>
              <a:cxnLst/>
              <a:rect l="l" t="t" r="r" b="b"/>
              <a:pathLst>
                <a:path w="236855" h="236854">
                  <a:moveTo>
                    <a:pt x="236631" y="118321"/>
                  </a:moveTo>
                  <a:lnTo>
                    <a:pt x="227333" y="164377"/>
                  </a:lnTo>
                  <a:lnTo>
                    <a:pt x="201976" y="201987"/>
                  </a:lnTo>
                  <a:lnTo>
                    <a:pt x="164367" y="227344"/>
                  </a:lnTo>
                  <a:lnTo>
                    <a:pt x="118310" y="236642"/>
                  </a:lnTo>
                  <a:lnTo>
                    <a:pt x="72259" y="227344"/>
                  </a:lnTo>
                  <a:lnTo>
                    <a:pt x="34653" y="201987"/>
                  </a:lnTo>
                  <a:lnTo>
                    <a:pt x="9297" y="164377"/>
                  </a:lnTo>
                  <a:lnTo>
                    <a:pt x="0" y="118321"/>
                  </a:lnTo>
                  <a:lnTo>
                    <a:pt x="9297" y="72264"/>
                  </a:lnTo>
                  <a:lnTo>
                    <a:pt x="34653" y="34654"/>
                  </a:lnTo>
                  <a:lnTo>
                    <a:pt x="72259" y="9297"/>
                  </a:lnTo>
                  <a:lnTo>
                    <a:pt x="118310" y="0"/>
                  </a:lnTo>
                  <a:lnTo>
                    <a:pt x="164367" y="9297"/>
                  </a:lnTo>
                  <a:lnTo>
                    <a:pt x="201976" y="34654"/>
                  </a:lnTo>
                  <a:lnTo>
                    <a:pt x="227333" y="72264"/>
                  </a:lnTo>
                  <a:lnTo>
                    <a:pt x="236631" y="118321"/>
                  </a:lnTo>
                  <a:close/>
                </a:path>
              </a:pathLst>
            </a:custGeom>
            <a:ln w="29684">
              <a:solidFill>
                <a:srgbClr val="0CADD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7" name="Ομάδα 246">
              <a:extLst>
                <a:ext uri="{FF2B5EF4-FFF2-40B4-BE49-F238E27FC236}">
                  <a16:creationId xmlns:a16="http://schemas.microsoft.com/office/drawing/2014/main" id="{E954759D-4CF9-23CC-763A-0EE99285A6E8}"/>
                </a:ext>
              </a:extLst>
            </p:cNvPr>
            <p:cNvGrpSpPr/>
            <p:nvPr/>
          </p:nvGrpSpPr>
          <p:grpSpPr>
            <a:xfrm>
              <a:off x="7372770" y="2958968"/>
              <a:ext cx="1111885" cy="540900"/>
              <a:chOff x="7372770" y="2958968"/>
              <a:chExt cx="1111885" cy="540900"/>
            </a:xfrm>
          </p:grpSpPr>
          <p:sp>
            <p:nvSpPr>
              <p:cNvPr id="221" name="object 49">
                <a:extLst>
                  <a:ext uri="{FF2B5EF4-FFF2-40B4-BE49-F238E27FC236}">
                    <a16:creationId xmlns:a16="http://schemas.microsoft.com/office/drawing/2014/main" id="{707F9AEB-9F67-5A80-49C6-985E59891E81}"/>
                  </a:ext>
                </a:extLst>
              </p:cNvPr>
              <p:cNvSpPr/>
              <p:nvPr/>
            </p:nvSpPr>
            <p:spPr>
              <a:xfrm>
                <a:off x="8249109" y="3250287"/>
                <a:ext cx="235546" cy="76245"/>
              </a:xfrm>
              <a:custGeom>
                <a:avLst/>
                <a:gdLst/>
                <a:ahLst/>
                <a:cxnLst/>
                <a:rect l="l" t="t" r="r" b="b"/>
                <a:pathLst>
                  <a:path w="229235" h="74295">
                    <a:moveTo>
                      <a:pt x="0" y="34156"/>
                    </a:moveTo>
                    <a:lnTo>
                      <a:pt x="10135" y="37154"/>
                    </a:lnTo>
                    <a:lnTo>
                      <a:pt x="20699" y="39350"/>
                    </a:lnTo>
                    <a:lnTo>
                      <a:pt x="31638" y="40701"/>
                    </a:lnTo>
                    <a:lnTo>
                      <a:pt x="42899" y="41161"/>
                    </a:lnTo>
                    <a:lnTo>
                      <a:pt x="65097" y="39346"/>
                    </a:lnTo>
                    <a:lnTo>
                      <a:pt x="85818" y="34140"/>
                    </a:lnTo>
                    <a:lnTo>
                      <a:pt x="104620" y="25894"/>
                    </a:lnTo>
                    <a:lnTo>
                      <a:pt x="121064" y="14962"/>
                    </a:lnTo>
                    <a:lnTo>
                      <a:pt x="130441" y="8627"/>
                    </a:lnTo>
                    <a:lnTo>
                      <a:pt x="140635" y="3927"/>
                    </a:lnTo>
                    <a:lnTo>
                      <a:pt x="151460" y="1005"/>
                    </a:lnTo>
                    <a:lnTo>
                      <a:pt x="162728" y="0"/>
                    </a:lnTo>
                    <a:lnTo>
                      <a:pt x="163597" y="0"/>
                    </a:lnTo>
                    <a:lnTo>
                      <a:pt x="189037" y="5139"/>
                    </a:lnTo>
                    <a:lnTo>
                      <a:pt x="209816" y="19153"/>
                    </a:lnTo>
                    <a:lnTo>
                      <a:pt x="223828" y="39933"/>
                    </a:lnTo>
                    <a:lnTo>
                      <a:pt x="228966" y="65369"/>
                    </a:lnTo>
                    <a:lnTo>
                      <a:pt x="228966" y="74102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object 51">
                <a:extLst>
                  <a:ext uri="{FF2B5EF4-FFF2-40B4-BE49-F238E27FC236}">
                    <a16:creationId xmlns:a16="http://schemas.microsoft.com/office/drawing/2014/main" id="{8C8AA3FA-BAF9-DA76-DD8B-ECF2793B39DE}"/>
                  </a:ext>
                </a:extLst>
              </p:cNvPr>
              <p:cNvSpPr/>
              <p:nvPr/>
            </p:nvSpPr>
            <p:spPr>
              <a:xfrm>
                <a:off x="7689980" y="3194840"/>
                <a:ext cx="477617" cy="289341"/>
              </a:xfrm>
              <a:custGeom>
                <a:avLst/>
                <a:gdLst/>
                <a:ahLst/>
                <a:cxnLst/>
                <a:rect l="l" t="t" r="r" b="b"/>
                <a:pathLst>
                  <a:path w="464819" h="281940">
                    <a:moveTo>
                      <a:pt x="0" y="281939"/>
                    </a:moveTo>
                    <a:lnTo>
                      <a:pt x="0" y="81557"/>
                    </a:lnTo>
                    <a:lnTo>
                      <a:pt x="6408" y="49810"/>
                    </a:lnTo>
                    <a:lnTo>
                      <a:pt x="23886" y="23886"/>
                    </a:lnTo>
                    <a:lnTo>
                      <a:pt x="49810" y="6408"/>
                    </a:lnTo>
                    <a:lnTo>
                      <a:pt x="81557" y="0"/>
                    </a:lnTo>
                    <a:lnTo>
                      <a:pt x="82688" y="0"/>
                    </a:lnTo>
                    <a:lnTo>
                      <a:pt x="96726" y="1252"/>
                    </a:lnTo>
                    <a:lnTo>
                      <a:pt x="110229" y="4896"/>
                    </a:lnTo>
                    <a:lnTo>
                      <a:pt x="122951" y="10765"/>
                    </a:lnTo>
                    <a:lnTo>
                      <a:pt x="134645" y="18690"/>
                    </a:lnTo>
                    <a:lnTo>
                      <a:pt x="155180" y="32319"/>
                    </a:lnTo>
                    <a:lnTo>
                      <a:pt x="178641" y="42598"/>
                    </a:lnTo>
                    <a:lnTo>
                      <a:pt x="204493" y="49088"/>
                    </a:lnTo>
                    <a:lnTo>
                      <a:pt x="232202" y="51349"/>
                    </a:lnTo>
                    <a:lnTo>
                      <a:pt x="259911" y="49088"/>
                    </a:lnTo>
                    <a:lnTo>
                      <a:pt x="285763" y="42598"/>
                    </a:lnTo>
                    <a:lnTo>
                      <a:pt x="309224" y="32319"/>
                    </a:lnTo>
                    <a:lnTo>
                      <a:pt x="329759" y="18690"/>
                    </a:lnTo>
                    <a:lnTo>
                      <a:pt x="341452" y="10765"/>
                    </a:lnTo>
                    <a:lnTo>
                      <a:pt x="354175" y="4896"/>
                    </a:lnTo>
                    <a:lnTo>
                      <a:pt x="367678" y="1252"/>
                    </a:lnTo>
                    <a:lnTo>
                      <a:pt x="381716" y="0"/>
                    </a:lnTo>
                    <a:lnTo>
                      <a:pt x="382826" y="0"/>
                    </a:lnTo>
                    <a:lnTo>
                      <a:pt x="414573" y="6408"/>
                    </a:lnTo>
                    <a:lnTo>
                      <a:pt x="440497" y="23886"/>
                    </a:lnTo>
                    <a:lnTo>
                      <a:pt x="457974" y="49810"/>
                    </a:lnTo>
                    <a:lnTo>
                      <a:pt x="464383" y="81557"/>
                    </a:lnTo>
                    <a:lnTo>
                      <a:pt x="464383" y="28193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object 52">
                <a:extLst>
                  <a:ext uri="{FF2B5EF4-FFF2-40B4-BE49-F238E27FC236}">
                    <a16:creationId xmlns:a16="http://schemas.microsoft.com/office/drawing/2014/main" id="{7CD9EDE6-9AA6-E713-F918-54787EB59BE0}"/>
                  </a:ext>
                </a:extLst>
              </p:cNvPr>
              <p:cNvSpPr/>
              <p:nvPr/>
            </p:nvSpPr>
            <p:spPr>
              <a:xfrm>
                <a:off x="7804174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object 53">
                <a:extLst>
                  <a:ext uri="{FF2B5EF4-FFF2-40B4-BE49-F238E27FC236}">
                    <a16:creationId xmlns:a16="http://schemas.microsoft.com/office/drawing/2014/main" id="{0A01B32D-631E-64D9-6D79-C0FCDE43977A}"/>
                  </a:ext>
                </a:extLst>
              </p:cNvPr>
              <p:cNvSpPr/>
              <p:nvPr/>
            </p:nvSpPr>
            <p:spPr>
              <a:xfrm>
                <a:off x="8063753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object 55">
                <a:extLst>
                  <a:ext uri="{FF2B5EF4-FFF2-40B4-BE49-F238E27FC236}">
                    <a16:creationId xmlns:a16="http://schemas.microsoft.com/office/drawing/2014/main" id="{AC350A2F-DBFF-D7A8-E9D8-40332BBD80CF}"/>
                  </a:ext>
                </a:extLst>
              </p:cNvPr>
              <p:cNvSpPr/>
              <p:nvPr/>
            </p:nvSpPr>
            <p:spPr>
              <a:xfrm>
                <a:off x="7372770" y="3250294"/>
                <a:ext cx="235546" cy="67122"/>
              </a:xfrm>
              <a:custGeom>
                <a:avLst/>
                <a:gdLst/>
                <a:ahLst/>
                <a:cxnLst/>
                <a:rect l="l" t="t" r="r" b="b"/>
                <a:pathLst>
                  <a:path w="229234" h="65404">
                    <a:moveTo>
                      <a:pt x="229008" y="34135"/>
                    </a:moveTo>
                    <a:lnTo>
                      <a:pt x="218865" y="37139"/>
                    </a:lnTo>
                    <a:lnTo>
                      <a:pt x="208292" y="39339"/>
                    </a:lnTo>
                    <a:lnTo>
                      <a:pt x="197341" y="40690"/>
                    </a:lnTo>
                    <a:lnTo>
                      <a:pt x="186067" y="41150"/>
                    </a:lnTo>
                    <a:lnTo>
                      <a:pt x="163870" y="39336"/>
                    </a:lnTo>
                    <a:lnTo>
                      <a:pt x="143152" y="34131"/>
                    </a:lnTo>
                    <a:lnTo>
                      <a:pt x="124350" y="25888"/>
                    </a:lnTo>
                    <a:lnTo>
                      <a:pt x="107902" y="14962"/>
                    </a:lnTo>
                    <a:lnTo>
                      <a:pt x="98527" y="8622"/>
                    </a:lnTo>
                    <a:lnTo>
                      <a:pt x="88335" y="3923"/>
                    </a:lnTo>
                    <a:lnTo>
                      <a:pt x="77510" y="1003"/>
                    </a:lnTo>
                    <a:lnTo>
                      <a:pt x="66238" y="0"/>
                    </a:lnTo>
                    <a:lnTo>
                      <a:pt x="65369" y="0"/>
                    </a:lnTo>
                    <a:lnTo>
                      <a:pt x="39928" y="5138"/>
                    </a:lnTo>
                    <a:lnTo>
                      <a:pt x="19149" y="19148"/>
                    </a:lnTo>
                    <a:lnTo>
                      <a:pt x="5138" y="39924"/>
                    </a:lnTo>
                    <a:lnTo>
                      <a:pt x="0" y="6535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object 54">
                <a:extLst>
                  <a:ext uri="{FF2B5EF4-FFF2-40B4-BE49-F238E27FC236}">
                    <a16:creationId xmlns:a16="http://schemas.microsoft.com/office/drawing/2014/main" id="{2835FEA1-2CE2-8FCC-6743-E2DB5A6D44CE}"/>
                  </a:ext>
                </a:extLst>
              </p:cNvPr>
              <p:cNvSpPr/>
              <p:nvPr/>
            </p:nvSpPr>
            <p:spPr>
              <a:xfrm>
                <a:off x="8179681" y="2972551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object 54">
                <a:extLst>
                  <a:ext uri="{FF2B5EF4-FFF2-40B4-BE49-F238E27FC236}">
                    <a16:creationId xmlns:a16="http://schemas.microsoft.com/office/drawing/2014/main" id="{BDCC9688-A86E-E266-E031-7D45EC38A662}"/>
                  </a:ext>
                </a:extLst>
              </p:cNvPr>
              <p:cNvSpPr/>
              <p:nvPr/>
            </p:nvSpPr>
            <p:spPr>
              <a:xfrm>
                <a:off x="7461466" y="2958968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396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50210-2CB8-A33F-1F16-8B01F641A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DE6874D4-DCDB-7863-D9FD-C9788ABB1F4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2F1A816-D31D-809C-8FC4-EA3F2A105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4032F8F0-6120-9F5B-30A7-7F408FEC6B7D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Συγκεντρωτικά Αποτελέσματα επιχειρηματικότητας στη Δυτική Μακεδονίας</a:t>
            </a:r>
            <a:endParaRPr lang="el-GR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87B0BBA9-1E10-6C93-1491-9395F1ACC810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79AAD29-B085-F204-4B88-EB2D9CE28476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61D728A-854E-50EC-3636-E4E0E795C7E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147874-B7DD-DC83-6293-E39A4D8AC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269964"/>
              </p:ext>
            </p:extLst>
          </p:nvPr>
        </p:nvGraphicFramePr>
        <p:xfrm>
          <a:off x="141514" y="1342792"/>
          <a:ext cx="11277599" cy="44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F89B79B6-81C8-D272-D3EE-DFCA019A5DA1}"/>
              </a:ext>
            </a:extLst>
          </p:cNvPr>
          <p:cNvSpPr txBox="1"/>
          <p:nvPr/>
        </p:nvSpPr>
        <p:spPr>
          <a:xfrm>
            <a:off x="141515" y="989845"/>
            <a:ext cx="59664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Ενταγμένων επενδυτικών σχεδίων ανά ΠΕ</a:t>
            </a:r>
          </a:p>
        </p:txBody>
      </p:sp>
      <p:pic>
        <p:nvPicPr>
          <p:cNvPr id="63" name="Εικόνα 4">
            <a:extLst>
              <a:ext uri="{FF2B5EF4-FFF2-40B4-BE49-F238E27FC236}">
                <a16:creationId xmlns:a16="http://schemas.microsoft.com/office/drawing/2014/main" id="{07663B37-6A95-8CF3-7348-BAC870C28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F35EF79-368A-5EA3-6B11-614A205D1A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90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A84E7-63E3-2F99-182F-38BA3FFEA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6654DC65-C62B-216F-93FE-492513D4B04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54DC65-C62B-216F-93FE-492513D4B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FE647078-3F1F-1CE7-28F1-56E86AFC1F0F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Αποτελέσματα Ενίσχυσης υφιστάμενων, νέων &amp; υπό σύσταση Πολύ Μικρών και Μικρών Επιχειρήσεων (de </a:t>
            </a:r>
            <a:r>
              <a:rPr lang="el-G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045F7395-E2A8-31EF-29C7-E2C2D5BF1098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ED4808B-2AF0-6BCB-EBFE-DD6D736E3E49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216CC712-E8FF-1243-6C8F-ED473D28843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BE98D38-1D13-7012-72C6-58466BD908F3}"/>
              </a:ext>
            </a:extLst>
          </p:cNvPr>
          <p:cNvSpPr/>
          <p:nvPr/>
        </p:nvSpPr>
        <p:spPr>
          <a:xfrm>
            <a:off x="17584" y="692825"/>
            <a:ext cx="6192371" cy="5489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324C7D-EB7F-562F-57CF-F56371F8D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477146"/>
              </p:ext>
            </p:extLst>
          </p:nvPr>
        </p:nvGraphicFramePr>
        <p:xfrm>
          <a:off x="6146175" y="1049432"/>
          <a:ext cx="6001037" cy="501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366DD126-323B-4E63-5290-1FC53EC72534}"/>
              </a:ext>
            </a:extLst>
          </p:cNvPr>
          <p:cNvSpPr txBox="1"/>
          <p:nvPr/>
        </p:nvSpPr>
        <p:spPr>
          <a:xfrm>
            <a:off x="6884778" y="829493"/>
            <a:ext cx="50813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Ενταγμένων επενδυτικών σχεδίων ανά ΠΕ</a:t>
            </a:r>
          </a:p>
        </p:txBody>
      </p:sp>
      <p:pic>
        <p:nvPicPr>
          <p:cNvPr id="63" name="Εικόνα 4">
            <a:extLst>
              <a:ext uri="{FF2B5EF4-FFF2-40B4-BE49-F238E27FC236}">
                <a16:creationId xmlns:a16="http://schemas.microsoft.com/office/drawing/2014/main" id="{94DF2096-1B02-F716-0040-FFAF6D9BE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A3BC95CA-83EA-9BBD-8889-3B82A16375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13</a:t>
            </a:fld>
            <a:endParaRPr lang="el-GR"/>
          </a:p>
        </p:txBody>
      </p:sp>
      <p:sp>
        <p:nvSpPr>
          <p:cNvPr id="11" name="Google Shape;2430;p116">
            <a:extLst>
              <a:ext uri="{FF2B5EF4-FFF2-40B4-BE49-F238E27FC236}">
                <a16:creationId xmlns:a16="http://schemas.microsoft.com/office/drawing/2014/main" id="{644569E4-24BB-F123-68AE-5454BD01DC90}"/>
              </a:ext>
            </a:extLst>
          </p:cNvPr>
          <p:cNvSpPr/>
          <p:nvPr/>
        </p:nvSpPr>
        <p:spPr>
          <a:xfrm>
            <a:off x="138786" y="829493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CADDC"/>
                </a:solidFill>
                <a:effectLst/>
                <a:uLnTx/>
                <a:uFillTx/>
              </a:rPr>
              <a:t>500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ADDC"/>
              </a:solidFill>
              <a:effectLst/>
              <a:uLnTx/>
              <a:uFillTx/>
            </a:endParaRPr>
          </a:p>
        </p:txBody>
      </p:sp>
      <p:sp>
        <p:nvSpPr>
          <p:cNvPr id="12" name="Google Shape;267;p23">
            <a:extLst>
              <a:ext uri="{FF2B5EF4-FFF2-40B4-BE49-F238E27FC236}">
                <a16:creationId xmlns:a16="http://schemas.microsoft.com/office/drawing/2014/main" id="{E82CAD14-A734-430D-74FC-483283E7D0F5}"/>
              </a:ext>
            </a:extLst>
          </p:cNvPr>
          <p:cNvSpPr/>
          <p:nvPr/>
        </p:nvSpPr>
        <p:spPr>
          <a:xfrm>
            <a:off x="1228123" y="1001233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0CAD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Ενταγμένα επενδυτικά σχέδια</a:t>
            </a:r>
            <a:endParaRPr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" name="Google Shape;2430;p116">
            <a:extLst>
              <a:ext uri="{FF2B5EF4-FFF2-40B4-BE49-F238E27FC236}">
                <a16:creationId xmlns:a16="http://schemas.microsoft.com/office/drawing/2014/main" id="{8831C697-2233-4C35-BFEC-B2677309820F}"/>
              </a:ext>
            </a:extLst>
          </p:cNvPr>
          <p:cNvSpPr/>
          <p:nvPr/>
        </p:nvSpPr>
        <p:spPr>
          <a:xfrm>
            <a:off x="472134" y="1769088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42,1</a:t>
            </a:r>
          </a:p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  <a:endParaRPr lang="el-GR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67;p23">
            <a:extLst>
              <a:ext uri="{FF2B5EF4-FFF2-40B4-BE49-F238E27FC236}">
                <a16:creationId xmlns:a16="http://schemas.microsoft.com/office/drawing/2014/main" id="{184A9B0A-7616-88B4-FDC8-A83FED8AF513}"/>
              </a:ext>
            </a:extLst>
          </p:cNvPr>
          <p:cNvSpPr/>
          <p:nvPr/>
        </p:nvSpPr>
        <p:spPr>
          <a:xfrm>
            <a:off x="1561471" y="1940828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Συνολικός Π/Υ επενδυτικών σχεδίων</a:t>
            </a:r>
          </a:p>
        </p:txBody>
      </p:sp>
      <p:sp>
        <p:nvSpPr>
          <p:cNvPr id="21" name="Google Shape;2430;p116">
            <a:extLst>
              <a:ext uri="{FF2B5EF4-FFF2-40B4-BE49-F238E27FC236}">
                <a16:creationId xmlns:a16="http://schemas.microsoft.com/office/drawing/2014/main" id="{96B1796D-FC24-C567-9A26-95B0C835F143}"/>
              </a:ext>
            </a:extLst>
          </p:cNvPr>
          <p:cNvSpPr/>
          <p:nvPr/>
        </p:nvSpPr>
        <p:spPr>
          <a:xfrm>
            <a:off x="800933" y="2729763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29,5</a:t>
            </a:r>
          </a:p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</a:p>
        </p:txBody>
      </p:sp>
      <p:sp>
        <p:nvSpPr>
          <p:cNvPr id="23" name="Google Shape;267;p23">
            <a:extLst>
              <a:ext uri="{FF2B5EF4-FFF2-40B4-BE49-F238E27FC236}">
                <a16:creationId xmlns:a16="http://schemas.microsoft.com/office/drawing/2014/main" id="{EB082611-D878-8FFE-A384-F27D942BC24D}"/>
              </a:ext>
            </a:extLst>
          </p:cNvPr>
          <p:cNvSpPr/>
          <p:nvPr/>
        </p:nvSpPr>
        <p:spPr>
          <a:xfrm>
            <a:off x="1891682" y="2898963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Π/Υ Επιχορήγησης επενδυτικών σχεδίων από ΔΑΜ</a:t>
            </a:r>
          </a:p>
        </p:txBody>
      </p:sp>
      <p:sp>
        <p:nvSpPr>
          <p:cNvPr id="24" name="Google Shape;2430;p116">
            <a:extLst>
              <a:ext uri="{FF2B5EF4-FFF2-40B4-BE49-F238E27FC236}">
                <a16:creationId xmlns:a16="http://schemas.microsoft.com/office/drawing/2014/main" id="{B2B49DCE-ED06-DDA8-2B84-22263EA19448}"/>
              </a:ext>
            </a:extLst>
          </p:cNvPr>
          <p:cNvSpPr/>
          <p:nvPr/>
        </p:nvSpPr>
        <p:spPr>
          <a:xfrm>
            <a:off x="1245918" y="3665462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26" name="Google Shape;267;p23">
            <a:extLst>
              <a:ext uri="{FF2B5EF4-FFF2-40B4-BE49-F238E27FC236}">
                <a16:creationId xmlns:a16="http://schemas.microsoft.com/office/drawing/2014/main" id="{22213F63-5FED-E029-E8DF-3E4A04FC4605}"/>
              </a:ext>
            </a:extLst>
          </p:cNvPr>
          <p:cNvSpPr/>
          <p:nvPr/>
        </p:nvSpPr>
        <p:spPr>
          <a:xfrm>
            <a:off x="2333617" y="3829373"/>
            <a:ext cx="3490238" cy="561600"/>
          </a:xfrm>
          <a:prstGeom prst="roundRect">
            <a:avLst>
              <a:gd name="adj" fmla="val 9727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Ποσοστό εντάξεων επενδυτικών σχεδίων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0B9BAB-E54D-F4F3-E4FA-57AE8D70BCA3}"/>
              </a:ext>
            </a:extLst>
          </p:cNvPr>
          <p:cNvSpPr txBox="1"/>
          <p:nvPr/>
        </p:nvSpPr>
        <p:spPr>
          <a:xfrm>
            <a:off x="880406" y="5687343"/>
            <a:ext cx="449225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Νέες Θέσεις Εργασίας</a:t>
            </a:r>
          </a:p>
        </p:txBody>
      </p:sp>
      <p:sp>
        <p:nvSpPr>
          <p:cNvPr id="29" name="object 62">
            <a:extLst>
              <a:ext uri="{FF2B5EF4-FFF2-40B4-BE49-F238E27FC236}">
                <a16:creationId xmlns:a16="http://schemas.microsoft.com/office/drawing/2014/main" id="{8DC70D95-FE55-77E1-8B23-550988575FA0}"/>
              </a:ext>
            </a:extLst>
          </p:cNvPr>
          <p:cNvSpPr/>
          <p:nvPr/>
        </p:nvSpPr>
        <p:spPr>
          <a:xfrm>
            <a:off x="416521" y="4415694"/>
            <a:ext cx="833805" cy="983349"/>
          </a:xfrm>
          <a:custGeom>
            <a:avLst/>
            <a:gdLst/>
            <a:ahLst/>
            <a:cxnLst/>
            <a:rect l="l" t="t" r="r" b="b"/>
            <a:pathLst>
              <a:path w="988695" h="1333500">
                <a:moveTo>
                  <a:pt x="382168" y="645655"/>
                </a:moveTo>
                <a:lnTo>
                  <a:pt x="378714" y="628561"/>
                </a:lnTo>
                <a:lnTo>
                  <a:pt x="369303" y="614591"/>
                </a:lnTo>
                <a:lnTo>
                  <a:pt x="355346" y="605180"/>
                </a:lnTo>
                <a:lnTo>
                  <a:pt x="338239" y="601726"/>
                </a:lnTo>
                <a:lnTo>
                  <a:pt x="321144" y="605180"/>
                </a:lnTo>
                <a:lnTo>
                  <a:pt x="307187" y="614591"/>
                </a:lnTo>
                <a:lnTo>
                  <a:pt x="297764" y="628561"/>
                </a:lnTo>
                <a:lnTo>
                  <a:pt x="294322" y="645655"/>
                </a:lnTo>
                <a:lnTo>
                  <a:pt x="294322" y="1051928"/>
                </a:lnTo>
                <a:lnTo>
                  <a:pt x="297764" y="1069022"/>
                </a:lnTo>
                <a:lnTo>
                  <a:pt x="307187" y="1082992"/>
                </a:lnTo>
                <a:lnTo>
                  <a:pt x="321144" y="1092403"/>
                </a:lnTo>
                <a:lnTo>
                  <a:pt x="338239" y="1095857"/>
                </a:lnTo>
                <a:lnTo>
                  <a:pt x="355346" y="1092403"/>
                </a:lnTo>
                <a:lnTo>
                  <a:pt x="369303" y="1082992"/>
                </a:lnTo>
                <a:lnTo>
                  <a:pt x="378714" y="1069022"/>
                </a:lnTo>
                <a:lnTo>
                  <a:pt x="382168" y="1051928"/>
                </a:lnTo>
                <a:lnTo>
                  <a:pt x="382168" y="645655"/>
                </a:lnTo>
                <a:close/>
              </a:path>
              <a:path w="988695" h="1333500">
                <a:moveTo>
                  <a:pt x="694016" y="645655"/>
                </a:moveTo>
                <a:lnTo>
                  <a:pt x="690562" y="628561"/>
                </a:lnTo>
                <a:lnTo>
                  <a:pt x="681151" y="614591"/>
                </a:lnTo>
                <a:lnTo>
                  <a:pt x="667181" y="605180"/>
                </a:lnTo>
                <a:lnTo>
                  <a:pt x="650087" y="601726"/>
                </a:lnTo>
                <a:lnTo>
                  <a:pt x="632993" y="605180"/>
                </a:lnTo>
                <a:lnTo>
                  <a:pt x="619023" y="614591"/>
                </a:lnTo>
                <a:lnTo>
                  <a:pt x="609612" y="628561"/>
                </a:lnTo>
                <a:lnTo>
                  <a:pt x="606158" y="645655"/>
                </a:lnTo>
                <a:lnTo>
                  <a:pt x="606158" y="1289100"/>
                </a:lnTo>
                <a:lnTo>
                  <a:pt x="609612" y="1306207"/>
                </a:lnTo>
                <a:lnTo>
                  <a:pt x="619023" y="1320165"/>
                </a:lnTo>
                <a:lnTo>
                  <a:pt x="632993" y="1329575"/>
                </a:lnTo>
                <a:lnTo>
                  <a:pt x="650087" y="1333030"/>
                </a:lnTo>
                <a:lnTo>
                  <a:pt x="667181" y="1329575"/>
                </a:lnTo>
                <a:lnTo>
                  <a:pt x="681151" y="1320165"/>
                </a:lnTo>
                <a:lnTo>
                  <a:pt x="690562" y="1306207"/>
                </a:lnTo>
                <a:lnTo>
                  <a:pt x="694016" y="1289100"/>
                </a:lnTo>
                <a:lnTo>
                  <a:pt x="694016" y="645655"/>
                </a:lnTo>
                <a:close/>
              </a:path>
              <a:path w="988695" h="1333500">
                <a:moveTo>
                  <a:pt x="988326" y="668312"/>
                </a:moveTo>
                <a:lnTo>
                  <a:pt x="529856" y="18313"/>
                </a:lnTo>
                <a:lnTo>
                  <a:pt x="494169" y="0"/>
                </a:lnTo>
                <a:lnTo>
                  <a:pt x="483781" y="1244"/>
                </a:lnTo>
                <a:lnTo>
                  <a:pt x="8115" y="645960"/>
                </a:lnTo>
                <a:lnTo>
                  <a:pt x="0" y="668312"/>
                </a:lnTo>
                <a:lnTo>
                  <a:pt x="736" y="680186"/>
                </a:lnTo>
                <a:lnTo>
                  <a:pt x="31813" y="713816"/>
                </a:lnTo>
                <a:lnTo>
                  <a:pt x="43802" y="715492"/>
                </a:lnTo>
                <a:lnTo>
                  <a:pt x="194310" y="715492"/>
                </a:lnTo>
                <a:lnTo>
                  <a:pt x="234784" y="688657"/>
                </a:lnTo>
                <a:lnTo>
                  <a:pt x="225374" y="640511"/>
                </a:lnTo>
                <a:lnTo>
                  <a:pt x="129387" y="627646"/>
                </a:lnTo>
                <a:lnTo>
                  <a:pt x="494169" y="119265"/>
                </a:lnTo>
                <a:lnTo>
                  <a:pt x="858939" y="627646"/>
                </a:lnTo>
                <a:lnTo>
                  <a:pt x="794016" y="627646"/>
                </a:lnTo>
                <a:lnTo>
                  <a:pt x="776909" y="631101"/>
                </a:lnTo>
                <a:lnTo>
                  <a:pt x="762952" y="640511"/>
                </a:lnTo>
                <a:lnTo>
                  <a:pt x="753541" y="654469"/>
                </a:lnTo>
                <a:lnTo>
                  <a:pt x="750087" y="671563"/>
                </a:lnTo>
                <a:lnTo>
                  <a:pt x="753541" y="688657"/>
                </a:lnTo>
                <a:lnTo>
                  <a:pt x="762952" y="702627"/>
                </a:lnTo>
                <a:lnTo>
                  <a:pt x="776909" y="712038"/>
                </a:lnTo>
                <a:lnTo>
                  <a:pt x="794016" y="715492"/>
                </a:lnTo>
                <a:lnTo>
                  <a:pt x="944524" y="715492"/>
                </a:lnTo>
                <a:lnTo>
                  <a:pt x="983602" y="691629"/>
                </a:lnTo>
                <a:lnTo>
                  <a:pt x="987590" y="680186"/>
                </a:lnTo>
                <a:lnTo>
                  <a:pt x="988326" y="668312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endParaRPr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60">
            <a:extLst>
              <a:ext uri="{FF2B5EF4-FFF2-40B4-BE49-F238E27FC236}">
                <a16:creationId xmlns:a16="http://schemas.microsoft.com/office/drawing/2014/main" id="{F633260F-7F87-9352-61F9-689B1D257F2A}"/>
              </a:ext>
            </a:extLst>
          </p:cNvPr>
          <p:cNvSpPr txBox="1"/>
          <p:nvPr/>
        </p:nvSpPr>
        <p:spPr>
          <a:xfrm>
            <a:off x="1410098" y="5011043"/>
            <a:ext cx="1730529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l-GR" sz="4800" b="1" spc="-10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1.002</a:t>
            </a:r>
            <a:endParaRPr sz="4800" dirty="0">
              <a:solidFill>
                <a:srgbClr val="0CAD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Ομάδα 60">
            <a:extLst>
              <a:ext uri="{FF2B5EF4-FFF2-40B4-BE49-F238E27FC236}">
                <a16:creationId xmlns:a16="http://schemas.microsoft.com/office/drawing/2014/main" id="{E8A3F5B5-2D05-0DBA-4CFD-833D859159FC}"/>
              </a:ext>
            </a:extLst>
          </p:cNvPr>
          <p:cNvGrpSpPr/>
          <p:nvPr/>
        </p:nvGrpSpPr>
        <p:grpSpPr>
          <a:xfrm>
            <a:off x="237773" y="5501870"/>
            <a:ext cx="1111885" cy="579755"/>
            <a:chOff x="7372770" y="2920113"/>
            <a:chExt cx="1111885" cy="579755"/>
          </a:xfrm>
        </p:grpSpPr>
        <p:sp>
          <p:nvSpPr>
            <p:cNvPr id="62" name="object 54">
              <a:extLst>
                <a:ext uri="{FF2B5EF4-FFF2-40B4-BE49-F238E27FC236}">
                  <a16:creationId xmlns:a16="http://schemas.microsoft.com/office/drawing/2014/main" id="{4D198D81-C2A4-EC8A-72DA-CBCB002D0504}"/>
                </a:ext>
              </a:extLst>
            </p:cNvPr>
            <p:cNvSpPr/>
            <p:nvPr/>
          </p:nvSpPr>
          <p:spPr>
            <a:xfrm>
              <a:off x="7806994" y="2920113"/>
              <a:ext cx="243375" cy="243072"/>
            </a:xfrm>
            <a:custGeom>
              <a:avLst/>
              <a:gdLst/>
              <a:ahLst/>
              <a:cxnLst/>
              <a:rect l="l" t="t" r="r" b="b"/>
              <a:pathLst>
                <a:path w="236855" h="236854">
                  <a:moveTo>
                    <a:pt x="236631" y="118321"/>
                  </a:moveTo>
                  <a:lnTo>
                    <a:pt x="227333" y="164377"/>
                  </a:lnTo>
                  <a:lnTo>
                    <a:pt x="201976" y="201987"/>
                  </a:lnTo>
                  <a:lnTo>
                    <a:pt x="164367" y="227344"/>
                  </a:lnTo>
                  <a:lnTo>
                    <a:pt x="118310" y="236642"/>
                  </a:lnTo>
                  <a:lnTo>
                    <a:pt x="72259" y="227344"/>
                  </a:lnTo>
                  <a:lnTo>
                    <a:pt x="34653" y="201987"/>
                  </a:lnTo>
                  <a:lnTo>
                    <a:pt x="9297" y="164377"/>
                  </a:lnTo>
                  <a:lnTo>
                    <a:pt x="0" y="118321"/>
                  </a:lnTo>
                  <a:lnTo>
                    <a:pt x="9297" y="72264"/>
                  </a:lnTo>
                  <a:lnTo>
                    <a:pt x="34653" y="34654"/>
                  </a:lnTo>
                  <a:lnTo>
                    <a:pt x="72259" y="9297"/>
                  </a:lnTo>
                  <a:lnTo>
                    <a:pt x="118310" y="0"/>
                  </a:lnTo>
                  <a:lnTo>
                    <a:pt x="164367" y="9297"/>
                  </a:lnTo>
                  <a:lnTo>
                    <a:pt x="201976" y="34654"/>
                  </a:lnTo>
                  <a:lnTo>
                    <a:pt x="227333" y="72264"/>
                  </a:lnTo>
                  <a:lnTo>
                    <a:pt x="236631" y="118321"/>
                  </a:lnTo>
                  <a:close/>
                </a:path>
              </a:pathLst>
            </a:custGeom>
            <a:ln w="29684">
              <a:solidFill>
                <a:srgbClr val="0CADD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Ομάδα 63">
              <a:extLst>
                <a:ext uri="{FF2B5EF4-FFF2-40B4-BE49-F238E27FC236}">
                  <a16:creationId xmlns:a16="http://schemas.microsoft.com/office/drawing/2014/main" id="{219B5F7C-5752-D0D3-DCDC-0DB0AB6B3F58}"/>
                </a:ext>
              </a:extLst>
            </p:cNvPr>
            <p:cNvGrpSpPr/>
            <p:nvPr/>
          </p:nvGrpSpPr>
          <p:grpSpPr>
            <a:xfrm>
              <a:off x="7372770" y="2958968"/>
              <a:ext cx="1111885" cy="540900"/>
              <a:chOff x="7372770" y="2958968"/>
              <a:chExt cx="1111885" cy="540900"/>
            </a:xfrm>
          </p:grpSpPr>
          <p:sp>
            <p:nvSpPr>
              <p:cNvPr id="65" name="object 49">
                <a:extLst>
                  <a:ext uri="{FF2B5EF4-FFF2-40B4-BE49-F238E27FC236}">
                    <a16:creationId xmlns:a16="http://schemas.microsoft.com/office/drawing/2014/main" id="{AC3A1550-A0D3-425E-0B82-34A436568AAC}"/>
                  </a:ext>
                </a:extLst>
              </p:cNvPr>
              <p:cNvSpPr/>
              <p:nvPr/>
            </p:nvSpPr>
            <p:spPr>
              <a:xfrm>
                <a:off x="8249109" y="3250287"/>
                <a:ext cx="235546" cy="76245"/>
              </a:xfrm>
              <a:custGeom>
                <a:avLst/>
                <a:gdLst/>
                <a:ahLst/>
                <a:cxnLst/>
                <a:rect l="l" t="t" r="r" b="b"/>
                <a:pathLst>
                  <a:path w="229235" h="74295">
                    <a:moveTo>
                      <a:pt x="0" y="34156"/>
                    </a:moveTo>
                    <a:lnTo>
                      <a:pt x="10135" y="37154"/>
                    </a:lnTo>
                    <a:lnTo>
                      <a:pt x="20699" y="39350"/>
                    </a:lnTo>
                    <a:lnTo>
                      <a:pt x="31638" y="40701"/>
                    </a:lnTo>
                    <a:lnTo>
                      <a:pt x="42899" y="41161"/>
                    </a:lnTo>
                    <a:lnTo>
                      <a:pt x="65097" y="39346"/>
                    </a:lnTo>
                    <a:lnTo>
                      <a:pt x="85818" y="34140"/>
                    </a:lnTo>
                    <a:lnTo>
                      <a:pt x="104620" y="25894"/>
                    </a:lnTo>
                    <a:lnTo>
                      <a:pt x="121064" y="14962"/>
                    </a:lnTo>
                    <a:lnTo>
                      <a:pt x="130441" y="8627"/>
                    </a:lnTo>
                    <a:lnTo>
                      <a:pt x="140635" y="3927"/>
                    </a:lnTo>
                    <a:lnTo>
                      <a:pt x="151460" y="1005"/>
                    </a:lnTo>
                    <a:lnTo>
                      <a:pt x="162728" y="0"/>
                    </a:lnTo>
                    <a:lnTo>
                      <a:pt x="163597" y="0"/>
                    </a:lnTo>
                    <a:lnTo>
                      <a:pt x="189037" y="5139"/>
                    </a:lnTo>
                    <a:lnTo>
                      <a:pt x="209816" y="19153"/>
                    </a:lnTo>
                    <a:lnTo>
                      <a:pt x="223828" y="39933"/>
                    </a:lnTo>
                    <a:lnTo>
                      <a:pt x="228966" y="65369"/>
                    </a:lnTo>
                    <a:lnTo>
                      <a:pt x="228966" y="74102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bject 51">
                <a:extLst>
                  <a:ext uri="{FF2B5EF4-FFF2-40B4-BE49-F238E27FC236}">
                    <a16:creationId xmlns:a16="http://schemas.microsoft.com/office/drawing/2014/main" id="{B436138C-FBF8-236C-225D-1C4FE87C8AD9}"/>
                  </a:ext>
                </a:extLst>
              </p:cNvPr>
              <p:cNvSpPr/>
              <p:nvPr/>
            </p:nvSpPr>
            <p:spPr>
              <a:xfrm>
                <a:off x="7689980" y="3194840"/>
                <a:ext cx="477617" cy="289341"/>
              </a:xfrm>
              <a:custGeom>
                <a:avLst/>
                <a:gdLst/>
                <a:ahLst/>
                <a:cxnLst/>
                <a:rect l="l" t="t" r="r" b="b"/>
                <a:pathLst>
                  <a:path w="464819" h="281940">
                    <a:moveTo>
                      <a:pt x="0" y="281939"/>
                    </a:moveTo>
                    <a:lnTo>
                      <a:pt x="0" y="81557"/>
                    </a:lnTo>
                    <a:lnTo>
                      <a:pt x="6408" y="49810"/>
                    </a:lnTo>
                    <a:lnTo>
                      <a:pt x="23886" y="23886"/>
                    </a:lnTo>
                    <a:lnTo>
                      <a:pt x="49810" y="6408"/>
                    </a:lnTo>
                    <a:lnTo>
                      <a:pt x="81557" y="0"/>
                    </a:lnTo>
                    <a:lnTo>
                      <a:pt x="82688" y="0"/>
                    </a:lnTo>
                    <a:lnTo>
                      <a:pt x="96726" y="1252"/>
                    </a:lnTo>
                    <a:lnTo>
                      <a:pt x="110229" y="4896"/>
                    </a:lnTo>
                    <a:lnTo>
                      <a:pt x="122951" y="10765"/>
                    </a:lnTo>
                    <a:lnTo>
                      <a:pt x="134645" y="18690"/>
                    </a:lnTo>
                    <a:lnTo>
                      <a:pt x="155180" y="32319"/>
                    </a:lnTo>
                    <a:lnTo>
                      <a:pt x="178641" y="42598"/>
                    </a:lnTo>
                    <a:lnTo>
                      <a:pt x="204493" y="49088"/>
                    </a:lnTo>
                    <a:lnTo>
                      <a:pt x="232202" y="51349"/>
                    </a:lnTo>
                    <a:lnTo>
                      <a:pt x="259911" y="49088"/>
                    </a:lnTo>
                    <a:lnTo>
                      <a:pt x="285763" y="42598"/>
                    </a:lnTo>
                    <a:lnTo>
                      <a:pt x="309224" y="32319"/>
                    </a:lnTo>
                    <a:lnTo>
                      <a:pt x="329759" y="18690"/>
                    </a:lnTo>
                    <a:lnTo>
                      <a:pt x="341452" y="10765"/>
                    </a:lnTo>
                    <a:lnTo>
                      <a:pt x="354175" y="4896"/>
                    </a:lnTo>
                    <a:lnTo>
                      <a:pt x="367678" y="1252"/>
                    </a:lnTo>
                    <a:lnTo>
                      <a:pt x="381716" y="0"/>
                    </a:lnTo>
                    <a:lnTo>
                      <a:pt x="382826" y="0"/>
                    </a:lnTo>
                    <a:lnTo>
                      <a:pt x="414573" y="6408"/>
                    </a:lnTo>
                    <a:lnTo>
                      <a:pt x="440497" y="23886"/>
                    </a:lnTo>
                    <a:lnTo>
                      <a:pt x="457974" y="49810"/>
                    </a:lnTo>
                    <a:lnTo>
                      <a:pt x="464383" y="81557"/>
                    </a:lnTo>
                    <a:lnTo>
                      <a:pt x="464383" y="28193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bject 52">
                <a:extLst>
                  <a:ext uri="{FF2B5EF4-FFF2-40B4-BE49-F238E27FC236}">
                    <a16:creationId xmlns:a16="http://schemas.microsoft.com/office/drawing/2014/main" id="{B1293D19-DD8A-AC39-5136-5A744973193C}"/>
                  </a:ext>
                </a:extLst>
              </p:cNvPr>
              <p:cNvSpPr/>
              <p:nvPr/>
            </p:nvSpPr>
            <p:spPr>
              <a:xfrm>
                <a:off x="7804174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bject 53">
                <a:extLst>
                  <a:ext uri="{FF2B5EF4-FFF2-40B4-BE49-F238E27FC236}">
                    <a16:creationId xmlns:a16="http://schemas.microsoft.com/office/drawing/2014/main" id="{13950972-9490-5F64-A5C8-3B7A5804AC44}"/>
                  </a:ext>
                </a:extLst>
              </p:cNvPr>
              <p:cNvSpPr/>
              <p:nvPr/>
            </p:nvSpPr>
            <p:spPr>
              <a:xfrm>
                <a:off x="8063753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bject 55">
                <a:extLst>
                  <a:ext uri="{FF2B5EF4-FFF2-40B4-BE49-F238E27FC236}">
                    <a16:creationId xmlns:a16="http://schemas.microsoft.com/office/drawing/2014/main" id="{B5CB7D61-418F-B743-B792-2643568970EA}"/>
                  </a:ext>
                </a:extLst>
              </p:cNvPr>
              <p:cNvSpPr/>
              <p:nvPr/>
            </p:nvSpPr>
            <p:spPr>
              <a:xfrm>
                <a:off x="7372770" y="3250294"/>
                <a:ext cx="235546" cy="67122"/>
              </a:xfrm>
              <a:custGeom>
                <a:avLst/>
                <a:gdLst/>
                <a:ahLst/>
                <a:cxnLst/>
                <a:rect l="l" t="t" r="r" b="b"/>
                <a:pathLst>
                  <a:path w="229234" h="65404">
                    <a:moveTo>
                      <a:pt x="229008" y="34135"/>
                    </a:moveTo>
                    <a:lnTo>
                      <a:pt x="218865" y="37139"/>
                    </a:lnTo>
                    <a:lnTo>
                      <a:pt x="208292" y="39339"/>
                    </a:lnTo>
                    <a:lnTo>
                      <a:pt x="197341" y="40690"/>
                    </a:lnTo>
                    <a:lnTo>
                      <a:pt x="186067" y="41150"/>
                    </a:lnTo>
                    <a:lnTo>
                      <a:pt x="163870" y="39336"/>
                    </a:lnTo>
                    <a:lnTo>
                      <a:pt x="143152" y="34131"/>
                    </a:lnTo>
                    <a:lnTo>
                      <a:pt x="124350" y="25888"/>
                    </a:lnTo>
                    <a:lnTo>
                      <a:pt x="107902" y="14962"/>
                    </a:lnTo>
                    <a:lnTo>
                      <a:pt x="98527" y="8622"/>
                    </a:lnTo>
                    <a:lnTo>
                      <a:pt x="88335" y="3923"/>
                    </a:lnTo>
                    <a:lnTo>
                      <a:pt x="77510" y="1003"/>
                    </a:lnTo>
                    <a:lnTo>
                      <a:pt x="66238" y="0"/>
                    </a:lnTo>
                    <a:lnTo>
                      <a:pt x="65369" y="0"/>
                    </a:lnTo>
                    <a:lnTo>
                      <a:pt x="39928" y="5138"/>
                    </a:lnTo>
                    <a:lnTo>
                      <a:pt x="19149" y="19148"/>
                    </a:lnTo>
                    <a:lnTo>
                      <a:pt x="5138" y="39924"/>
                    </a:lnTo>
                    <a:lnTo>
                      <a:pt x="0" y="6535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bject 54">
                <a:extLst>
                  <a:ext uri="{FF2B5EF4-FFF2-40B4-BE49-F238E27FC236}">
                    <a16:creationId xmlns:a16="http://schemas.microsoft.com/office/drawing/2014/main" id="{4B63D7FA-564E-B748-D1EA-C54426EA72C9}"/>
                  </a:ext>
                </a:extLst>
              </p:cNvPr>
              <p:cNvSpPr/>
              <p:nvPr/>
            </p:nvSpPr>
            <p:spPr>
              <a:xfrm>
                <a:off x="8179681" y="2972551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object 54">
                <a:extLst>
                  <a:ext uri="{FF2B5EF4-FFF2-40B4-BE49-F238E27FC236}">
                    <a16:creationId xmlns:a16="http://schemas.microsoft.com/office/drawing/2014/main" id="{52E7E5DA-0809-9B65-9764-E5487AC3328A}"/>
                  </a:ext>
                </a:extLst>
              </p:cNvPr>
              <p:cNvSpPr/>
              <p:nvPr/>
            </p:nvSpPr>
            <p:spPr>
              <a:xfrm>
                <a:off x="7461466" y="2958968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497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8FDA2-D28C-BB5F-4DD2-2D428BAFC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E7D75E94-5C61-92D0-5E10-2A20902198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54DC65-C62B-216F-93FE-492513D4B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F8A0432A-1CEF-DFDE-29A6-68D64A5612C4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Αποτελέσματα Ενίσχυσης επενδυτικών σχεδίων υφιστάμενων, νέων και υπό σύσταση </a:t>
            </a:r>
            <a:r>
              <a:rPr lang="el-G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ΜμΕ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(ΓΑΚ)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F86B9F45-CCB7-E05E-2B31-302525B23153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0D230FE-A7FE-B36A-ACCE-77B370DAB5F4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A3AC6DE6-2E07-389D-F885-51EA8A508D4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C8974E0-B80B-2F92-F29C-4BDC1FE85B7A}"/>
              </a:ext>
            </a:extLst>
          </p:cNvPr>
          <p:cNvSpPr/>
          <p:nvPr/>
        </p:nvSpPr>
        <p:spPr>
          <a:xfrm>
            <a:off x="-1" y="692437"/>
            <a:ext cx="6192371" cy="5489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CBCC3D-74B0-C188-D896-3F64A3C9D3A8}"/>
              </a:ext>
            </a:extLst>
          </p:cNvPr>
          <p:cNvSpPr txBox="1"/>
          <p:nvPr/>
        </p:nvSpPr>
        <p:spPr>
          <a:xfrm>
            <a:off x="6884778" y="829493"/>
            <a:ext cx="50813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Ενταγμένων επενδυτικών σχεδίων ανά ΠΕ</a:t>
            </a:r>
          </a:p>
        </p:txBody>
      </p:sp>
      <p:pic>
        <p:nvPicPr>
          <p:cNvPr id="63" name="Εικόνα 4">
            <a:extLst>
              <a:ext uri="{FF2B5EF4-FFF2-40B4-BE49-F238E27FC236}">
                <a16:creationId xmlns:a16="http://schemas.microsoft.com/office/drawing/2014/main" id="{29844AE7-48F2-6BF4-EF59-15BD75B35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593502AA-7A00-1AFB-6412-2F53E69382D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14</a:t>
            </a:fld>
            <a:endParaRPr lang="el-GR"/>
          </a:p>
        </p:txBody>
      </p:sp>
      <p:sp>
        <p:nvSpPr>
          <p:cNvPr id="11" name="Google Shape;2430;p116">
            <a:extLst>
              <a:ext uri="{FF2B5EF4-FFF2-40B4-BE49-F238E27FC236}">
                <a16:creationId xmlns:a16="http://schemas.microsoft.com/office/drawing/2014/main" id="{BFF303ED-968F-E4EA-2BF7-D140BCD330AD}"/>
              </a:ext>
            </a:extLst>
          </p:cNvPr>
          <p:cNvSpPr/>
          <p:nvPr/>
        </p:nvSpPr>
        <p:spPr>
          <a:xfrm>
            <a:off x="138786" y="829493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CADDC"/>
                </a:solidFill>
                <a:effectLst/>
                <a:uLnTx/>
                <a:uFillTx/>
              </a:rPr>
              <a:t>64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ADDC"/>
              </a:solidFill>
              <a:effectLst/>
              <a:uLnTx/>
              <a:uFillTx/>
            </a:endParaRPr>
          </a:p>
        </p:txBody>
      </p:sp>
      <p:sp>
        <p:nvSpPr>
          <p:cNvPr id="12" name="Google Shape;267;p23">
            <a:extLst>
              <a:ext uri="{FF2B5EF4-FFF2-40B4-BE49-F238E27FC236}">
                <a16:creationId xmlns:a16="http://schemas.microsoft.com/office/drawing/2014/main" id="{196BC50A-DADD-4071-A5DC-9128F6CBB9AA}"/>
              </a:ext>
            </a:extLst>
          </p:cNvPr>
          <p:cNvSpPr/>
          <p:nvPr/>
        </p:nvSpPr>
        <p:spPr>
          <a:xfrm>
            <a:off x="1228123" y="1001233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0CAD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Ενταγμένα επενδυτικά σχέδια</a:t>
            </a:r>
            <a:endParaRPr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" name="Google Shape;2430;p116">
            <a:extLst>
              <a:ext uri="{FF2B5EF4-FFF2-40B4-BE49-F238E27FC236}">
                <a16:creationId xmlns:a16="http://schemas.microsoft.com/office/drawing/2014/main" id="{A3FAEC5F-3579-2817-2E3F-20F34C0157E8}"/>
              </a:ext>
            </a:extLst>
          </p:cNvPr>
          <p:cNvSpPr/>
          <p:nvPr/>
        </p:nvSpPr>
        <p:spPr>
          <a:xfrm>
            <a:off x="472134" y="1769088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261,</a:t>
            </a:r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endParaRPr lang="el-GR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</a:p>
        </p:txBody>
      </p:sp>
      <p:sp>
        <p:nvSpPr>
          <p:cNvPr id="14" name="Google Shape;267;p23">
            <a:extLst>
              <a:ext uri="{FF2B5EF4-FFF2-40B4-BE49-F238E27FC236}">
                <a16:creationId xmlns:a16="http://schemas.microsoft.com/office/drawing/2014/main" id="{7DCFAFA9-B191-7395-D7A8-0E96A9218A7A}"/>
              </a:ext>
            </a:extLst>
          </p:cNvPr>
          <p:cNvSpPr/>
          <p:nvPr/>
        </p:nvSpPr>
        <p:spPr>
          <a:xfrm>
            <a:off x="1561471" y="1940828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Συνολικός Π/Υ επενδυτικών σχεδίων</a:t>
            </a:r>
          </a:p>
        </p:txBody>
      </p:sp>
      <p:sp>
        <p:nvSpPr>
          <p:cNvPr id="21" name="Google Shape;2430;p116">
            <a:extLst>
              <a:ext uri="{FF2B5EF4-FFF2-40B4-BE49-F238E27FC236}">
                <a16:creationId xmlns:a16="http://schemas.microsoft.com/office/drawing/2014/main" id="{102BBD98-4FDA-18A4-9EC2-0DAD109D149F}"/>
              </a:ext>
            </a:extLst>
          </p:cNvPr>
          <p:cNvSpPr/>
          <p:nvPr/>
        </p:nvSpPr>
        <p:spPr>
          <a:xfrm>
            <a:off x="800933" y="2729763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</a:t>
            </a:r>
            <a:r>
              <a:rPr lang="en-US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600" b="1" dirty="0"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</a:p>
        </p:txBody>
      </p:sp>
      <p:sp>
        <p:nvSpPr>
          <p:cNvPr id="23" name="Google Shape;267;p23">
            <a:extLst>
              <a:ext uri="{FF2B5EF4-FFF2-40B4-BE49-F238E27FC236}">
                <a16:creationId xmlns:a16="http://schemas.microsoft.com/office/drawing/2014/main" id="{79B38D9A-2B0B-AD66-25A2-B829F35A5DB3}"/>
              </a:ext>
            </a:extLst>
          </p:cNvPr>
          <p:cNvSpPr/>
          <p:nvPr/>
        </p:nvSpPr>
        <p:spPr>
          <a:xfrm>
            <a:off x="1891682" y="2898963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Π/Υ Επιχορήγησης επενδυτικών σχεδίων από ΔΑΜ</a:t>
            </a:r>
          </a:p>
        </p:txBody>
      </p:sp>
      <p:sp>
        <p:nvSpPr>
          <p:cNvPr id="24" name="Google Shape;2430;p116">
            <a:extLst>
              <a:ext uri="{FF2B5EF4-FFF2-40B4-BE49-F238E27FC236}">
                <a16:creationId xmlns:a16="http://schemas.microsoft.com/office/drawing/2014/main" id="{2111F325-EEEF-349A-B95D-2CFFCD494681}"/>
              </a:ext>
            </a:extLst>
          </p:cNvPr>
          <p:cNvSpPr/>
          <p:nvPr/>
        </p:nvSpPr>
        <p:spPr>
          <a:xfrm>
            <a:off x="1235032" y="3665462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7632C1-CAE4-D5D4-13D5-BFF3CCAF5E3D}"/>
              </a:ext>
            </a:extLst>
          </p:cNvPr>
          <p:cNvSpPr txBox="1"/>
          <p:nvPr/>
        </p:nvSpPr>
        <p:spPr>
          <a:xfrm>
            <a:off x="880406" y="5687343"/>
            <a:ext cx="449225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Νέες Θέσεις Εργασίας</a:t>
            </a:r>
          </a:p>
        </p:txBody>
      </p:sp>
      <p:sp>
        <p:nvSpPr>
          <p:cNvPr id="29" name="object 62">
            <a:extLst>
              <a:ext uri="{FF2B5EF4-FFF2-40B4-BE49-F238E27FC236}">
                <a16:creationId xmlns:a16="http://schemas.microsoft.com/office/drawing/2014/main" id="{8F5A96B1-A3CF-D153-DDAB-AAB134C73B39}"/>
              </a:ext>
            </a:extLst>
          </p:cNvPr>
          <p:cNvSpPr/>
          <p:nvPr/>
        </p:nvSpPr>
        <p:spPr>
          <a:xfrm>
            <a:off x="416521" y="4415694"/>
            <a:ext cx="833805" cy="983349"/>
          </a:xfrm>
          <a:custGeom>
            <a:avLst/>
            <a:gdLst/>
            <a:ahLst/>
            <a:cxnLst/>
            <a:rect l="l" t="t" r="r" b="b"/>
            <a:pathLst>
              <a:path w="988695" h="1333500">
                <a:moveTo>
                  <a:pt x="382168" y="645655"/>
                </a:moveTo>
                <a:lnTo>
                  <a:pt x="378714" y="628561"/>
                </a:lnTo>
                <a:lnTo>
                  <a:pt x="369303" y="614591"/>
                </a:lnTo>
                <a:lnTo>
                  <a:pt x="355346" y="605180"/>
                </a:lnTo>
                <a:lnTo>
                  <a:pt x="338239" y="601726"/>
                </a:lnTo>
                <a:lnTo>
                  <a:pt x="321144" y="605180"/>
                </a:lnTo>
                <a:lnTo>
                  <a:pt x="307187" y="614591"/>
                </a:lnTo>
                <a:lnTo>
                  <a:pt x="297764" y="628561"/>
                </a:lnTo>
                <a:lnTo>
                  <a:pt x="294322" y="645655"/>
                </a:lnTo>
                <a:lnTo>
                  <a:pt x="294322" y="1051928"/>
                </a:lnTo>
                <a:lnTo>
                  <a:pt x="297764" y="1069022"/>
                </a:lnTo>
                <a:lnTo>
                  <a:pt x="307187" y="1082992"/>
                </a:lnTo>
                <a:lnTo>
                  <a:pt x="321144" y="1092403"/>
                </a:lnTo>
                <a:lnTo>
                  <a:pt x="338239" y="1095857"/>
                </a:lnTo>
                <a:lnTo>
                  <a:pt x="355346" y="1092403"/>
                </a:lnTo>
                <a:lnTo>
                  <a:pt x="369303" y="1082992"/>
                </a:lnTo>
                <a:lnTo>
                  <a:pt x="378714" y="1069022"/>
                </a:lnTo>
                <a:lnTo>
                  <a:pt x="382168" y="1051928"/>
                </a:lnTo>
                <a:lnTo>
                  <a:pt x="382168" y="645655"/>
                </a:lnTo>
                <a:close/>
              </a:path>
              <a:path w="988695" h="1333500">
                <a:moveTo>
                  <a:pt x="694016" y="645655"/>
                </a:moveTo>
                <a:lnTo>
                  <a:pt x="690562" y="628561"/>
                </a:lnTo>
                <a:lnTo>
                  <a:pt x="681151" y="614591"/>
                </a:lnTo>
                <a:lnTo>
                  <a:pt x="667181" y="605180"/>
                </a:lnTo>
                <a:lnTo>
                  <a:pt x="650087" y="601726"/>
                </a:lnTo>
                <a:lnTo>
                  <a:pt x="632993" y="605180"/>
                </a:lnTo>
                <a:lnTo>
                  <a:pt x="619023" y="614591"/>
                </a:lnTo>
                <a:lnTo>
                  <a:pt x="609612" y="628561"/>
                </a:lnTo>
                <a:lnTo>
                  <a:pt x="606158" y="645655"/>
                </a:lnTo>
                <a:lnTo>
                  <a:pt x="606158" y="1289100"/>
                </a:lnTo>
                <a:lnTo>
                  <a:pt x="609612" y="1306207"/>
                </a:lnTo>
                <a:lnTo>
                  <a:pt x="619023" y="1320165"/>
                </a:lnTo>
                <a:lnTo>
                  <a:pt x="632993" y="1329575"/>
                </a:lnTo>
                <a:lnTo>
                  <a:pt x="650087" y="1333030"/>
                </a:lnTo>
                <a:lnTo>
                  <a:pt x="667181" y="1329575"/>
                </a:lnTo>
                <a:lnTo>
                  <a:pt x="681151" y="1320165"/>
                </a:lnTo>
                <a:lnTo>
                  <a:pt x="690562" y="1306207"/>
                </a:lnTo>
                <a:lnTo>
                  <a:pt x="694016" y="1289100"/>
                </a:lnTo>
                <a:lnTo>
                  <a:pt x="694016" y="645655"/>
                </a:lnTo>
                <a:close/>
              </a:path>
              <a:path w="988695" h="1333500">
                <a:moveTo>
                  <a:pt x="988326" y="668312"/>
                </a:moveTo>
                <a:lnTo>
                  <a:pt x="529856" y="18313"/>
                </a:lnTo>
                <a:lnTo>
                  <a:pt x="494169" y="0"/>
                </a:lnTo>
                <a:lnTo>
                  <a:pt x="483781" y="1244"/>
                </a:lnTo>
                <a:lnTo>
                  <a:pt x="8115" y="645960"/>
                </a:lnTo>
                <a:lnTo>
                  <a:pt x="0" y="668312"/>
                </a:lnTo>
                <a:lnTo>
                  <a:pt x="736" y="680186"/>
                </a:lnTo>
                <a:lnTo>
                  <a:pt x="31813" y="713816"/>
                </a:lnTo>
                <a:lnTo>
                  <a:pt x="43802" y="715492"/>
                </a:lnTo>
                <a:lnTo>
                  <a:pt x="194310" y="715492"/>
                </a:lnTo>
                <a:lnTo>
                  <a:pt x="234784" y="688657"/>
                </a:lnTo>
                <a:lnTo>
                  <a:pt x="225374" y="640511"/>
                </a:lnTo>
                <a:lnTo>
                  <a:pt x="129387" y="627646"/>
                </a:lnTo>
                <a:lnTo>
                  <a:pt x="494169" y="119265"/>
                </a:lnTo>
                <a:lnTo>
                  <a:pt x="858939" y="627646"/>
                </a:lnTo>
                <a:lnTo>
                  <a:pt x="794016" y="627646"/>
                </a:lnTo>
                <a:lnTo>
                  <a:pt x="776909" y="631101"/>
                </a:lnTo>
                <a:lnTo>
                  <a:pt x="762952" y="640511"/>
                </a:lnTo>
                <a:lnTo>
                  <a:pt x="753541" y="654469"/>
                </a:lnTo>
                <a:lnTo>
                  <a:pt x="750087" y="671563"/>
                </a:lnTo>
                <a:lnTo>
                  <a:pt x="753541" y="688657"/>
                </a:lnTo>
                <a:lnTo>
                  <a:pt x="762952" y="702627"/>
                </a:lnTo>
                <a:lnTo>
                  <a:pt x="776909" y="712038"/>
                </a:lnTo>
                <a:lnTo>
                  <a:pt x="794016" y="715492"/>
                </a:lnTo>
                <a:lnTo>
                  <a:pt x="944524" y="715492"/>
                </a:lnTo>
                <a:lnTo>
                  <a:pt x="983602" y="691629"/>
                </a:lnTo>
                <a:lnTo>
                  <a:pt x="987590" y="680186"/>
                </a:lnTo>
                <a:lnTo>
                  <a:pt x="988326" y="668312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endParaRPr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60">
            <a:extLst>
              <a:ext uri="{FF2B5EF4-FFF2-40B4-BE49-F238E27FC236}">
                <a16:creationId xmlns:a16="http://schemas.microsoft.com/office/drawing/2014/main" id="{3FCA8E54-51D8-CFB3-98C6-3D878FAE96A6}"/>
              </a:ext>
            </a:extLst>
          </p:cNvPr>
          <p:cNvSpPr txBox="1"/>
          <p:nvPr/>
        </p:nvSpPr>
        <p:spPr>
          <a:xfrm>
            <a:off x="1410098" y="5011043"/>
            <a:ext cx="1730529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800" b="1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1.21</a:t>
            </a:r>
            <a:r>
              <a:rPr lang="el-GR" sz="4800" b="1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l-GR" sz="4800" dirty="0">
              <a:solidFill>
                <a:srgbClr val="0CAD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Ομάδα 60">
            <a:extLst>
              <a:ext uri="{FF2B5EF4-FFF2-40B4-BE49-F238E27FC236}">
                <a16:creationId xmlns:a16="http://schemas.microsoft.com/office/drawing/2014/main" id="{D2FB84AD-2D31-307E-477E-D0F9AD4EB21C}"/>
              </a:ext>
            </a:extLst>
          </p:cNvPr>
          <p:cNvGrpSpPr/>
          <p:nvPr/>
        </p:nvGrpSpPr>
        <p:grpSpPr>
          <a:xfrm>
            <a:off x="237773" y="5501870"/>
            <a:ext cx="1111885" cy="579755"/>
            <a:chOff x="7372770" y="2920113"/>
            <a:chExt cx="1111885" cy="579755"/>
          </a:xfrm>
        </p:grpSpPr>
        <p:sp>
          <p:nvSpPr>
            <p:cNvPr id="62" name="object 54">
              <a:extLst>
                <a:ext uri="{FF2B5EF4-FFF2-40B4-BE49-F238E27FC236}">
                  <a16:creationId xmlns:a16="http://schemas.microsoft.com/office/drawing/2014/main" id="{8EC4B14A-C700-8188-B739-304CA4013147}"/>
                </a:ext>
              </a:extLst>
            </p:cNvPr>
            <p:cNvSpPr/>
            <p:nvPr/>
          </p:nvSpPr>
          <p:spPr>
            <a:xfrm>
              <a:off x="7806994" y="2920113"/>
              <a:ext cx="243375" cy="243072"/>
            </a:xfrm>
            <a:custGeom>
              <a:avLst/>
              <a:gdLst/>
              <a:ahLst/>
              <a:cxnLst/>
              <a:rect l="l" t="t" r="r" b="b"/>
              <a:pathLst>
                <a:path w="236855" h="236854">
                  <a:moveTo>
                    <a:pt x="236631" y="118321"/>
                  </a:moveTo>
                  <a:lnTo>
                    <a:pt x="227333" y="164377"/>
                  </a:lnTo>
                  <a:lnTo>
                    <a:pt x="201976" y="201987"/>
                  </a:lnTo>
                  <a:lnTo>
                    <a:pt x="164367" y="227344"/>
                  </a:lnTo>
                  <a:lnTo>
                    <a:pt x="118310" y="236642"/>
                  </a:lnTo>
                  <a:lnTo>
                    <a:pt x="72259" y="227344"/>
                  </a:lnTo>
                  <a:lnTo>
                    <a:pt x="34653" y="201987"/>
                  </a:lnTo>
                  <a:lnTo>
                    <a:pt x="9297" y="164377"/>
                  </a:lnTo>
                  <a:lnTo>
                    <a:pt x="0" y="118321"/>
                  </a:lnTo>
                  <a:lnTo>
                    <a:pt x="9297" y="72264"/>
                  </a:lnTo>
                  <a:lnTo>
                    <a:pt x="34653" y="34654"/>
                  </a:lnTo>
                  <a:lnTo>
                    <a:pt x="72259" y="9297"/>
                  </a:lnTo>
                  <a:lnTo>
                    <a:pt x="118310" y="0"/>
                  </a:lnTo>
                  <a:lnTo>
                    <a:pt x="164367" y="9297"/>
                  </a:lnTo>
                  <a:lnTo>
                    <a:pt x="201976" y="34654"/>
                  </a:lnTo>
                  <a:lnTo>
                    <a:pt x="227333" y="72264"/>
                  </a:lnTo>
                  <a:lnTo>
                    <a:pt x="236631" y="118321"/>
                  </a:lnTo>
                  <a:close/>
                </a:path>
              </a:pathLst>
            </a:custGeom>
            <a:ln w="29684">
              <a:solidFill>
                <a:srgbClr val="0CADD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Ομάδα 63">
              <a:extLst>
                <a:ext uri="{FF2B5EF4-FFF2-40B4-BE49-F238E27FC236}">
                  <a16:creationId xmlns:a16="http://schemas.microsoft.com/office/drawing/2014/main" id="{85985D75-C645-BB57-2A4E-DC1938569264}"/>
                </a:ext>
              </a:extLst>
            </p:cNvPr>
            <p:cNvGrpSpPr/>
            <p:nvPr/>
          </p:nvGrpSpPr>
          <p:grpSpPr>
            <a:xfrm>
              <a:off x="7372770" y="2958968"/>
              <a:ext cx="1111885" cy="540900"/>
              <a:chOff x="7372770" y="2958968"/>
              <a:chExt cx="1111885" cy="540900"/>
            </a:xfrm>
          </p:grpSpPr>
          <p:sp>
            <p:nvSpPr>
              <p:cNvPr id="65" name="object 49">
                <a:extLst>
                  <a:ext uri="{FF2B5EF4-FFF2-40B4-BE49-F238E27FC236}">
                    <a16:creationId xmlns:a16="http://schemas.microsoft.com/office/drawing/2014/main" id="{E2894FF6-E030-D44F-D9C8-568F606317BE}"/>
                  </a:ext>
                </a:extLst>
              </p:cNvPr>
              <p:cNvSpPr/>
              <p:nvPr/>
            </p:nvSpPr>
            <p:spPr>
              <a:xfrm>
                <a:off x="8249109" y="3250287"/>
                <a:ext cx="235546" cy="76245"/>
              </a:xfrm>
              <a:custGeom>
                <a:avLst/>
                <a:gdLst/>
                <a:ahLst/>
                <a:cxnLst/>
                <a:rect l="l" t="t" r="r" b="b"/>
                <a:pathLst>
                  <a:path w="229235" h="74295">
                    <a:moveTo>
                      <a:pt x="0" y="34156"/>
                    </a:moveTo>
                    <a:lnTo>
                      <a:pt x="10135" y="37154"/>
                    </a:lnTo>
                    <a:lnTo>
                      <a:pt x="20699" y="39350"/>
                    </a:lnTo>
                    <a:lnTo>
                      <a:pt x="31638" y="40701"/>
                    </a:lnTo>
                    <a:lnTo>
                      <a:pt x="42899" y="41161"/>
                    </a:lnTo>
                    <a:lnTo>
                      <a:pt x="65097" y="39346"/>
                    </a:lnTo>
                    <a:lnTo>
                      <a:pt x="85818" y="34140"/>
                    </a:lnTo>
                    <a:lnTo>
                      <a:pt x="104620" y="25894"/>
                    </a:lnTo>
                    <a:lnTo>
                      <a:pt x="121064" y="14962"/>
                    </a:lnTo>
                    <a:lnTo>
                      <a:pt x="130441" y="8627"/>
                    </a:lnTo>
                    <a:lnTo>
                      <a:pt x="140635" y="3927"/>
                    </a:lnTo>
                    <a:lnTo>
                      <a:pt x="151460" y="1005"/>
                    </a:lnTo>
                    <a:lnTo>
                      <a:pt x="162728" y="0"/>
                    </a:lnTo>
                    <a:lnTo>
                      <a:pt x="163597" y="0"/>
                    </a:lnTo>
                    <a:lnTo>
                      <a:pt x="189037" y="5139"/>
                    </a:lnTo>
                    <a:lnTo>
                      <a:pt x="209816" y="19153"/>
                    </a:lnTo>
                    <a:lnTo>
                      <a:pt x="223828" y="39933"/>
                    </a:lnTo>
                    <a:lnTo>
                      <a:pt x="228966" y="65369"/>
                    </a:lnTo>
                    <a:lnTo>
                      <a:pt x="228966" y="74102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bject 51">
                <a:extLst>
                  <a:ext uri="{FF2B5EF4-FFF2-40B4-BE49-F238E27FC236}">
                    <a16:creationId xmlns:a16="http://schemas.microsoft.com/office/drawing/2014/main" id="{C94221DE-3863-35AA-545C-54A2DD65D305}"/>
                  </a:ext>
                </a:extLst>
              </p:cNvPr>
              <p:cNvSpPr/>
              <p:nvPr/>
            </p:nvSpPr>
            <p:spPr>
              <a:xfrm>
                <a:off x="7689980" y="3194840"/>
                <a:ext cx="477617" cy="289341"/>
              </a:xfrm>
              <a:custGeom>
                <a:avLst/>
                <a:gdLst/>
                <a:ahLst/>
                <a:cxnLst/>
                <a:rect l="l" t="t" r="r" b="b"/>
                <a:pathLst>
                  <a:path w="464819" h="281940">
                    <a:moveTo>
                      <a:pt x="0" y="281939"/>
                    </a:moveTo>
                    <a:lnTo>
                      <a:pt x="0" y="81557"/>
                    </a:lnTo>
                    <a:lnTo>
                      <a:pt x="6408" y="49810"/>
                    </a:lnTo>
                    <a:lnTo>
                      <a:pt x="23886" y="23886"/>
                    </a:lnTo>
                    <a:lnTo>
                      <a:pt x="49810" y="6408"/>
                    </a:lnTo>
                    <a:lnTo>
                      <a:pt x="81557" y="0"/>
                    </a:lnTo>
                    <a:lnTo>
                      <a:pt x="82688" y="0"/>
                    </a:lnTo>
                    <a:lnTo>
                      <a:pt x="96726" y="1252"/>
                    </a:lnTo>
                    <a:lnTo>
                      <a:pt x="110229" y="4896"/>
                    </a:lnTo>
                    <a:lnTo>
                      <a:pt x="122951" y="10765"/>
                    </a:lnTo>
                    <a:lnTo>
                      <a:pt x="134645" y="18690"/>
                    </a:lnTo>
                    <a:lnTo>
                      <a:pt x="155180" y="32319"/>
                    </a:lnTo>
                    <a:lnTo>
                      <a:pt x="178641" y="42598"/>
                    </a:lnTo>
                    <a:lnTo>
                      <a:pt x="204493" y="49088"/>
                    </a:lnTo>
                    <a:lnTo>
                      <a:pt x="232202" y="51349"/>
                    </a:lnTo>
                    <a:lnTo>
                      <a:pt x="259911" y="49088"/>
                    </a:lnTo>
                    <a:lnTo>
                      <a:pt x="285763" y="42598"/>
                    </a:lnTo>
                    <a:lnTo>
                      <a:pt x="309224" y="32319"/>
                    </a:lnTo>
                    <a:lnTo>
                      <a:pt x="329759" y="18690"/>
                    </a:lnTo>
                    <a:lnTo>
                      <a:pt x="341452" y="10765"/>
                    </a:lnTo>
                    <a:lnTo>
                      <a:pt x="354175" y="4896"/>
                    </a:lnTo>
                    <a:lnTo>
                      <a:pt x="367678" y="1252"/>
                    </a:lnTo>
                    <a:lnTo>
                      <a:pt x="381716" y="0"/>
                    </a:lnTo>
                    <a:lnTo>
                      <a:pt x="382826" y="0"/>
                    </a:lnTo>
                    <a:lnTo>
                      <a:pt x="414573" y="6408"/>
                    </a:lnTo>
                    <a:lnTo>
                      <a:pt x="440497" y="23886"/>
                    </a:lnTo>
                    <a:lnTo>
                      <a:pt x="457974" y="49810"/>
                    </a:lnTo>
                    <a:lnTo>
                      <a:pt x="464383" y="81557"/>
                    </a:lnTo>
                    <a:lnTo>
                      <a:pt x="464383" y="28193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bject 52">
                <a:extLst>
                  <a:ext uri="{FF2B5EF4-FFF2-40B4-BE49-F238E27FC236}">
                    <a16:creationId xmlns:a16="http://schemas.microsoft.com/office/drawing/2014/main" id="{50434369-D8D0-9AE7-8755-53B653BB076B}"/>
                  </a:ext>
                </a:extLst>
              </p:cNvPr>
              <p:cNvSpPr/>
              <p:nvPr/>
            </p:nvSpPr>
            <p:spPr>
              <a:xfrm>
                <a:off x="7804174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bject 53">
                <a:extLst>
                  <a:ext uri="{FF2B5EF4-FFF2-40B4-BE49-F238E27FC236}">
                    <a16:creationId xmlns:a16="http://schemas.microsoft.com/office/drawing/2014/main" id="{D79035A4-4955-9613-57F1-9C7B5599E002}"/>
                  </a:ext>
                </a:extLst>
              </p:cNvPr>
              <p:cNvSpPr/>
              <p:nvPr/>
            </p:nvSpPr>
            <p:spPr>
              <a:xfrm>
                <a:off x="8063753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bject 55">
                <a:extLst>
                  <a:ext uri="{FF2B5EF4-FFF2-40B4-BE49-F238E27FC236}">
                    <a16:creationId xmlns:a16="http://schemas.microsoft.com/office/drawing/2014/main" id="{EFCD3F23-49F4-5469-180E-F84C51E4DB46}"/>
                  </a:ext>
                </a:extLst>
              </p:cNvPr>
              <p:cNvSpPr/>
              <p:nvPr/>
            </p:nvSpPr>
            <p:spPr>
              <a:xfrm>
                <a:off x="7372770" y="3250294"/>
                <a:ext cx="235546" cy="67122"/>
              </a:xfrm>
              <a:custGeom>
                <a:avLst/>
                <a:gdLst/>
                <a:ahLst/>
                <a:cxnLst/>
                <a:rect l="l" t="t" r="r" b="b"/>
                <a:pathLst>
                  <a:path w="229234" h="65404">
                    <a:moveTo>
                      <a:pt x="229008" y="34135"/>
                    </a:moveTo>
                    <a:lnTo>
                      <a:pt x="218865" y="37139"/>
                    </a:lnTo>
                    <a:lnTo>
                      <a:pt x="208292" y="39339"/>
                    </a:lnTo>
                    <a:lnTo>
                      <a:pt x="197341" y="40690"/>
                    </a:lnTo>
                    <a:lnTo>
                      <a:pt x="186067" y="41150"/>
                    </a:lnTo>
                    <a:lnTo>
                      <a:pt x="163870" y="39336"/>
                    </a:lnTo>
                    <a:lnTo>
                      <a:pt x="143152" y="34131"/>
                    </a:lnTo>
                    <a:lnTo>
                      <a:pt x="124350" y="25888"/>
                    </a:lnTo>
                    <a:lnTo>
                      <a:pt x="107902" y="14962"/>
                    </a:lnTo>
                    <a:lnTo>
                      <a:pt x="98527" y="8622"/>
                    </a:lnTo>
                    <a:lnTo>
                      <a:pt x="88335" y="3923"/>
                    </a:lnTo>
                    <a:lnTo>
                      <a:pt x="77510" y="1003"/>
                    </a:lnTo>
                    <a:lnTo>
                      <a:pt x="66238" y="0"/>
                    </a:lnTo>
                    <a:lnTo>
                      <a:pt x="65369" y="0"/>
                    </a:lnTo>
                    <a:lnTo>
                      <a:pt x="39928" y="5138"/>
                    </a:lnTo>
                    <a:lnTo>
                      <a:pt x="19149" y="19148"/>
                    </a:lnTo>
                    <a:lnTo>
                      <a:pt x="5138" y="39924"/>
                    </a:lnTo>
                    <a:lnTo>
                      <a:pt x="0" y="6535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bject 54">
                <a:extLst>
                  <a:ext uri="{FF2B5EF4-FFF2-40B4-BE49-F238E27FC236}">
                    <a16:creationId xmlns:a16="http://schemas.microsoft.com/office/drawing/2014/main" id="{FF7C82A4-162D-C561-501E-E0FBC2DB2439}"/>
                  </a:ext>
                </a:extLst>
              </p:cNvPr>
              <p:cNvSpPr/>
              <p:nvPr/>
            </p:nvSpPr>
            <p:spPr>
              <a:xfrm>
                <a:off x="8179681" y="2972551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object 54">
                <a:extLst>
                  <a:ext uri="{FF2B5EF4-FFF2-40B4-BE49-F238E27FC236}">
                    <a16:creationId xmlns:a16="http://schemas.microsoft.com/office/drawing/2014/main" id="{AB384C68-6FC8-20F2-35DB-DD64EA9EF680}"/>
                  </a:ext>
                </a:extLst>
              </p:cNvPr>
              <p:cNvSpPr/>
              <p:nvPr/>
            </p:nvSpPr>
            <p:spPr>
              <a:xfrm>
                <a:off x="7461466" y="2958968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D8F8D206-3540-690A-FCD0-993024746A4D}"/>
              </a:ext>
            </a:extLst>
          </p:cNvPr>
          <p:cNvGrpSpPr/>
          <p:nvPr/>
        </p:nvGrpSpPr>
        <p:grpSpPr>
          <a:xfrm>
            <a:off x="2136710" y="3829373"/>
            <a:ext cx="3856245" cy="917547"/>
            <a:chOff x="2223798" y="3774943"/>
            <a:chExt cx="3856245" cy="917547"/>
          </a:xfrm>
        </p:grpSpPr>
        <p:sp>
          <p:nvSpPr>
            <p:cNvPr id="26" name="Google Shape;267;p23">
              <a:extLst>
                <a:ext uri="{FF2B5EF4-FFF2-40B4-BE49-F238E27FC236}">
                  <a16:creationId xmlns:a16="http://schemas.microsoft.com/office/drawing/2014/main" id="{ADF76319-7C43-7E74-75E1-17162B7BA2A5}"/>
                </a:ext>
              </a:extLst>
            </p:cNvPr>
            <p:cNvSpPr/>
            <p:nvPr/>
          </p:nvSpPr>
          <p:spPr>
            <a:xfrm>
              <a:off x="2409819" y="3774943"/>
              <a:ext cx="3490238" cy="561600"/>
            </a:xfrm>
            <a:prstGeom prst="roundRect">
              <a:avLst>
                <a:gd name="adj" fmla="val 9727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b="1" kern="1200" dirty="0">
                  <a:solidFill>
                    <a:schemeClr val="bg1"/>
                  </a:solidFill>
                  <a:latin typeface="Arial" panose="020B0604020202020204" pitchFamily="34" charset="0"/>
                  <a:ea typeface="Montserrat Medium"/>
                  <a:cs typeface="Arial" panose="020B0604020202020204" pitchFamily="34" charset="0"/>
                  <a:sym typeface="Montserrat Medium"/>
                </a:rPr>
                <a:t>Ποσοστό εντάξεων επενδυτικών σχεδίων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35AD2F-256A-1FBA-920E-EC59BE37F09A}"/>
                </a:ext>
              </a:extLst>
            </p:cNvPr>
            <p:cNvSpPr txBox="1"/>
            <p:nvPr/>
          </p:nvSpPr>
          <p:spPr>
            <a:xfrm>
              <a:off x="2223798" y="4292380"/>
              <a:ext cx="385624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000" b="1" i="1" dirty="0">
                  <a:solidFill>
                    <a:srgbClr val="286098"/>
                  </a:solidFill>
                </a:rPr>
                <a:t>Υπερδέσμευση (89 εκ. €)</a:t>
              </a:r>
            </a:p>
          </p:txBody>
        </p:sp>
      </p:grpSp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BC65679F-BBDF-3E29-5E09-A098C50B7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242579"/>
              </p:ext>
            </p:extLst>
          </p:nvPr>
        </p:nvGraphicFramePr>
        <p:xfrm>
          <a:off x="6240720" y="1034379"/>
          <a:ext cx="5851085" cy="502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7913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EAF82-9C8A-A9F7-F76C-2BEC72EA5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B5E23D89-E0F1-B26F-CD89-50A59F03C0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D75E94-5C61-92D0-5E10-2A20902198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64B148F7-320F-1839-EAC1-2CB77F17EF75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Αποτελέσματα Ενίσχυσης υφιστάμενων, νέων &amp; υπό σύσταση Μεγάλων Επιχειρήσεων (ΓΑΚ) 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DDA2DD24-571A-91AF-85EA-79FC0EEB48CC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82669B0-4B7D-B53E-3F2C-B6D1E24ABC79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0831D2A-C177-C904-81E5-018C045D3AA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DBD79BB-DDF7-1B8F-534B-38EA9264D112}"/>
              </a:ext>
            </a:extLst>
          </p:cNvPr>
          <p:cNvSpPr/>
          <p:nvPr/>
        </p:nvSpPr>
        <p:spPr>
          <a:xfrm>
            <a:off x="-1" y="692437"/>
            <a:ext cx="6192371" cy="5489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E2BD7F-0F5F-1A14-6BE4-E0A7A18BCB6E}"/>
              </a:ext>
            </a:extLst>
          </p:cNvPr>
          <p:cNvSpPr txBox="1"/>
          <p:nvPr/>
        </p:nvSpPr>
        <p:spPr>
          <a:xfrm>
            <a:off x="6884778" y="829493"/>
            <a:ext cx="50813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Ενταγμένων επενδυτικών σχεδίων ανά ΠΕ</a:t>
            </a:r>
          </a:p>
        </p:txBody>
      </p:sp>
      <p:pic>
        <p:nvPicPr>
          <p:cNvPr id="63" name="Εικόνα 4">
            <a:extLst>
              <a:ext uri="{FF2B5EF4-FFF2-40B4-BE49-F238E27FC236}">
                <a16:creationId xmlns:a16="http://schemas.microsoft.com/office/drawing/2014/main" id="{29785C39-1698-5C13-8128-7925F1C62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72F9C7E2-54EB-68D9-DB65-33A22B6027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15</a:t>
            </a:fld>
            <a:endParaRPr lang="el-GR"/>
          </a:p>
        </p:txBody>
      </p:sp>
      <p:sp>
        <p:nvSpPr>
          <p:cNvPr id="11" name="Google Shape;2430;p116">
            <a:extLst>
              <a:ext uri="{FF2B5EF4-FFF2-40B4-BE49-F238E27FC236}">
                <a16:creationId xmlns:a16="http://schemas.microsoft.com/office/drawing/2014/main" id="{7466A5F7-D923-7EBC-ACFC-522AA73CF467}"/>
              </a:ext>
            </a:extLst>
          </p:cNvPr>
          <p:cNvSpPr/>
          <p:nvPr/>
        </p:nvSpPr>
        <p:spPr>
          <a:xfrm>
            <a:off x="138786" y="829493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CADDC"/>
                </a:solidFill>
                <a:effectLst/>
                <a:uLnTx/>
                <a:uFillTx/>
              </a:rPr>
              <a:t>5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ADDC"/>
              </a:solidFill>
              <a:effectLst/>
              <a:uLnTx/>
              <a:uFillTx/>
            </a:endParaRPr>
          </a:p>
        </p:txBody>
      </p:sp>
      <p:sp>
        <p:nvSpPr>
          <p:cNvPr id="12" name="Google Shape;267;p23">
            <a:extLst>
              <a:ext uri="{FF2B5EF4-FFF2-40B4-BE49-F238E27FC236}">
                <a16:creationId xmlns:a16="http://schemas.microsoft.com/office/drawing/2014/main" id="{2737F6F5-9320-ECA3-85B5-AFD16AFFC368}"/>
              </a:ext>
            </a:extLst>
          </p:cNvPr>
          <p:cNvSpPr/>
          <p:nvPr/>
        </p:nvSpPr>
        <p:spPr>
          <a:xfrm>
            <a:off x="1228123" y="1001233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0CAD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Ενταγμένα επενδυτικά σχέδια</a:t>
            </a:r>
            <a:endParaRPr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" name="Google Shape;2430;p116">
            <a:extLst>
              <a:ext uri="{FF2B5EF4-FFF2-40B4-BE49-F238E27FC236}">
                <a16:creationId xmlns:a16="http://schemas.microsoft.com/office/drawing/2014/main" id="{0ACA8D2D-A7E9-473F-DC74-17B22F06B0A0}"/>
              </a:ext>
            </a:extLst>
          </p:cNvPr>
          <p:cNvSpPr/>
          <p:nvPr/>
        </p:nvSpPr>
        <p:spPr>
          <a:xfrm>
            <a:off x="472134" y="1769088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99,7</a:t>
            </a:r>
            <a:endParaRPr lang="el-GR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</a:p>
        </p:txBody>
      </p:sp>
      <p:sp>
        <p:nvSpPr>
          <p:cNvPr id="14" name="Google Shape;267;p23">
            <a:extLst>
              <a:ext uri="{FF2B5EF4-FFF2-40B4-BE49-F238E27FC236}">
                <a16:creationId xmlns:a16="http://schemas.microsoft.com/office/drawing/2014/main" id="{C1B62A12-4724-8078-531F-851FC3183F83}"/>
              </a:ext>
            </a:extLst>
          </p:cNvPr>
          <p:cNvSpPr/>
          <p:nvPr/>
        </p:nvSpPr>
        <p:spPr>
          <a:xfrm>
            <a:off x="1561471" y="1940828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Συνολικός Π/Υ επενδυτικών σχεδίων</a:t>
            </a:r>
          </a:p>
        </p:txBody>
      </p:sp>
      <p:sp>
        <p:nvSpPr>
          <p:cNvPr id="21" name="Google Shape;2430;p116">
            <a:extLst>
              <a:ext uri="{FF2B5EF4-FFF2-40B4-BE49-F238E27FC236}">
                <a16:creationId xmlns:a16="http://schemas.microsoft.com/office/drawing/2014/main" id="{16F51185-4838-A03F-4005-541C4A88E5F5}"/>
              </a:ext>
            </a:extLst>
          </p:cNvPr>
          <p:cNvSpPr/>
          <p:nvPr/>
        </p:nvSpPr>
        <p:spPr>
          <a:xfrm>
            <a:off x="800933" y="2729763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60,5</a:t>
            </a:r>
          </a:p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</a:p>
        </p:txBody>
      </p:sp>
      <p:sp>
        <p:nvSpPr>
          <p:cNvPr id="23" name="Google Shape;267;p23">
            <a:extLst>
              <a:ext uri="{FF2B5EF4-FFF2-40B4-BE49-F238E27FC236}">
                <a16:creationId xmlns:a16="http://schemas.microsoft.com/office/drawing/2014/main" id="{77ACAAC3-5953-9939-2979-A7D22A4A5C1E}"/>
              </a:ext>
            </a:extLst>
          </p:cNvPr>
          <p:cNvSpPr/>
          <p:nvPr/>
        </p:nvSpPr>
        <p:spPr>
          <a:xfrm>
            <a:off x="1891682" y="2898963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Π/Υ Επιχορήγησης επενδυτικών σχεδίων από ΔΑΜ</a:t>
            </a:r>
          </a:p>
        </p:txBody>
      </p:sp>
      <p:sp>
        <p:nvSpPr>
          <p:cNvPr id="24" name="Google Shape;2430;p116">
            <a:extLst>
              <a:ext uri="{FF2B5EF4-FFF2-40B4-BE49-F238E27FC236}">
                <a16:creationId xmlns:a16="http://schemas.microsoft.com/office/drawing/2014/main" id="{975350F4-0D1C-3856-9AA0-4C72C43E15E9}"/>
              </a:ext>
            </a:extLst>
          </p:cNvPr>
          <p:cNvSpPr/>
          <p:nvPr/>
        </p:nvSpPr>
        <p:spPr>
          <a:xfrm>
            <a:off x="1235032" y="3665462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63CD56-8853-4372-8589-6C53FB53EF1C}"/>
              </a:ext>
            </a:extLst>
          </p:cNvPr>
          <p:cNvSpPr txBox="1"/>
          <p:nvPr/>
        </p:nvSpPr>
        <p:spPr>
          <a:xfrm>
            <a:off x="880406" y="5687343"/>
            <a:ext cx="449225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Νέες Θέσεις Εργασίας</a:t>
            </a:r>
          </a:p>
        </p:txBody>
      </p:sp>
      <p:sp>
        <p:nvSpPr>
          <p:cNvPr id="29" name="object 62">
            <a:extLst>
              <a:ext uri="{FF2B5EF4-FFF2-40B4-BE49-F238E27FC236}">
                <a16:creationId xmlns:a16="http://schemas.microsoft.com/office/drawing/2014/main" id="{30709827-1808-6D23-7ED5-F475ECC3E790}"/>
              </a:ext>
            </a:extLst>
          </p:cNvPr>
          <p:cNvSpPr/>
          <p:nvPr/>
        </p:nvSpPr>
        <p:spPr>
          <a:xfrm>
            <a:off x="416521" y="4415694"/>
            <a:ext cx="833805" cy="983349"/>
          </a:xfrm>
          <a:custGeom>
            <a:avLst/>
            <a:gdLst/>
            <a:ahLst/>
            <a:cxnLst/>
            <a:rect l="l" t="t" r="r" b="b"/>
            <a:pathLst>
              <a:path w="988695" h="1333500">
                <a:moveTo>
                  <a:pt x="382168" y="645655"/>
                </a:moveTo>
                <a:lnTo>
                  <a:pt x="378714" y="628561"/>
                </a:lnTo>
                <a:lnTo>
                  <a:pt x="369303" y="614591"/>
                </a:lnTo>
                <a:lnTo>
                  <a:pt x="355346" y="605180"/>
                </a:lnTo>
                <a:lnTo>
                  <a:pt x="338239" y="601726"/>
                </a:lnTo>
                <a:lnTo>
                  <a:pt x="321144" y="605180"/>
                </a:lnTo>
                <a:lnTo>
                  <a:pt x="307187" y="614591"/>
                </a:lnTo>
                <a:lnTo>
                  <a:pt x="297764" y="628561"/>
                </a:lnTo>
                <a:lnTo>
                  <a:pt x="294322" y="645655"/>
                </a:lnTo>
                <a:lnTo>
                  <a:pt x="294322" y="1051928"/>
                </a:lnTo>
                <a:lnTo>
                  <a:pt x="297764" y="1069022"/>
                </a:lnTo>
                <a:lnTo>
                  <a:pt x="307187" y="1082992"/>
                </a:lnTo>
                <a:lnTo>
                  <a:pt x="321144" y="1092403"/>
                </a:lnTo>
                <a:lnTo>
                  <a:pt x="338239" y="1095857"/>
                </a:lnTo>
                <a:lnTo>
                  <a:pt x="355346" y="1092403"/>
                </a:lnTo>
                <a:lnTo>
                  <a:pt x="369303" y="1082992"/>
                </a:lnTo>
                <a:lnTo>
                  <a:pt x="378714" y="1069022"/>
                </a:lnTo>
                <a:lnTo>
                  <a:pt x="382168" y="1051928"/>
                </a:lnTo>
                <a:lnTo>
                  <a:pt x="382168" y="645655"/>
                </a:lnTo>
                <a:close/>
              </a:path>
              <a:path w="988695" h="1333500">
                <a:moveTo>
                  <a:pt x="694016" y="645655"/>
                </a:moveTo>
                <a:lnTo>
                  <a:pt x="690562" y="628561"/>
                </a:lnTo>
                <a:lnTo>
                  <a:pt x="681151" y="614591"/>
                </a:lnTo>
                <a:lnTo>
                  <a:pt x="667181" y="605180"/>
                </a:lnTo>
                <a:lnTo>
                  <a:pt x="650087" y="601726"/>
                </a:lnTo>
                <a:lnTo>
                  <a:pt x="632993" y="605180"/>
                </a:lnTo>
                <a:lnTo>
                  <a:pt x="619023" y="614591"/>
                </a:lnTo>
                <a:lnTo>
                  <a:pt x="609612" y="628561"/>
                </a:lnTo>
                <a:lnTo>
                  <a:pt x="606158" y="645655"/>
                </a:lnTo>
                <a:lnTo>
                  <a:pt x="606158" y="1289100"/>
                </a:lnTo>
                <a:lnTo>
                  <a:pt x="609612" y="1306207"/>
                </a:lnTo>
                <a:lnTo>
                  <a:pt x="619023" y="1320165"/>
                </a:lnTo>
                <a:lnTo>
                  <a:pt x="632993" y="1329575"/>
                </a:lnTo>
                <a:lnTo>
                  <a:pt x="650087" y="1333030"/>
                </a:lnTo>
                <a:lnTo>
                  <a:pt x="667181" y="1329575"/>
                </a:lnTo>
                <a:lnTo>
                  <a:pt x="681151" y="1320165"/>
                </a:lnTo>
                <a:lnTo>
                  <a:pt x="690562" y="1306207"/>
                </a:lnTo>
                <a:lnTo>
                  <a:pt x="694016" y="1289100"/>
                </a:lnTo>
                <a:lnTo>
                  <a:pt x="694016" y="645655"/>
                </a:lnTo>
                <a:close/>
              </a:path>
              <a:path w="988695" h="1333500">
                <a:moveTo>
                  <a:pt x="988326" y="668312"/>
                </a:moveTo>
                <a:lnTo>
                  <a:pt x="529856" y="18313"/>
                </a:lnTo>
                <a:lnTo>
                  <a:pt x="494169" y="0"/>
                </a:lnTo>
                <a:lnTo>
                  <a:pt x="483781" y="1244"/>
                </a:lnTo>
                <a:lnTo>
                  <a:pt x="8115" y="645960"/>
                </a:lnTo>
                <a:lnTo>
                  <a:pt x="0" y="668312"/>
                </a:lnTo>
                <a:lnTo>
                  <a:pt x="736" y="680186"/>
                </a:lnTo>
                <a:lnTo>
                  <a:pt x="31813" y="713816"/>
                </a:lnTo>
                <a:lnTo>
                  <a:pt x="43802" y="715492"/>
                </a:lnTo>
                <a:lnTo>
                  <a:pt x="194310" y="715492"/>
                </a:lnTo>
                <a:lnTo>
                  <a:pt x="234784" y="688657"/>
                </a:lnTo>
                <a:lnTo>
                  <a:pt x="225374" y="640511"/>
                </a:lnTo>
                <a:lnTo>
                  <a:pt x="129387" y="627646"/>
                </a:lnTo>
                <a:lnTo>
                  <a:pt x="494169" y="119265"/>
                </a:lnTo>
                <a:lnTo>
                  <a:pt x="858939" y="627646"/>
                </a:lnTo>
                <a:lnTo>
                  <a:pt x="794016" y="627646"/>
                </a:lnTo>
                <a:lnTo>
                  <a:pt x="776909" y="631101"/>
                </a:lnTo>
                <a:lnTo>
                  <a:pt x="762952" y="640511"/>
                </a:lnTo>
                <a:lnTo>
                  <a:pt x="753541" y="654469"/>
                </a:lnTo>
                <a:lnTo>
                  <a:pt x="750087" y="671563"/>
                </a:lnTo>
                <a:lnTo>
                  <a:pt x="753541" y="688657"/>
                </a:lnTo>
                <a:lnTo>
                  <a:pt x="762952" y="702627"/>
                </a:lnTo>
                <a:lnTo>
                  <a:pt x="776909" y="712038"/>
                </a:lnTo>
                <a:lnTo>
                  <a:pt x="794016" y="715492"/>
                </a:lnTo>
                <a:lnTo>
                  <a:pt x="944524" y="715492"/>
                </a:lnTo>
                <a:lnTo>
                  <a:pt x="983602" y="691629"/>
                </a:lnTo>
                <a:lnTo>
                  <a:pt x="987590" y="680186"/>
                </a:lnTo>
                <a:lnTo>
                  <a:pt x="988326" y="668312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endParaRPr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60">
            <a:extLst>
              <a:ext uri="{FF2B5EF4-FFF2-40B4-BE49-F238E27FC236}">
                <a16:creationId xmlns:a16="http://schemas.microsoft.com/office/drawing/2014/main" id="{E979E47A-EE79-8F8E-DA99-C9B098DAD415}"/>
              </a:ext>
            </a:extLst>
          </p:cNvPr>
          <p:cNvSpPr txBox="1"/>
          <p:nvPr/>
        </p:nvSpPr>
        <p:spPr>
          <a:xfrm>
            <a:off x="1410098" y="5011043"/>
            <a:ext cx="1730529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l-GR" sz="4800" b="1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331</a:t>
            </a:r>
            <a:endParaRPr lang="el-GR" sz="4800" dirty="0">
              <a:solidFill>
                <a:srgbClr val="0CAD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Ομάδα 60">
            <a:extLst>
              <a:ext uri="{FF2B5EF4-FFF2-40B4-BE49-F238E27FC236}">
                <a16:creationId xmlns:a16="http://schemas.microsoft.com/office/drawing/2014/main" id="{F00F5BF7-2825-4B1B-EE4E-977ED17A6524}"/>
              </a:ext>
            </a:extLst>
          </p:cNvPr>
          <p:cNvGrpSpPr/>
          <p:nvPr/>
        </p:nvGrpSpPr>
        <p:grpSpPr>
          <a:xfrm>
            <a:off x="237773" y="5501870"/>
            <a:ext cx="1111885" cy="579755"/>
            <a:chOff x="7372770" y="2920113"/>
            <a:chExt cx="1111885" cy="579755"/>
          </a:xfrm>
        </p:grpSpPr>
        <p:sp>
          <p:nvSpPr>
            <p:cNvPr id="62" name="object 54">
              <a:extLst>
                <a:ext uri="{FF2B5EF4-FFF2-40B4-BE49-F238E27FC236}">
                  <a16:creationId xmlns:a16="http://schemas.microsoft.com/office/drawing/2014/main" id="{C2286763-2C1A-AFF0-26F0-27D8896E70AB}"/>
                </a:ext>
              </a:extLst>
            </p:cNvPr>
            <p:cNvSpPr/>
            <p:nvPr/>
          </p:nvSpPr>
          <p:spPr>
            <a:xfrm>
              <a:off x="7806994" y="2920113"/>
              <a:ext cx="243375" cy="243072"/>
            </a:xfrm>
            <a:custGeom>
              <a:avLst/>
              <a:gdLst/>
              <a:ahLst/>
              <a:cxnLst/>
              <a:rect l="l" t="t" r="r" b="b"/>
              <a:pathLst>
                <a:path w="236855" h="236854">
                  <a:moveTo>
                    <a:pt x="236631" y="118321"/>
                  </a:moveTo>
                  <a:lnTo>
                    <a:pt x="227333" y="164377"/>
                  </a:lnTo>
                  <a:lnTo>
                    <a:pt x="201976" y="201987"/>
                  </a:lnTo>
                  <a:lnTo>
                    <a:pt x="164367" y="227344"/>
                  </a:lnTo>
                  <a:lnTo>
                    <a:pt x="118310" y="236642"/>
                  </a:lnTo>
                  <a:lnTo>
                    <a:pt x="72259" y="227344"/>
                  </a:lnTo>
                  <a:lnTo>
                    <a:pt x="34653" y="201987"/>
                  </a:lnTo>
                  <a:lnTo>
                    <a:pt x="9297" y="164377"/>
                  </a:lnTo>
                  <a:lnTo>
                    <a:pt x="0" y="118321"/>
                  </a:lnTo>
                  <a:lnTo>
                    <a:pt x="9297" y="72264"/>
                  </a:lnTo>
                  <a:lnTo>
                    <a:pt x="34653" y="34654"/>
                  </a:lnTo>
                  <a:lnTo>
                    <a:pt x="72259" y="9297"/>
                  </a:lnTo>
                  <a:lnTo>
                    <a:pt x="118310" y="0"/>
                  </a:lnTo>
                  <a:lnTo>
                    <a:pt x="164367" y="9297"/>
                  </a:lnTo>
                  <a:lnTo>
                    <a:pt x="201976" y="34654"/>
                  </a:lnTo>
                  <a:lnTo>
                    <a:pt x="227333" y="72264"/>
                  </a:lnTo>
                  <a:lnTo>
                    <a:pt x="236631" y="118321"/>
                  </a:lnTo>
                  <a:close/>
                </a:path>
              </a:pathLst>
            </a:custGeom>
            <a:ln w="29684">
              <a:solidFill>
                <a:srgbClr val="0CADD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Ομάδα 63">
              <a:extLst>
                <a:ext uri="{FF2B5EF4-FFF2-40B4-BE49-F238E27FC236}">
                  <a16:creationId xmlns:a16="http://schemas.microsoft.com/office/drawing/2014/main" id="{541C7E11-90F9-18C7-6A7E-EF89BE5D6D29}"/>
                </a:ext>
              </a:extLst>
            </p:cNvPr>
            <p:cNvGrpSpPr/>
            <p:nvPr/>
          </p:nvGrpSpPr>
          <p:grpSpPr>
            <a:xfrm>
              <a:off x="7372770" y="2958968"/>
              <a:ext cx="1111885" cy="540900"/>
              <a:chOff x="7372770" y="2958968"/>
              <a:chExt cx="1111885" cy="540900"/>
            </a:xfrm>
          </p:grpSpPr>
          <p:sp>
            <p:nvSpPr>
              <p:cNvPr id="65" name="object 49">
                <a:extLst>
                  <a:ext uri="{FF2B5EF4-FFF2-40B4-BE49-F238E27FC236}">
                    <a16:creationId xmlns:a16="http://schemas.microsoft.com/office/drawing/2014/main" id="{DE9C2BB7-CEFB-F352-C12D-125D7CEAE29D}"/>
                  </a:ext>
                </a:extLst>
              </p:cNvPr>
              <p:cNvSpPr/>
              <p:nvPr/>
            </p:nvSpPr>
            <p:spPr>
              <a:xfrm>
                <a:off x="8249109" y="3250287"/>
                <a:ext cx="235546" cy="76245"/>
              </a:xfrm>
              <a:custGeom>
                <a:avLst/>
                <a:gdLst/>
                <a:ahLst/>
                <a:cxnLst/>
                <a:rect l="l" t="t" r="r" b="b"/>
                <a:pathLst>
                  <a:path w="229235" h="74295">
                    <a:moveTo>
                      <a:pt x="0" y="34156"/>
                    </a:moveTo>
                    <a:lnTo>
                      <a:pt x="10135" y="37154"/>
                    </a:lnTo>
                    <a:lnTo>
                      <a:pt x="20699" y="39350"/>
                    </a:lnTo>
                    <a:lnTo>
                      <a:pt x="31638" y="40701"/>
                    </a:lnTo>
                    <a:lnTo>
                      <a:pt x="42899" y="41161"/>
                    </a:lnTo>
                    <a:lnTo>
                      <a:pt x="65097" y="39346"/>
                    </a:lnTo>
                    <a:lnTo>
                      <a:pt x="85818" y="34140"/>
                    </a:lnTo>
                    <a:lnTo>
                      <a:pt x="104620" y="25894"/>
                    </a:lnTo>
                    <a:lnTo>
                      <a:pt x="121064" y="14962"/>
                    </a:lnTo>
                    <a:lnTo>
                      <a:pt x="130441" y="8627"/>
                    </a:lnTo>
                    <a:lnTo>
                      <a:pt x="140635" y="3927"/>
                    </a:lnTo>
                    <a:lnTo>
                      <a:pt x="151460" y="1005"/>
                    </a:lnTo>
                    <a:lnTo>
                      <a:pt x="162728" y="0"/>
                    </a:lnTo>
                    <a:lnTo>
                      <a:pt x="163597" y="0"/>
                    </a:lnTo>
                    <a:lnTo>
                      <a:pt x="189037" y="5139"/>
                    </a:lnTo>
                    <a:lnTo>
                      <a:pt x="209816" y="19153"/>
                    </a:lnTo>
                    <a:lnTo>
                      <a:pt x="223828" y="39933"/>
                    </a:lnTo>
                    <a:lnTo>
                      <a:pt x="228966" y="65369"/>
                    </a:lnTo>
                    <a:lnTo>
                      <a:pt x="228966" y="74102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bject 51">
                <a:extLst>
                  <a:ext uri="{FF2B5EF4-FFF2-40B4-BE49-F238E27FC236}">
                    <a16:creationId xmlns:a16="http://schemas.microsoft.com/office/drawing/2014/main" id="{115637F7-361F-9D1F-849E-0E916DAF935D}"/>
                  </a:ext>
                </a:extLst>
              </p:cNvPr>
              <p:cNvSpPr/>
              <p:nvPr/>
            </p:nvSpPr>
            <p:spPr>
              <a:xfrm>
                <a:off x="7689980" y="3194840"/>
                <a:ext cx="477617" cy="289341"/>
              </a:xfrm>
              <a:custGeom>
                <a:avLst/>
                <a:gdLst/>
                <a:ahLst/>
                <a:cxnLst/>
                <a:rect l="l" t="t" r="r" b="b"/>
                <a:pathLst>
                  <a:path w="464819" h="281940">
                    <a:moveTo>
                      <a:pt x="0" y="281939"/>
                    </a:moveTo>
                    <a:lnTo>
                      <a:pt x="0" y="81557"/>
                    </a:lnTo>
                    <a:lnTo>
                      <a:pt x="6408" y="49810"/>
                    </a:lnTo>
                    <a:lnTo>
                      <a:pt x="23886" y="23886"/>
                    </a:lnTo>
                    <a:lnTo>
                      <a:pt x="49810" y="6408"/>
                    </a:lnTo>
                    <a:lnTo>
                      <a:pt x="81557" y="0"/>
                    </a:lnTo>
                    <a:lnTo>
                      <a:pt x="82688" y="0"/>
                    </a:lnTo>
                    <a:lnTo>
                      <a:pt x="96726" y="1252"/>
                    </a:lnTo>
                    <a:lnTo>
                      <a:pt x="110229" y="4896"/>
                    </a:lnTo>
                    <a:lnTo>
                      <a:pt x="122951" y="10765"/>
                    </a:lnTo>
                    <a:lnTo>
                      <a:pt x="134645" y="18690"/>
                    </a:lnTo>
                    <a:lnTo>
                      <a:pt x="155180" y="32319"/>
                    </a:lnTo>
                    <a:lnTo>
                      <a:pt x="178641" y="42598"/>
                    </a:lnTo>
                    <a:lnTo>
                      <a:pt x="204493" y="49088"/>
                    </a:lnTo>
                    <a:lnTo>
                      <a:pt x="232202" y="51349"/>
                    </a:lnTo>
                    <a:lnTo>
                      <a:pt x="259911" y="49088"/>
                    </a:lnTo>
                    <a:lnTo>
                      <a:pt x="285763" y="42598"/>
                    </a:lnTo>
                    <a:lnTo>
                      <a:pt x="309224" y="32319"/>
                    </a:lnTo>
                    <a:lnTo>
                      <a:pt x="329759" y="18690"/>
                    </a:lnTo>
                    <a:lnTo>
                      <a:pt x="341452" y="10765"/>
                    </a:lnTo>
                    <a:lnTo>
                      <a:pt x="354175" y="4896"/>
                    </a:lnTo>
                    <a:lnTo>
                      <a:pt x="367678" y="1252"/>
                    </a:lnTo>
                    <a:lnTo>
                      <a:pt x="381716" y="0"/>
                    </a:lnTo>
                    <a:lnTo>
                      <a:pt x="382826" y="0"/>
                    </a:lnTo>
                    <a:lnTo>
                      <a:pt x="414573" y="6408"/>
                    </a:lnTo>
                    <a:lnTo>
                      <a:pt x="440497" y="23886"/>
                    </a:lnTo>
                    <a:lnTo>
                      <a:pt x="457974" y="49810"/>
                    </a:lnTo>
                    <a:lnTo>
                      <a:pt x="464383" y="81557"/>
                    </a:lnTo>
                    <a:lnTo>
                      <a:pt x="464383" y="28193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bject 52">
                <a:extLst>
                  <a:ext uri="{FF2B5EF4-FFF2-40B4-BE49-F238E27FC236}">
                    <a16:creationId xmlns:a16="http://schemas.microsoft.com/office/drawing/2014/main" id="{7AD5ECCE-7029-327C-0D07-028C1196B37E}"/>
                  </a:ext>
                </a:extLst>
              </p:cNvPr>
              <p:cNvSpPr/>
              <p:nvPr/>
            </p:nvSpPr>
            <p:spPr>
              <a:xfrm>
                <a:off x="7804174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bject 53">
                <a:extLst>
                  <a:ext uri="{FF2B5EF4-FFF2-40B4-BE49-F238E27FC236}">
                    <a16:creationId xmlns:a16="http://schemas.microsoft.com/office/drawing/2014/main" id="{25159046-2794-D3E7-F367-D80814C2C2F0}"/>
                  </a:ext>
                </a:extLst>
              </p:cNvPr>
              <p:cNvSpPr/>
              <p:nvPr/>
            </p:nvSpPr>
            <p:spPr>
              <a:xfrm>
                <a:off x="8063753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bject 55">
                <a:extLst>
                  <a:ext uri="{FF2B5EF4-FFF2-40B4-BE49-F238E27FC236}">
                    <a16:creationId xmlns:a16="http://schemas.microsoft.com/office/drawing/2014/main" id="{C5723644-8D30-957B-177D-E13E6E6C4BD8}"/>
                  </a:ext>
                </a:extLst>
              </p:cNvPr>
              <p:cNvSpPr/>
              <p:nvPr/>
            </p:nvSpPr>
            <p:spPr>
              <a:xfrm>
                <a:off x="7372770" y="3250294"/>
                <a:ext cx="235546" cy="67122"/>
              </a:xfrm>
              <a:custGeom>
                <a:avLst/>
                <a:gdLst/>
                <a:ahLst/>
                <a:cxnLst/>
                <a:rect l="l" t="t" r="r" b="b"/>
                <a:pathLst>
                  <a:path w="229234" h="65404">
                    <a:moveTo>
                      <a:pt x="229008" y="34135"/>
                    </a:moveTo>
                    <a:lnTo>
                      <a:pt x="218865" y="37139"/>
                    </a:lnTo>
                    <a:lnTo>
                      <a:pt x="208292" y="39339"/>
                    </a:lnTo>
                    <a:lnTo>
                      <a:pt x="197341" y="40690"/>
                    </a:lnTo>
                    <a:lnTo>
                      <a:pt x="186067" y="41150"/>
                    </a:lnTo>
                    <a:lnTo>
                      <a:pt x="163870" y="39336"/>
                    </a:lnTo>
                    <a:lnTo>
                      <a:pt x="143152" y="34131"/>
                    </a:lnTo>
                    <a:lnTo>
                      <a:pt x="124350" y="25888"/>
                    </a:lnTo>
                    <a:lnTo>
                      <a:pt x="107902" y="14962"/>
                    </a:lnTo>
                    <a:lnTo>
                      <a:pt x="98527" y="8622"/>
                    </a:lnTo>
                    <a:lnTo>
                      <a:pt x="88335" y="3923"/>
                    </a:lnTo>
                    <a:lnTo>
                      <a:pt x="77510" y="1003"/>
                    </a:lnTo>
                    <a:lnTo>
                      <a:pt x="66238" y="0"/>
                    </a:lnTo>
                    <a:lnTo>
                      <a:pt x="65369" y="0"/>
                    </a:lnTo>
                    <a:lnTo>
                      <a:pt x="39928" y="5138"/>
                    </a:lnTo>
                    <a:lnTo>
                      <a:pt x="19149" y="19148"/>
                    </a:lnTo>
                    <a:lnTo>
                      <a:pt x="5138" y="39924"/>
                    </a:lnTo>
                    <a:lnTo>
                      <a:pt x="0" y="6535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bject 54">
                <a:extLst>
                  <a:ext uri="{FF2B5EF4-FFF2-40B4-BE49-F238E27FC236}">
                    <a16:creationId xmlns:a16="http://schemas.microsoft.com/office/drawing/2014/main" id="{933D9083-B1E0-5F03-5299-89EC003E4386}"/>
                  </a:ext>
                </a:extLst>
              </p:cNvPr>
              <p:cNvSpPr/>
              <p:nvPr/>
            </p:nvSpPr>
            <p:spPr>
              <a:xfrm>
                <a:off x="8179681" y="2972551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object 54">
                <a:extLst>
                  <a:ext uri="{FF2B5EF4-FFF2-40B4-BE49-F238E27FC236}">
                    <a16:creationId xmlns:a16="http://schemas.microsoft.com/office/drawing/2014/main" id="{84E16270-404C-3DEF-31F9-D61534D13DF0}"/>
                  </a:ext>
                </a:extLst>
              </p:cNvPr>
              <p:cNvSpPr/>
              <p:nvPr/>
            </p:nvSpPr>
            <p:spPr>
              <a:xfrm>
                <a:off x="7461466" y="2958968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Google Shape;267;p23">
            <a:extLst>
              <a:ext uri="{FF2B5EF4-FFF2-40B4-BE49-F238E27FC236}">
                <a16:creationId xmlns:a16="http://schemas.microsoft.com/office/drawing/2014/main" id="{2902CCEF-81F5-0ACD-47E1-8558BF8AC567}"/>
              </a:ext>
            </a:extLst>
          </p:cNvPr>
          <p:cNvSpPr/>
          <p:nvPr/>
        </p:nvSpPr>
        <p:spPr>
          <a:xfrm>
            <a:off x="2322731" y="3829373"/>
            <a:ext cx="3490238" cy="561600"/>
          </a:xfrm>
          <a:prstGeom prst="roundRect">
            <a:avLst>
              <a:gd name="adj" fmla="val 9727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Ποσοστό εντάξεων επενδυτικών σχεδίων</a:t>
            </a:r>
          </a:p>
        </p:txBody>
      </p:sp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D2A9B939-2D34-D010-4C30-2D0D53E0C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88825"/>
              </p:ext>
            </p:extLst>
          </p:nvPr>
        </p:nvGraphicFramePr>
        <p:xfrm>
          <a:off x="6202129" y="1257624"/>
          <a:ext cx="5851085" cy="502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44245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91ECC-B91D-E685-E5DA-B2130598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4C01624-B7CE-FD17-647E-81C4887A5F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2070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C01624-B7CE-FD17-647E-81C4887A5F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A3309BED-C980-812D-DAA8-F6B3C554902F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52C8ADF-ACB4-0EE2-584D-EA8F23DB14F9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27DCBB5-5164-9F40-2E38-8333273BC4C4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667D508-1EFB-ADAB-E8FB-16CB5B49F6A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E9210B92-ACF0-A5AE-EB7A-F5EA18B714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1" y="1905000"/>
            <a:ext cx="6096000" cy="304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25">
                <a:latin typeface="Arial"/>
                <a:cs typeface="Arial"/>
              </a:rPr>
              <a:t>0</a:t>
            </a:r>
            <a:r>
              <a:rPr lang="el-GR" sz="8800" spc="-25">
                <a:latin typeface="Arial"/>
                <a:cs typeface="Arial"/>
              </a:rPr>
              <a:t>5</a:t>
            </a:r>
            <a:endParaRPr sz="88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>
                <a:latin typeface="Arial"/>
                <a:cs typeface="Arial"/>
              </a:rPr>
              <a:t>Χορήγηση Προκαταβολής σε Δράσεις Επιχειρηματικότητας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4594BAC6-B91A-4AB9-0DEB-8D776BE6F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A696F08-0C2C-1DBC-F07E-66D4A4BEA4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28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E84A1-A0EB-ED15-854F-C39DFB21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2E13762-6C31-1204-7E0F-F9C96571D7B7}"/>
              </a:ext>
            </a:extLst>
          </p:cNvPr>
          <p:cNvSpPr/>
          <p:nvPr/>
        </p:nvSpPr>
        <p:spPr>
          <a:xfrm>
            <a:off x="5029200" y="685800"/>
            <a:ext cx="7162799" cy="4257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AAEA39A7-0ECB-E52C-EBE5-FA8CD33CE4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EA39A7-0ECB-E52C-EBE5-FA8CD33CE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584E5AB1-8A35-A6DF-6924-E528078618F5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Προκαταβολής σε Δράσεις Επιχειρηματικότητας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132F56DD-5C17-3EAD-9DDB-78C86DD37DF3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9EBD949C-F675-A535-6B66-FBBECAE0F225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3364E494-D391-BE02-9F51-85D032CBFC6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FD64C329-DD44-692D-B42E-C39DEAE5D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9D14ED-2B1B-FA89-C56D-06DD144C004F}"/>
              </a:ext>
            </a:extLst>
          </p:cNvPr>
          <p:cNvGrpSpPr/>
          <p:nvPr/>
        </p:nvGrpSpPr>
        <p:grpSpPr>
          <a:xfrm>
            <a:off x="327672" y="2073197"/>
            <a:ext cx="4597466" cy="1116000"/>
            <a:chOff x="156922" y="2085044"/>
            <a:chExt cx="4597466" cy="1116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E52489-BC15-F80B-4EB8-49735D25F6B2}"/>
                </a:ext>
              </a:extLst>
            </p:cNvPr>
            <p:cNvSpPr/>
            <p:nvPr/>
          </p:nvSpPr>
          <p:spPr>
            <a:xfrm>
              <a:off x="879253" y="2104881"/>
              <a:ext cx="3280134" cy="10961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3D0220-8537-24D2-102C-15F6894DD59D}"/>
                </a:ext>
              </a:extLst>
            </p:cNvPr>
            <p:cNvSpPr/>
            <p:nvPr/>
          </p:nvSpPr>
          <p:spPr>
            <a:xfrm>
              <a:off x="156922" y="2085044"/>
              <a:ext cx="1116000" cy="1116000"/>
            </a:xfrm>
            <a:prstGeom prst="ellipse">
              <a:avLst/>
            </a:prstGeom>
            <a:solidFill>
              <a:srgbClr val="1F497D"/>
            </a:solidFill>
            <a:ln>
              <a:solidFill>
                <a:srgbClr val="1F49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31CBED-BACD-9B72-0BE0-6DFC5B085AC4}"/>
                </a:ext>
              </a:extLst>
            </p:cNvPr>
            <p:cNvSpPr txBox="1"/>
            <p:nvPr/>
          </p:nvSpPr>
          <p:spPr>
            <a:xfrm>
              <a:off x="380935" y="2307900"/>
              <a:ext cx="685800" cy="724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65,3 </a:t>
              </a:r>
            </a:p>
            <a:p>
              <a:r>
                <a:rPr lang="el-G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εκ. €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B58DD2-4959-4C9D-2469-813551AACFD8}"/>
                </a:ext>
              </a:extLst>
            </p:cNvPr>
            <p:cNvSpPr txBox="1"/>
            <p:nvPr/>
          </p:nvSpPr>
          <p:spPr>
            <a:xfrm>
              <a:off x="1272922" y="2296418"/>
              <a:ext cx="3481466" cy="757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Δηλωθείσα πρόθεση λήψης προκαταβολής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4A93E7-96E9-9576-1F9F-65CD2607AA07}"/>
              </a:ext>
            </a:extLst>
          </p:cNvPr>
          <p:cNvGrpSpPr/>
          <p:nvPr/>
        </p:nvGrpSpPr>
        <p:grpSpPr>
          <a:xfrm>
            <a:off x="5334000" y="1402049"/>
            <a:ext cx="5545190" cy="401479"/>
            <a:chOff x="160656" y="2360208"/>
            <a:chExt cx="5545190" cy="4014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621D5C-DA80-ACAF-E762-9C3F999AA9BC}"/>
                </a:ext>
              </a:extLst>
            </p:cNvPr>
            <p:cNvSpPr txBox="1"/>
            <p:nvPr/>
          </p:nvSpPr>
          <p:spPr>
            <a:xfrm>
              <a:off x="524256" y="2360208"/>
              <a:ext cx="5181590" cy="401479"/>
            </a:xfrm>
            <a:prstGeom prst="snip1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l-GR" sz="16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Πολύ </a:t>
              </a:r>
              <a:r>
                <a:rPr lang="el-GR" b="1">
                  <a:solidFill>
                    <a:srgbClr val="0CAD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Μικρές &amp; Μικρές </a:t>
              </a:r>
              <a:r>
                <a:rPr lang="el-GR" sz="16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Επιχειρήσεις (de minimis) </a:t>
              </a:r>
            </a:p>
          </p:txBody>
        </p:sp>
        <p:sp>
          <p:nvSpPr>
            <p:cNvPr id="33" name="Google Shape;1826;p24">
              <a:extLst>
                <a:ext uri="{FF2B5EF4-FFF2-40B4-BE49-F238E27FC236}">
                  <a16:creationId xmlns:a16="http://schemas.microsoft.com/office/drawing/2014/main" id="{3A48842D-EC9D-BAB5-19AC-9C9CBBBA6BC1}"/>
                </a:ext>
              </a:extLst>
            </p:cNvPr>
            <p:cNvSpPr/>
            <p:nvPr/>
          </p:nvSpPr>
          <p:spPr>
            <a:xfrm>
              <a:off x="160656" y="2362071"/>
              <a:ext cx="363600" cy="368022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8" y="255"/>
                    <a:pt x="78" y="245"/>
                    <a:pt x="91" y="241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3" y="223"/>
                    <a:pt x="144" y="223"/>
                    <a:pt x="145" y="224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55" y="234"/>
                    <a:pt x="164" y="238"/>
                    <a:pt x="173" y="238"/>
                  </a:cubicBezTo>
                  <a:cubicBezTo>
                    <a:pt x="182" y="238"/>
                    <a:pt x="191" y="234"/>
                    <a:pt x="197" y="228"/>
                  </a:cubicBezTo>
                  <a:cubicBezTo>
                    <a:pt x="201" y="224"/>
                    <a:pt x="201" y="224"/>
                    <a:pt x="201" y="224"/>
                  </a:cubicBezTo>
                  <a:cubicBezTo>
                    <a:pt x="202" y="223"/>
                    <a:pt x="202" y="223"/>
                    <a:pt x="203" y="223"/>
                  </a:cubicBezTo>
                  <a:cubicBezTo>
                    <a:pt x="255" y="241"/>
                    <a:pt x="255" y="241"/>
                    <a:pt x="255" y="241"/>
                  </a:cubicBezTo>
                  <a:cubicBezTo>
                    <a:pt x="267" y="245"/>
                    <a:pt x="278" y="255"/>
                    <a:pt x="282" y="268"/>
                  </a:cubicBezTo>
                  <a:cubicBezTo>
                    <a:pt x="292" y="346"/>
                    <a:pt x="292" y="346"/>
                    <a:pt x="292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331" y="331"/>
                  </a:moveTo>
                  <a:cubicBezTo>
                    <a:pt x="305" y="331"/>
                    <a:pt x="305" y="331"/>
                    <a:pt x="305" y="331"/>
                  </a:cubicBezTo>
                  <a:cubicBezTo>
                    <a:pt x="296" y="266"/>
                    <a:pt x="296" y="266"/>
                    <a:pt x="296" y="266"/>
                  </a:cubicBezTo>
                  <a:cubicBezTo>
                    <a:pt x="296" y="264"/>
                    <a:pt x="296" y="264"/>
                    <a:pt x="296" y="264"/>
                  </a:cubicBezTo>
                  <a:cubicBezTo>
                    <a:pt x="291" y="247"/>
                    <a:pt x="277" y="233"/>
                    <a:pt x="259" y="227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2" y="207"/>
                    <a:pt x="195" y="209"/>
                    <a:pt x="190" y="213"/>
                  </a:cubicBezTo>
                  <a:cubicBezTo>
                    <a:pt x="186" y="217"/>
                    <a:pt x="186" y="217"/>
                    <a:pt x="186" y="217"/>
                  </a:cubicBezTo>
                  <a:cubicBezTo>
                    <a:pt x="183" y="221"/>
                    <a:pt x="178" y="223"/>
                    <a:pt x="173" y="223"/>
                  </a:cubicBezTo>
                  <a:cubicBezTo>
                    <a:pt x="168" y="223"/>
                    <a:pt x="163" y="221"/>
                    <a:pt x="159" y="21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1" y="209"/>
                    <a:pt x="144" y="207"/>
                    <a:pt x="138" y="209"/>
                  </a:cubicBezTo>
                  <a:cubicBezTo>
                    <a:pt x="86" y="227"/>
                    <a:pt x="86" y="227"/>
                    <a:pt x="86" y="227"/>
                  </a:cubicBezTo>
                  <a:cubicBezTo>
                    <a:pt x="69" y="233"/>
                    <a:pt x="55" y="247"/>
                    <a:pt x="49" y="264"/>
                  </a:cubicBezTo>
                  <a:cubicBezTo>
                    <a:pt x="41" y="331"/>
                    <a:pt x="41" y="331"/>
                    <a:pt x="41" y="331"/>
                  </a:cubicBezTo>
                  <a:cubicBezTo>
                    <a:pt x="14" y="331"/>
                    <a:pt x="14" y="331"/>
                    <a:pt x="14" y="33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331" y="14"/>
                    <a:pt x="331" y="14"/>
                    <a:pt x="331" y="14"/>
                  </a:cubicBezTo>
                  <a:lnTo>
                    <a:pt x="331" y="331"/>
                  </a:lnTo>
                  <a:close/>
                  <a:moveTo>
                    <a:pt x="173" y="201"/>
                  </a:moveTo>
                  <a:cubicBezTo>
                    <a:pt x="187" y="201"/>
                    <a:pt x="195" y="193"/>
                    <a:pt x="204" y="184"/>
                  </a:cubicBezTo>
                  <a:cubicBezTo>
                    <a:pt x="214" y="172"/>
                    <a:pt x="220" y="152"/>
                    <a:pt x="220" y="124"/>
                  </a:cubicBezTo>
                  <a:cubicBezTo>
                    <a:pt x="220" y="96"/>
                    <a:pt x="199" y="73"/>
                    <a:pt x="173" y="73"/>
                  </a:cubicBezTo>
                  <a:cubicBezTo>
                    <a:pt x="147" y="73"/>
                    <a:pt x="126" y="96"/>
                    <a:pt x="126" y="124"/>
                  </a:cubicBezTo>
                  <a:cubicBezTo>
                    <a:pt x="126" y="152"/>
                    <a:pt x="131" y="172"/>
                    <a:pt x="142" y="184"/>
                  </a:cubicBezTo>
                  <a:cubicBezTo>
                    <a:pt x="150" y="193"/>
                    <a:pt x="158" y="201"/>
                    <a:pt x="173" y="201"/>
                  </a:cubicBezTo>
                  <a:close/>
                  <a:moveTo>
                    <a:pt x="173" y="88"/>
                  </a:moveTo>
                  <a:cubicBezTo>
                    <a:pt x="190" y="88"/>
                    <a:pt x="205" y="104"/>
                    <a:pt x="205" y="124"/>
                  </a:cubicBezTo>
                  <a:cubicBezTo>
                    <a:pt x="205" y="148"/>
                    <a:pt x="201" y="165"/>
                    <a:pt x="193" y="174"/>
                  </a:cubicBezTo>
                  <a:cubicBezTo>
                    <a:pt x="184" y="184"/>
                    <a:pt x="180" y="187"/>
                    <a:pt x="173" y="187"/>
                  </a:cubicBezTo>
                  <a:cubicBezTo>
                    <a:pt x="166" y="187"/>
                    <a:pt x="161" y="184"/>
                    <a:pt x="153" y="174"/>
                  </a:cubicBezTo>
                  <a:cubicBezTo>
                    <a:pt x="145" y="165"/>
                    <a:pt x="141" y="148"/>
                    <a:pt x="141" y="124"/>
                  </a:cubicBezTo>
                  <a:cubicBezTo>
                    <a:pt x="141" y="104"/>
                    <a:pt x="155" y="88"/>
                    <a:pt x="173" y="88"/>
                  </a:cubicBezTo>
                  <a:close/>
                </a:path>
              </a:pathLst>
            </a:custGeom>
            <a:solidFill>
              <a:srgbClr val="1F497D"/>
            </a:solidFill>
            <a:ln>
              <a:solidFill>
                <a:srgbClr val="1F497D"/>
              </a:solidFill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763784-6EBA-F7B4-CC98-1B7BA248BCA7}"/>
              </a:ext>
            </a:extLst>
          </p:cNvPr>
          <p:cNvGrpSpPr/>
          <p:nvPr/>
        </p:nvGrpSpPr>
        <p:grpSpPr>
          <a:xfrm>
            <a:off x="5334000" y="2336520"/>
            <a:ext cx="5462233" cy="457200"/>
            <a:chOff x="1475165" y="3272270"/>
            <a:chExt cx="5462233" cy="457200"/>
          </a:xfrm>
        </p:grpSpPr>
        <p:sp>
          <p:nvSpPr>
            <p:cNvPr id="34" name="Google Shape;1824;p24">
              <a:extLst>
                <a:ext uri="{FF2B5EF4-FFF2-40B4-BE49-F238E27FC236}">
                  <a16:creationId xmlns:a16="http://schemas.microsoft.com/office/drawing/2014/main" id="{F6DC2A7E-D7FF-7750-607D-5DA4159A66E0}"/>
                </a:ext>
              </a:extLst>
            </p:cNvPr>
            <p:cNvSpPr/>
            <p:nvPr/>
          </p:nvSpPr>
          <p:spPr>
            <a:xfrm>
              <a:off x="1475165" y="3272270"/>
              <a:ext cx="455905" cy="457200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25"/>
                  </a:moveTo>
                  <a:cubicBezTo>
                    <a:pt x="551" y="406"/>
                    <a:pt x="551" y="406"/>
                    <a:pt x="551" y="406"/>
                  </a:cubicBezTo>
                  <a:cubicBezTo>
                    <a:pt x="548" y="404"/>
                    <a:pt x="544" y="402"/>
                    <a:pt x="540" y="401"/>
                  </a:cubicBezTo>
                  <a:cubicBezTo>
                    <a:pt x="531" y="397"/>
                    <a:pt x="519" y="393"/>
                    <a:pt x="504" y="388"/>
                  </a:cubicBezTo>
                  <a:cubicBezTo>
                    <a:pt x="503" y="388"/>
                    <a:pt x="503" y="388"/>
                    <a:pt x="503" y="388"/>
                  </a:cubicBezTo>
                  <a:cubicBezTo>
                    <a:pt x="489" y="383"/>
                    <a:pt x="481" y="390"/>
                    <a:pt x="477" y="396"/>
                  </a:cubicBezTo>
                  <a:cubicBezTo>
                    <a:pt x="476" y="397"/>
                    <a:pt x="475" y="398"/>
                    <a:pt x="472" y="398"/>
                  </a:cubicBezTo>
                  <a:cubicBezTo>
                    <a:pt x="469" y="398"/>
                    <a:pt x="468" y="397"/>
                    <a:pt x="467" y="396"/>
                  </a:cubicBezTo>
                  <a:cubicBezTo>
                    <a:pt x="463" y="390"/>
                    <a:pt x="455" y="383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25" y="393"/>
                    <a:pt x="413" y="397"/>
                    <a:pt x="404" y="401"/>
                  </a:cubicBezTo>
                  <a:cubicBezTo>
                    <a:pt x="394" y="404"/>
                    <a:pt x="386" y="410"/>
                    <a:pt x="380" y="418"/>
                  </a:cubicBezTo>
                  <a:cubicBezTo>
                    <a:pt x="374" y="410"/>
                    <a:pt x="366" y="404"/>
                    <a:pt x="356" y="401"/>
                  </a:cubicBezTo>
                  <a:cubicBezTo>
                    <a:pt x="347" y="397"/>
                    <a:pt x="335" y="393"/>
                    <a:pt x="320" y="388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05" y="383"/>
                    <a:pt x="297" y="390"/>
                    <a:pt x="293" y="396"/>
                  </a:cubicBezTo>
                  <a:cubicBezTo>
                    <a:pt x="292" y="397"/>
                    <a:pt x="291" y="398"/>
                    <a:pt x="288" y="398"/>
                  </a:cubicBezTo>
                  <a:cubicBezTo>
                    <a:pt x="285" y="398"/>
                    <a:pt x="284" y="397"/>
                    <a:pt x="283" y="396"/>
                  </a:cubicBezTo>
                  <a:cubicBezTo>
                    <a:pt x="279" y="390"/>
                    <a:pt x="271" y="383"/>
                    <a:pt x="257" y="388"/>
                  </a:cubicBezTo>
                  <a:cubicBezTo>
                    <a:pt x="256" y="388"/>
                    <a:pt x="256" y="388"/>
                    <a:pt x="256" y="388"/>
                  </a:cubicBezTo>
                  <a:cubicBezTo>
                    <a:pt x="241" y="393"/>
                    <a:pt x="229" y="397"/>
                    <a:pt x="220" y="401"/>
                  </a:cubicBezTo>
                  <a:cubicBezTo>
                    <a:pt x="210" y="404"/>
                    <a:pt x="202" y="410"/>
                    <a:pt x="196" y="418"/>
                  </a:cubicBezTo>
                  <a:cubicBezTo>
                    <a:pt x="190" y="410"/>
                    <a:pt x="182" y="404"/>
                    <a:pt x="172" y="401"/>
                  </a:cubicBezTo>
                  <a:cubicBezTo>
                    <a:pt x="163" y="397"/>
                    <a:pt x="151" y="393"/>
                    <a:pt x="136" y="388"/>
                  </a:cubicBezTo>
                  <a:cubicBezTo>
                    <a:pt x="136" y="388"/>
                    <a:pt x="136" y="388"/>
                    <a:pt x="136" y="388"/>
                  </a:cubicBezTo>
                  <a:cubicBezTo>
                    <a:pt x="121" y="383"/>
                    <a:pt x="113" y="390"/>
                    <a:pt x="109" y="396"/>
                  </a:cubicBezTo>
                  <a:cubicBezTo>
                    <a:pt x="108" y="397"/>
                    <a:pt x="107" y="398"/>
                    <a:pt x="104" y="398"/>
                  </a:cubicBezTo>
                  <a:cubicBezTo>
                    <a:pt x="101" y="398"/>
                    <a:pt x="100" y="397"/>
                    <a:pt x="100" y="396"/>
                  </a:cubicBezTo>
                  <a:cubicBezTo>
                    <a:pt x="95" y="390"/>
                    <a:pt x="87" y="383"/>
                    <a:pt x="73" y="388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58" y="393"/>
                    <a:pt x="45" y="397"/>
                    <a:pt x="36" y="401"/>
                  </a:cubicBezTo>
                  <a:cubicBezTo>
                    <a:pt x="32" y="402"/>
                    <a:pt x="28" y="404"/>
                    <a:pt x="25" y="406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551" y="25"/>
                  </a:lnTo>
                  <a:close/>
                  <a:moveTo>
                    <a:pt x="208" y="471"/>
                  </a:moveTo>
                  <a:cubicBezTo>
                    <a:pt x="209" y="467"/>
                    <a:pt x="211" y="450"/>
                    <a:pt x="213" y="440"/>
                  </a:cubicBezTo>
                  <a:cubicBezTo>
                    <a:pt x="213" y="435"/>
                    <a:pt x="218" y="428"/>
                    <a:pt x="228" y="424"/>
                  </a:cubicBezTo>
                  <a:cubicBezTo>
                    <a:pt x="237" y="421"/>
                    <a:pt x="249" y="417"/>
                    <a:pt x="264" y="412"/>
                  </a:cubicBezTo>
                  <a:cubicBezTo>
                    <a:pt x="264" y="411"/>
                    <a:pt x="264" y="411"/>
                    <a:pt x="264" y="411"/>
                  </a:cubicBezTo>
                  <a:cubicBezTo>
                    <a:pt x="270" y="419"/>
                    <a:pt x="278" y="422"/>
                    <a:pt x="288" y="422"/>
                  </a:cubicBezTo>
                  <a:cubicBezTo>
                    <a:pt x="298" y="422"/>
                    <a:pt x="306" y="419"/>
                    <a:pt x="312" y="411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27" y="417"/>
                    <a:pt x="339" y="421"/>
                    <a:pt x="348" y="424"/>
                  </a:cubicBezTo>
                  <a:cubicBezTo>
                    <a:pt x="358" y="428"/>
                    <a:pt x="363" y="435"/>
                    <a:pt x="364" y="440"/>
                  </a:cubicBezTo>
                  <a:cubicBezTo>
                    <a:pt x="365" y="450"/>
                    <a:pt x="367" y="467"/>
                    <a:pt x="368" y="471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208" y="552"/>
                    <a:pt x="208" y="552"/>
                    <a:pt x="208" y="552"/>
                  </a:cubicBezTo>
                  <a:lnTo>
                    <a:pt x="208" y="471"/>
                  </a:lnTo>
                  <a:close/>
                  <a:moveTo>
                    <a:pt x="25" y="471"/>
                  </a:moveTo>
                  <a:cubicBezTo>
                    <a:pt x="25" y="467"/>
                    <a:pt x="28" y="450"/>
                    <a:pt x="29" y="440"/>
                  </a:cubicBezTo>
                  <a:cubicBezTo>
                    <a:pt x="29" y="435"/>
                    <a:pt x="34" y="428"/>
                    <a:pt x="44" y="424"/>
                  </a:cubicBezTo>
                  <a:cubicBezTo>
                    <a:pt x="51" y="422"/>
                    <a:pt x="62" y="418"/>
                    <a:pt x="80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6" y="419"/>
                    <a:pt x="94" y="422"/>
                    <a:pt x="104" y="422"/>
                  </a:cubicBezTo>
                  <a:cubicBezTo>
                    <a:pt x="114" y="422"/>
                    <a:pt x="122" y="419"/>
                    <a:pt x="128" y="411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43" y="417"/>
                    <a:pt x="155" y="421"/>
                    <a:pt x="164" y="424"/>
                  </a:cubicBezTo>
                  <a:cubicBezTo>
                    <a:pt x="175" y="428"/>
                    <a:pt x="179" y="435"/>
                    <a:pt x="180" y="440"/>
                  </a:cubicBezTo>
                  <a:cubicBezTo>
                    <a:pt x="181" y="450"/>
                    <a:pt x="183" y="467"/>
                    <a:pt x="184" y="471"/>
                  </a:cubicBezTo>
                  <a:cubicBezTo>
                    <a:pt x="184" y="552"/>
                    <a:pt x="184" y="552"/>
                    <a:pt x="184" y="552"/>
                  </a:cubicBezTo>
                  <a:cubicBezTo>
                    <a:pt x="25" y="552"/>
                    <a:pt x="25" y="552"/>
                    <a:pt x="25" y="552"/>
                  </a:cubicBezTo>
                  <a:lnTo>
                    <a:pt x="25" y="471"/>
                  </a:lnTo>
                  <a:close/>
                  <a:moveTo>
                    <a:pt x="392" y="552"/>
                  </a:moveTo>
                  <a:cubicBezTo>
                    <a:pt x="392" y="471"/>
                    <a:pt x="392" y="471"/>
                    <a:pt x="392" y="471"/>
                  </a:cubicBezTo>
                  <a:cubicBezTo>
                    <a:pt x="393" y="467"/>
                    <a:pt x="395" y="450"/>
                    <a:pt x="396" y="440"/>
                  </a:cubicBezTo>
                  <a:cubicBezTo>
                    <a:pt x="397" y="435"/>
                    <a:pt x="401" y="428"/>
                    <a:pt x="412" y="424"/>
                  </a:cubicBezTo>
                  <a:cubicBezTo>
                    <a:pt x="421" y="421"/>
                    <a:pt x="433" y="417"/>
                    <a:pt x="447" y="412"/>
                  </a:cubicBezTo>
                  <a:cubicBezTo>
                    <a:pt x="448" y="411"/>
                    <a:pt x="448" y="411"/>
                    <a:pt x="448" y="411"/>
                  </a:cubicBezTo>
                  <a:cubicBezTo>
                    <a:pt x="454" y="419"/>
                    <a:pt x="462" y="422"/>
                    <a:pt x="472" y="422"/>
                  </a:cubicBezTo>
                  <a:cubicBezTo>
                    <a:pt x="482" y="422"/>
                    <a:pt x="490" y="419"/>
                    <a:pt x="496" y="411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511" y="417"/>
                    <a:pt x="523" y="421"/>
                    <a:pt x="532" y="424"/>
                  </a:cubicBezTo>
                  <a:cubicBezTo>
                    <a:pt x="542" y="428"/>
                    <a:pt x="547" y="435"/>
                    <a:pt x="547" y="440"/>
                  </a:cubicBezTo>
                  <a:cubicBezTo>
                    <a:pt x="548" y="450"/>
                    <a:pt x="551" y="467"/>
                    <a:pt x="551" y="471"/>
                  </a:cubicBezTo>
                  <a:cubicBezTo>
                    <a:pt x="551" y="552"/>
                    <a:pt x="551" y="552"/>
                    <a:pt x="551" y="552"/>
                  </a:cubicBezTo>
                  <a:lnTo>
                    <a:pt x="392" y="552"/>
                  </a:lnTo>
                  <a:close/>
                  <a:moveTo>
                    <a:pt x="104" y="387"/>
                  </a:moveTo>
                  <a:cubicBezTo>
                    <a:pt x="105" y="387"/>
                    <a:pt x="105" y="387"/>
                    <a:pt x="105" y="387"/>
                  </a:cubicBezTo>
                  <a:cubicBezTo>
                    <a:pt x="123" y="387"/>
                    <a:pt x="144" y="369"/>
                    <a:pt x="147" y="328"/>
                  </a:cubicBezTo>
                  <a:cubicBezTo>
                    <a:pt x="148" y="309"/>
                    <a:pt x="141" y="297"/>
                    <a:pt x="135" y="290"/>
                  </a:cubicBezTo>
                  <a:cubicBezTo>
                    <a:pt x="129" y="284"/>
                    <a:pt x="123" y="281"/>
                    <a:pt x="117" y="279"/>
                  </a:cubicBezTo>
                  <a:cubicBezTo>
                    <a:pt x="118" y="272"/>
                    <a:pt x="120" y="260"/>
                    <a:pt x="121" y="252"/>
                  </a:cubicBezTo>
                  <a:cubicBezTo>
                    <a:pt x="121" y="247"/>
                    <a:pt x="126" y="239"/>
                    <a:pt x="136" y="235"/>
                  </a:cubicBezTo>
                  <a:cubicBezTo>
                    <a:pt x="148" y="231"/>
                    <a:pt x="164" y="226"/>
                    <a:pt x="172" y="223"/>
                  </a:cubicBezTo>
                  <a:cubicBezTo>
                    <a:pt x="172" y="223"/>
                    <a:pt x="172" y="223"/>
                    <a:pt x="172" y="223"/>
                  </a:cubicBezTo>
                  <a:cubicBezTo>
                    <a:pt x="178" y="230"/>
                    <a:pt x="186" y="234"/>
                    <a:pt x="196" y="234"/>
                  </a:cubicBezTo>
                  <a:cubicBezTo>
                    <a:pt x="206" y="234"/>
                    <a:pt x="214" y="230"/>
                    <a:pt x="220" y="223"/>
                  </a:cubicBezTo>
                  <a:cubicBezTo>
                    <a:pt x="221" y="223"/>
                    <a:pt x="221" y="223"/>
                    <a:pt x="221" y="223"/>
                  </a:cubicBezTo>
                  <a:cubicBezTo>
                    <a:pt x="228" y="226"/>
                    <a:pt x="244" y="231"/>
                    <a:pt x="256" y="235"/>
                  </a:cubicBezTo>
                  <a:cubicBezTo>
                    <a:pt x="267" y="239"/>
                    <a:pt x="271" y="247"/>
                    <a:pt x="272" y="252"/>
                  </a:cubicBezTo>
                  <a:cubicBezTo>
                    <a:pt x="272" y="260"/>
                    <a:pt x="274" y="272"/>
                    <a:pt x="275" y="279"/>
                  </a:cubicBezTo>
                  <a:cubicBezTo>
                    <a:pt x="269" y="281"/>
                    <a:pt x="263" y="285"/>
                    <a:pt x="258" y="290"/>
                  </a:cubicBezTo>
                  <a:cubicBezTo>
                    <a:pt x="252" y="297"/>
                    <a:pt x="245" y="309"/>
                    <a:pt x="246" y="328"/>
                  </a:cubicBezTo>
                  <a:cubicBezTo>
                    <a:pt x="249" y="369"/>
                    <a:pt x="269" y="387"/>
                    <a:pt x="288" y="387"/>
                  </a:cubicBezTo>
                  <a:cubicBezTo>
                    <a:pt x="288" y="387"/>
                    <a:pt x="288" y="387"/>
                    <a:pt x="288" y="387"/>
                  </a:cubicBezTo>
                  <a:cubicBezTo>
                    <a:pt x="307" y="387"/>
                    <a:pt x="327" y="369"/>
                    <a:pt x="330" y="328"/>
                  </a:cubicBezTo>
                  <a:cubicBezTo>
                    <a:pt x="332" y="309"/>
                    <a:pt x="325" y="297"/>
                    <a:pt x="318" y="290"/>
                  </a:cubicBezTo>
                  <a:cubicBezTo>
                    <a:pt x="313" y="284"/>
                    <a:pt x="307" y="281"/>
                    <a:pt x="301" y="279"/>
                  </a:cubicBezTo>
                  <a:cubicBezTo>
                    <a:pt x="302" y="272"/>
                    <a:pt x="304" y="260"/>
                    <a:pt x="304" y="252"/>
                  </a:cubicBezTo>
                  <a:cubicBezTo>
                    <a:pt x="305" y="247"/>
                    <a:pt x="309" y="239"/>
                    <a:pt x="320" y="235"/>
                  </a:cubicBezTo>
                  <a:cubicBezTo>
                    <a:pt x="332" y="231"/>
                    <a:pt x="348" y="226"/>
                    <a:pt x="356" y="223"/>
                  </a:cubicBezTo>
                  <a:cubicBezTo>
                    <a:pt x="356" y="223"/>
                    <a:pt x="356" y="223"/>
                    <a:pt x="356" y="223"/>
                  </a:cubicBezTo>
                  <a:cubicBezTo>
                    <a:pt x="362" y="230"/>
                    <a:pt x="370" y="234"/>
                    <a:pt x="380" y="234"/>
                  </a:cubicBezTo>
                  <a:cubicBezTo>
                    <a:pt x="390" y="234"/>
                    <a:pt x="398" y="230"/>
                    <a:pt x="404" y="223"/>
                  </a:cubicBezTo>
                  <a:cubicBezTo>
                    <a:pt x="404" y="223"/>
                    <a:pt x="404" y="223"/>
                    <a:pt x="404" y="223"/>
                  </a:cubicBezTo>
                  <a:cubicBezTo>
                    <a:pt x="412" y="226"/>
                    <a:pt x="428" y="231"/>
                    <a:pt x="440" y="235"/>
                  </a:cubicBezTo>
                  <a:cubicBezTo>
                    <a:pt x="450" y="239"/>
                    <a:pt x="455" y="247"/>
                    <a:pt x="455" y="252"/>
                  </a:cubicBezTo>
                  <a:cubicBezTo>
                    <a:pt x="456" y="260"/>
                    <a:pt x="458" y="272"/>
                    <a:pt x="459" y="279"/>
                  </a:cubicBezTo>
                  <a:cubicBezTo>
                    <a:pt x="453" y="281"/>
                    <a:pt x="447" y="285"/>
                    <a:pt x="442" y="290"/>
                  </a:cubicBezTo>
                  <a:cubicBezTo>
                    <a:pt x="436" y="297"/>
                    <a:pt x="428" y="309"/>
                    <a:pt x="430" y="328"/>
                  </a:cubicBezTo>
                  <a:cubicBezTo>
                    <a:pt x="433" y="369"/>
                    <a:pt x="453" y="387"/>
                    <a:pt x="472" y="387"/>
                  </a:cubicBezTo>
                  <a:cubicBezTo>
                    <a:pt x="472" y="387"/>
                    <a:pt x="472" y="387"/>
                    <a:pt x="472" y="387"/>
                  </a:cubicBezTo>
                  <a:cubicBezTo>
                    <a:pt x="491" y="387"/>
                    <a:pt x="511" y="369"/>
                    <a:pt x="514" y="328"/>
                  </a:cubicBezTo>
                  <a:cubicBezTo>
                    <a:pt x="516" y="309"/>
                    <a:pt x="509" y="297"/>
                    <a:pt x="502" y="290"/>
                  </a:cubicBezTo>
                  <a:cubicBezTo>
                    <a:pt x="497" y="284"/>
                    <a:pt x="490" y="280"/>
                    <a:pt x="484" y="278"/>
                  </a:cubicBezTo>
                  <a:cubicBezTo>
                    <a:pt x="483" y="274"/>
                    <a:pt x="481" y="258"/>
                    <a:pt x="480" y="249"/>
                  </a:cubicBezTo>
                  <a:cubicBezTo>
                    <a:pt x="478" y="233"/>
                    <a:pt x="466" y="219"/>
                    <a:pt x="448" y="212"/>
                  </a:cubicBezTo>
                  <a:cubicBezTo>
                    <a:pt x="436" y="208"/>
                    <a:pt x="420" y="203"/>
                    <a:pt x="412" y="200"/>
                  </a:cubicBezTo>
                  <a:cubicBezTo>
                    <a:pt x="411" y="200"/>
                    <a:pt x="411" y="200"/>
                    <a:pt x="411" y="200"/>
                  </a:cubicBezTo>
                  <a:cubicBezTo>
                    <a:pt x="397" y="195"/>
                    <a:pt x="389" y="201"/>
                    <a:pt x="385" y="207"/>
                  </a:cubicBezTo>
                  <a:cubicBezTo>
                    <a:pt x="384" y="209"/>
                    <a:pt x="383" y="209"/>
                    <a:pt x="380" y="209"/>
                  </a:cubicBezTo>
                  <a:cubicBezTo>
                    <a:pt x="377" y="209"/>
                    <a:pt x="376" y="209"/>
                    <a:pt x="375" y="207"/>
                  </a:cubicBezTo>
                  <a:cubicBezTo>
                    <a:pt x="371" y="201"/>
                    <a:pt x="363" y="195"/>
                    <a:pt x="348" y="200"/>
                  </a:cubicBezTo>
                  <a:cubicBezTo>
                    <a:pt x="348" y="200"/>
                    <a:pt x="348" y="200"/>
                    <a:pt x="348" y="200"/>
                  </a:cubicBezTo>
                  <a:cubicBezTo>
                    <a:pt x="340" y="203"/>
                    <a:pt x="324" y="208"/>
                    <a:pt x="312" y="212"/>
                  </a:cubicBezTo>
                  <a:cubicBezTo>
                    <a:pt x="302" y="216"/>
                    <a:pt x="294" y="222"/>
                    <a:pt x="288" y="229"/>
                  </a:cubicBezTo>
                  <a:cubicBezTo>
                    <a:pt x="282" y="222"/>
                    <a:pt x="274" y="216"/>
                    <a:pt x="264" y="212"/>
                  </a:cubicBezTo>
                  <a:cubicBezTo>
                    <a:pt x="252" y="208"/>
                    <a:pt x="236" y="203"/>
                    <a:pt x="228" y="200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13" y="195"/>
                    <a:pt x="205" y="201"/>
                    <a:pt x="201" y="207"/>
                  </a:cubicBezTo>
                  <a:cubicBezTo>
                    <a:pt x="200" y="209"/>
                    <a:pt x="199" y="209"/>
                    <a:pt x="196" y="209"/>
                  </a:cubicBezTo>
                  <a:cubicBezTo>
                    <a:pt x="193" y="209"/>
                    <a:pt x="192" y="209"/>
                    <a:pt x="191" y="207"/>
                  </a:cubicBezTo>
                  <a:cubicBezTo>
                    <a:pt x="187" y="201"/>
                    <a:pt x="179" y="195"/>
                    <a:pt x="165" y="200"/>
                  </a:cubicBezTo>
                  <a:cubicBezTo>
                    <a:pt x="164" y="200"/>
                    <a:pt x="164" y="200"/>
                    <a:pt x="164" y="200"/>
                  </a:cubicBezTo>
                  <a:cubicBezTo>
                    <a:pt x="156" y="203"/>
                    <a:pt x="140" y="208"/>
                    <a:pt x="128" y="212"/>
                  </a:cubicBezTo>
                  <a:cubicBezTo>
                    <a:pt x="110" y="219"/>
                    <a:pt x="98" y="233"/>
                    <a:pt x="96" y="249"/>
                  </a:cubicBezTo>
                  <a:cubicBezTo>
                    <a:pt x="95" y="258"/>
                    <a:pt x="93" y="274"/>
                    <a:pt x="92" y="278"/>
                  </a:cubicBezTo>
                  <a:cubicBezTo>
                    <a:pt x="86" y="281"/>
                    <a:pt x="80" y="284"/>
                    <a:pt x="74" y="290"/>
                  </a:cubicBezTo>
                  <a:cubicBezTo>
                    <a:pt x="68" y="297"/>
                    <a:pt x="61" y="309"/>
                    <a:pt x="62" y="328"/>
                  </a:cubicBezTo>
                  <a:cubicBezTo>
                    <a:pt x="65" y="369"/>
                    <a:pt x="85" y="387"/>
                    <a:pt x="104" y="387"/>
                  </a:cubicBezTo>
                  <a:close/>
                  <a:moveTo>
                    <a:pt x="490" y="326"/>
                  </a:moveTo>
                  <a:cubicBezTo>
                    <a:pt x="488" y="351"/>
                    <a:pt x="478" y="362"/>
                    <a:pt x="472" y="362"/>
                  </a:cubicBezTo>
                  <a:cubicBezTo>
                    <a:pt x="472" y="362"/>
                    <a:pt x="472" y="362"/>
                    <a:pt x="472" y="362"/>
                  </a:cubicBezTo>
                  <a:cubicBezTo>
                    <a:pt x="466" y="362"/>
                    <a:pt x="456" y="351"/>
                    <a:pt x="454" y="326"/>
                  </a:cubicBezTo>
                  <a:cubicBezTo>
                    <a:pt x="454" y="318"/>
                    <a:pt x="456" y="311"/>
                    <a:pt x="460" y="307"/>
                  </a:cubicBezTo>
                  <a:cubicBezTo>
                    <a:pt x="464" y="302"/>
                    <a:pt x="470" y="301"/>
                    <a:pt x="472" y="301"/>
                  </a:cubicBezTo>
                  <a:cubicBezTo>
                    <a:pt x="472" y="301"/>
                    <a:pt x="472" y="301"/>
                    <a:pt x="472" y="301"/>
                  </a:cubicBezTo>
                  <a:cubicBezTo>
                    <a:pt x="474" y="301"/>
                    <a:pt x="480" y="302"/>
                    <a:pt x="484" y="307"/>
                  </a:cubicBezTo>
                  <a:cubicBezTo>
                    <a:pt x="489" y="311"/>
                    <a:pt x="490" y="318"/>
                    <a:pt x="490" y="326"/>
                  </a:cubicBezTo>
                  <a:close/>
                  <a:moveTo>
                    <a:pt x="306" y="326"/>
                  </a:moveTo>
                  <a:cubicBezTo>
                    <a:pt x="304" y="351"/>
                    <a:pt x="295" y="362"/>
                    <a:pt x="288" y="362"/>
                  </a:cubicBezTo>
                  <a:cubicBezTo>
                    <a:pt x="288" y="362"/>
                    <a:pt x="288" y="362"/>
                    <a:pt x="288" y="362"/>
                  </a:cubicBezTo>
                  <a:cubicBezTo>
                    <a:pt x="282" y="362"/>
                    <a:pt x="272" y="351"/>
                    <a:pt x="271" y="326"/>
                  </a:cubicBezTo>
                  <a:cubicBezTo>
                    <a:pt x="270" y="318"/>
                    <a:pt x="272" y="311"/>
                    <a:pt x="276" y="307"/>
                  </a:cubicBezTo>
                  <a:cubicBezTo>
                    <a:pt x="280" y="302"/>
                    <a:pt x="286" y="301"/>
                    <a:pt x="288" y="301"/>
                  </a:cubicBezTo>
                  <a:cubicBezTo>
                    <a:pt x="288" y="301"/>
                    <a:pt x="288" y="301"/>
                    <a:pt x="288" y="301"/>
                  </a:cubicBezTo>
                  <a:cubicBezTo>
                    <a:pt x="290" y="301"/>
                    <a:pt x="296" y="302"/>
                    <a:pt x="300" y="307"/>
                  </a:cubicBezTo>
                  <a:cubicBezTo>
                    <a:pt x="305" y="311"/>
                    <a:pt x="306" y="318"/>
                    <a:pt x="306" y="326"/>
                  </a:cubicBezTo>
                  <a:close/>
                  <a:moveTo>
                    <a:pt x="92" y="307"/>
                  </a:moveTo>
                  <a:cubicBezTo>
                    <a:pt x="96" y="302"/>
                    <a:pt x="102" y="301"/>
                    <a:pt x="104" y="301"/>
                  </a:cubicBezTo>
                  <a:cubicBezTo>
                    <a:pt x="105" y="301"/>
                    <a:pt x="105" y="301"/>
                    <a:pt x="105" y="301"/>
                  </a:cubicBezTo>
                  <a:cubicBezTo>
                    <a:pt x="107" y="301"/>
                    <a:pt x="112" y="302"/>
                    <a:pt x="117" y="307"/>
                  </a:cubicBezTo>
                  <a:cubicBezTo>
                    <a:pt x="121" y="311"/>
                    <a:pt x="123" y="318"/>
                    <a:pt x="122" y="326"/>
                  </a:cubicBezTo>
                  <a:cubicBezTo>
                    <a:pt x="120" y="351"/>
                    <a:pt x="111" y="362"/>
                    <a:pt x="105" y="362"/>
                  </a:cubicBezTo>
                  <a:cubicBezTo>
                    <a:pt x="104" y="362"/>
                    <a:pt x="104" y="362"/>
                    <a:pt x="104" y="362"/>
                  </a:cubicBezTo>
                  <a:cubicBezTo>
                    <a:pt x="98" y="362"/>
                    <a:pt x="88" y="351"/>
                    <a:pt x="87" y="326"/>
                  </a:cubicBezTo>
                  <a:cubicBezTo>
                    <a:pt x="86" y="318"/>
                    <a:pt x="88" y="311"/>
                    <a:pt x="92" y="307"/>
                  </a:cubicBezTo>
                  <a:close/>
                  <a:moveTo>
                    <a:pt x="196" y="198"/>
                  </a:moveTo>
                  <a:cubicBezTo>
                    <a:pt x="197" y="198"/>
                    <a:pt x="197" y="198"/>
                    <a:pt x="197" y="198"/>
                  </a:cubicBezTo>
                  <a:cubicBezTo>
                    <a:pt x="215" y="198"/>
                    <a:pt x="236" y="180"/>
                    <a:pt x="238" y="140"/>
                  </a:cubicBezTo>
                  <a:cubicBezTo>
                    <a:pt x="240" y="120"/>
                    <a:pt x="233" y="108"/>
                    <a:pt x="227" y="102"/>
                  </a:cubicBezTo>
                  <a:cubicBezTo>
                    <a:pt x="217" y="91"/>
                    <a:pt x="204" y="88"/>
                    <a:pt x="197" y="88"/>
                  </a:cubicBezTo>
                  <a:cubicBezTo>
                    <a:pt x="196" y="88"/>
                    <a:pt x="196" y="88"/>
                    <a:pt x="196" y="88"/>
                  </a:cubicBezTo>
                  <a:cubicBezTo>
                    <a:pt x="188" y="88"/>
                    <a:pt x="176" y="91"/>
                    <a:pt x="166" y="102"/>
                  </a:cubicBezTo>
                  <a:cubicBezTo>
                    <a:pt x="160" y="108"/>
                    <a:pt x="153" y="120"/>
                    <a:pt x="154" y="140"/>
                  </a:cubicBezTo>
                  <a:cubicBezTo>
                    <a:pt x="157" y="180"/>
                    <a:pt x="177" y="198"/>
                    <a:pt x="196" y="198"/>
                  </a:cubicBezTo>
                  <a:close/>
                  <a:moveTo>
                    <a:pt x="184" y="118"/>
                  </a:moveTo>
                  <a:cubicBezTo>
                    <a:pt x="188" y="114"/>
                    <a:pt x="194" y="112"/>
                    <a:pt x="196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8" y="112"/>
                    <a:pt x="204" y="114"/>
                    <a:pt x="209" y="118"/>
                  </a:cubicBezTo>
                  <a:cubicBezTo>
                    <a:pt x="213" y="123"/>
                    <a:pt x="215" y="129"/>
                    <a:pt x="214" y="138"/>
                  </a:cubicBezTo>
                  <a:cubicBezTo>
                    <a:pt x="212" y="162"/>
                    <a:pt x="203" y="173"/>
                    <a:pt x="197" y="173"/>
                  </a:cubicBezTo>
                  <a:cubicBezTo>
                    <a:pt x="196" y="173"/>
                    <a:pt x="196" y="173"/>
                    <a:pt x="196" y="173"/>
                  </a:cubicBezTo>
                  <a:cubicBezTo>
                    <a:pt x="190" y="173"/>
                    <a:pt x="180" y="162"/>
                    <a:pt x="179" y="138"/>
                  </a:cubicBezTo>
                  <a:cubicBezTo>
                    <a:pt x="178" y="129"/>
                    <a:pt x="180" y="123"/>
                    <a:pt x="184" y="118"/>
                  </a:cubicBezTo>
                  <a:close/>
                  <a:moveTo>
                    <a:pt x="380" y="198"/>
                  </a:moveTo>
                  <a:cubicBezTo>
                    <a:pt x="380" y="198"/>
                    <a:pt x="380" y="198"/>
                    <a:pt x="380" y="198"/>
                  </a:cubicBezTo>
                  <a:cubicBezTo>
                    <a:pt x="399" y="198"/>
                    <a:pt x="419" y="180"/>
                    <a:pt x="422" y="140"/>
                  </a:cubicBezTo>
                  <a:cubicBezTo>
                    <a:pt x="424" y="120"/>
                    <a:pt x="417" y="108"/>
                    <a:pt x="410" y="102"/>
                  </a:cubicBezTo>
                  <a:cubicBezTo>
                    <a:pt x="401" y="91"/>
                    <a:pt x="388" y="88"/>
                    <a:pt x="380" y="88"/>
                  </a:cubicBezTo>
                  <a:cubicBezTo>
                    <a:pt x="380" y="88"/>
                    <a:pt x="380" y="88"/>
                    <a:pt x="380" y="88"/>
                  </a:cubicBezTo>
                  <a:cubicBezTo>
                    <a:pt x="372" y="88"/>
                    <a:pt x="359" y="91"/>
                    <a:pt x="350" y="102"/>
                  </a:cubicBezTo>
                  <a:cubicBezTo>
                    <a:pt x="344" y="108"/>
                    <a:pt x="337" y="120"/>
                    <a:pt x="338" y="140"/>
                  </a:cubicBezTo>
                  <a:cubicBezTo>
                    <a:pt x="341" y="180"/>
                    <a:pt x="361" y="198"/>
                    <a:pt x="380" y="198"/>
                  </a:cubicBezTo>
                  <a:close/>
                  <a:moveTo>
                    <a:pt x="368" y="118"/>
                  </a:moveTo>
                  <a:cubicBezTo>
                    <a:pt x="372" y="114"/>
                    <a:pt x="378" y="112"/>
                    <a:pt x="380" y="112"/>
                  </a:cubicBezTo>
                  <a:cubicBezTo>
                    <a:pt x="380" y="112"/>
                    <a:pt x="380" y="112"/>
                    <a:pt x="380" y="112"/>
                  </a:cubicBezTo>
                  <a:cubicBezTo>
                    <a:pt x="382" y="112"/>
                    <a:pt x="388" y="114"/>
                    <a:pt x="392" y="118"/>
                  </a:cubicBezTo>
                  <a:cubicBezTo>
                    <a:pt x="397" y="123"/>
                    <a:pt x="398" y="129"/>
                    <a:pt x="398" y="138"/>
                  </a:cubicBezTo>
                  <a:cubicBezTo>
                    <a:pt x="396" y="162"/>
                    <a:pt x="387" y="173"/>
                    <a:pt x="380" y="173"/>
                  </a:cubicBezTo>
                  <a:cubicBezTo>
                    <a:pt x="380" y="173"/>
                    <a:pt x="380" y="173"/>
                    <a:pt x="380" y="173"/>
                  </a:cubicBezTo>
                  <a:cubicBezTo>
                    <a:pt x="374" y="173"/>
                    <a:pt x="364" y="162"/>
                    <a:pt x="362" y="138"/>
                  </a:cubicBezTo>
                  <a:cubicBezTo>
                    <a:pt x="362" y="129"/>
                    <a:pt x="364" y="123"/>
                    <a:pt x="368" y="118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DDDCCD-D551-2220-5A3E-B6816A79D7A3}"/>
                </a:ext>
              </a:extLst>
            </p:cNvPr>
            <p:cNvSpPr txBox="1"/>
            <p:nvPr/>
          </p:nvSpPr>
          <p:spPr>
            <a:xfrm>
              <a:off x="1912782" y="3306328"/>
              <a:ext cx="5024616" cy="401479"/>
            </a:xfrm>
            <a:prstGeom prst="snip1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l-GR" sz="16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Μικρομεσαίες Επιχειρήσεις </a:t>
              </a:r>
              <a:r>
                <a:rPr lang="el-GR" b="1">
                  <a:solidFill>
                    <a:srgbClr val="0CAD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ΜμΕ</a:t>
              </a:r>
              <a:r>
                <a:rPr lang="el-GR" sz="16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(ΓΑΚ)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B095A0-BA0D-8774-072A-2DF610698BE5}"/>
              </a:ext>
            </a:extLst>
          </p:cNvPr>
          <p:cNvGrpSpPr/>
          <p:nvPr/>
        </p:nvGrpSpPr>
        <p:grpSpPr>
          <a:xfrm>
            <a:off x="5334000" y="3358306"/>
            <a:ext cx="5510667" cy="490657"/>
            <a:chOff x="4724400" y="4156259"/>
            <a:chExt cx="5510667" cy="490657"/>
          </a:xfrm>
        </p:grpSpPr>
        <p:sp>
          <p:nvSpPr>
            <p:cNvPr id="32" name="Google Shape;1914;p25">
              <a:extLst>
                <a:ext uri="{FF2B5EF4-FFF2-40B4-BE49-F238E27FC236}">
                  <a16:creationId xmlns:a16="http://schemas.microsoft.com/office/drawing/2014/main" id="{C861B141-3BF3-47EE-58A5-0A8B2F20A172}"/>
                </a:ext>
              </a:extLst>
            </p:cNvPr>
            <p:cNvSpPr/>
            <p:nvPr/>
          </p:nvSpPr>
          <p:spPr>
            <a:xfrm>
              <a:off x="4724400" y="415625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19" y="119"/>
                  </a:moveTo>
                  <a:lnTo>
                    <a:pt x="45" y="119"/>
                  </a:lnTo>
                  <a:lnTo>
                    <a:pt x="45" y="93"/>
                  </a:lnTo>
                  <a:lnTo>
                    <a:pt x="19" y="93"/>
                  </a:lnTo>
                  <a:lnTo>
                    <a:pt x="19" y="119"/>
                  </a:lnTo>
                  <a:close/>
                  <a:moveTo>
                    <a:pt x="25" y="99"/>
                  </a:moveTo>
                  <a:lnTo>
                    <a:pt x="39" y="99"/>
                  </a:lnTo>
                  <a:lnTo>
                    <a:pt x="39" y="113"/>
                  </a:lnTo>
                  <a:lnTo>
                    <a:pt x="25" y="113"/>
                  </a:lnTo>
                  <a:lnTo>
                    <a:pt x="25" y="99"/>
                  </a:lnTo>
                  <a:close/>
                  <a:moveTo>
                    <a:pt x="64" y="119"/>
                  </a:moveTo>
                  <a:lnTo>
                    <a:pt x="91" y="119"/>
                  </a:lnTo>
                  <a:lnTo>
                    <a:pt x="91" y="93"/>
                  </a:lnTo>
                  <a:lnTo>
                    <a:pt x="64" y="93"/>
                  </a:lnTo>
                  <a:lnTo>
                    <a:pt x="64" y="119"/>
                  </a:lnTo>
                  <a:close/>
                  <a:moveTo>
                    <a:pt x="70" y="99"/>
                  </a:moveTo>
                  <a:lnTo>
                    <a:pt x="84" y="99"/>
                  </a:lnTo>
                  <a:lnTo>
                    <a:pt x="84" y="113"/>
                  </a:lnTo>
                  <a:lnTo>
                    <a:pt x="70" y="113"/>
                  </a:lnTo>
                  <a:lnTo>
                    <a:pt x="70" y="99"/>
                  </a:lnTo>
                  <a:close/>
                  <a:moveTo>
                    <a:pt x="109" y="119"/>
                  </a:moveTo>
                  <a:lnTo>
                    <a:pt x="136" y="119"/>
                  </a:lnTo>
                  <a:lnTo>
                    <a:pt x="136" y="93"/>
                  </a:lnTo>
                  <a:lnTo>
                    <a:pt x="109" y="93"/>
                  </a:lnTo>
                  <a:lnTo>
                    <a:pt x="109" y="119"/>
                  </a:lnTo>
                  <a:close/>
                  <a:moveTo>
                    <a:pt x="115" y="99"/>
                  </a:moveTo>
                  <a:lnTo>
                    <a:pt x="129" y="99"/>
                  </a:lnTo>
                  <a:lnTo>
                    <a:pt x="129" y="113"/>
                  </a:lnTo>
                  <a:lnTo>
                    <a:pt x="115" y="113"/>
                  </a:lnTo>
                  <a:lnTo>
                    <a:pt x="115" y="99"/>
                  </a:lnTo>
                  <a:close/>
                  <a:moveTo>
                    <a:pt x="142" y="68"/>
                  </a:moveTo>
                  <a:lnTo>
                    <a:pt x="142" y="25"/>
                  </a:lnTo>
                  <a:lnTo>
                    <a:pt x="150" y="25"/>
                  </a:lnTo>
                  <a:lnTo>
                    <a:pt x="150" y="0"/>
                  </a:lnTo>
                  <a:lnTo>
                    <a:pt x="111" y="0"/>
                  </a:lnTo>
                  <a:lnTo>
                    <a:pt x="111" y="25"/>
                  </a:lnTo>
                  <a:lnTo>
                    <a:pt x="116" y="25"/>
                  </a:lnTo>
                  <a:lnTo>
                    <a:pt x="116" y="68"/>
                  </a:lnTo>
                  <a:lnTo>
                    <a:pt x="97" y="68"/>
                  </a:lnTo>
                  <a:lnTo>
                    <a:pt x="97" y="16"/>
                  </a:lnTo>
                  <a:lnTo>
                    <a:pt x="67" y="42"/>
                  </a:lnTo>
                  <a:lnTo>
                    <a:pt x="67" y="20"/>
                  </a:lnTo>
                  <a:lnTo>
                    <a:pt x="0" y="20"/>
                  </a:lnTo>
                  <a:lnTo>
                    <a:pt x="0" y="155"/>
                  </a:lnTo>
                  <a:lnTo>
                    <a:pt x="155" y="155"/>
                  </a:lnTo>
                  <a:lnTo>
                    <a:pt x="155" y="68"/>
                  </a:lnTo>
                  <a:lnTo>
                    <a:pt x="142" y="68"/>
                  </a:lnTo>
                  <a:close/>
                  <a:moveTo>
                    <a:pt x="117" y="7"/>
                  </a:moveTo>
                  <a:lnTo>
                    <a:pt x="143" y="7"/>
                  </a:lnTo>
                  <a:lnTo>
                    <a:pt x="143" y="19"/>
                  </a:lnTo>
                  <a:lnTo>
                    <a:pt x="142" y="19"/>
                  </a:lnTo>
                  <a:lnTo>
                    <a:pt x="117" y="19"/>
                  </a:lnTo>
                  <a:lnTo>
                    <a:pt x="117" y="7"/>
                  </a:lnTo>
                  <a:close/>
                  <a:moveTo>
                    <a:pt x="148" y="148"/>
                  </a:moveTo>
                  <a:lnTo>
                    <a:pt x="7" y="148"/>
                  </a:lnTo>
                  <a:lnTo>
                    <a:pt x="7" y="27"/>
                  </a:lnTo>
                  <a:lnTo>
                    <a:pt x="61" y="27"/>
                  </a:lnTo>
                  <a:lnTo>
                    <a:pt x="61" y="57"/>
                  </a:lnTo>
                  <a:lnTo>
                    <a:pt x="91" y="31"/>
                  </a:lnTo>
                  <a:lnTo>
                    <a:pt x="91" y="74"/>
                  </a:lnTo>
                  <a:lnTo>
                    <a:pt x="123" y="74"/>
                  </a:lnTo>
                  <a:lnTo>
                    <a:pt x="123" y="25"/>
                  </a:lnTo>
                  <a:lnTo>
                    <a:pt x="135" y="25"/>
                  </a:lnTo>
                  <a:lnTo>
                    <a:pt x="135" y="74"/>
                  </a:lnTo>
                  <a:lnTo>
                    <a:pt x="148" y="74"/>
                  </a:lnTo>
                  <a:lnTo>
                    <a:pt x="148" y="148"/>
                  </a:lnTo>
                  <a:close/>
                </a:path>
              </a:pathLst>
            </a:custGeom>
            <a:solidFill>
              <a:srgbClr val="1F497D"/>
            </a:solidFill>
            <a:ln>
              <a:solidFill>
                <a:srgbClr val="1F497D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F96BB8-15D2-B957-7F27-68F888B83B78}"/>
                </a:ext>
              </a:extLst>
            </p:cNvPr>
            <p:cNvSpPr txBox="1"/>
            <p:nvPr/>
          </p:nvSpPr>
          <p:spPr>
            <a:xfrm>
              <a:off x="5210451" y="4245437"/>
              <a:ext cx="5024616" cy="401479"/>
            </a:xfrm>
            <a:prstGeom prst="snip1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l-GR" b="1">
                  <a:solidFill>
                    <a:srgbClr val="0CAD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Μεγάλες</a:t>
              </a:r>
              <a:r>
                <a:rPr lang="el-GR" sz="1600" b="1">
                  <a:solidFill>
                    <a:srgbClr val="0CAD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16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Επιχειρήσεις ΜμΕ (ΓΑΚ)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DA2FFA9-E506-BC3D-DC90-75C79B354ED8}"/>
              </a:ext>
            </a:extLst>
          </p:cNvPr>
          <p:cNvGrpSpPr/>
          <p:nvPr/>
        </p:nvGrpSpPr>
        <p:grpSpPr>
          <a:xfrm>
            <a:off x="10879190" y="1222698"/>
            <a:ext cx="890537" cy="831454"/>
            <a:chOff x="6492370" y="2360516"/>
            <a:chExt cx="890537" cy="83145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C984C62-E2BB-A012-3E4E-3AA705D83DBF}"/>
                </a:ext>
              </a:extLst>
            </p:cNvPr>
            <p:cNvSpPr/>
            <p:nvPr/>
          </p:nvSpPr>
          <p:spPr>
            <a:xfrm>
              <a:off x="6492370" y="2360516"/>
              <a:ext cx="882388" cy="831454"/>
            </a:xfrm>
            <a:prstGeom prst="ellipse">
              <a:avLst/>
            </a:prstGeom>
            <a:solidFill>
              <a:srgbClr val="1F497D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CA2569C-E9E6-6ED3-F12E-ACEFA0D71F5F}"/>
                </a:ext>
              </a:extLst>
            </p:cNvPr>
            <p:cNvSpPr txBox="1"/>
            <p:nvPr/>
          </p:nvSpPr>
          <p:spPr>
            <a:xfrm>
              <a:off x="6636277" y="2474240"/>
              <a:ext cx="746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 χιλ. €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B9503F-4E8B-660A-138C-D689BB842E2D}"/>
              </a:ext>
            </a:extLst>
          </p:cNvPr>
          <p:cNvGrpSpPr/>
          <p:nvPr/>
        </p:nvGrpSpPr>
        <p:grpSpPr>
          <a:xfrm>
            <a:off x="10883264" y="2242220"/>
            <a:ext cx="882388" cy="831454"/>
            <a:chOff x="6492370" y="2360516"/>
            <a:chExt cx="882388" cy="83145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568B932-4BA7-09B9-FB7F-FCD187C40156}"/>
                </a:ext>
              </a:extLst>
            </p:cNvPr>
            <p:cNvSpPr/>
            <p:nvPr/>
          </p:nvSpPr>
          <p:spPr>
            <a:xfrm>
              <a:off x="6492370" y="2360516"/>
              <a:ext cx="882388" cy="831454"/>
            </a:xfrm>
            <a:prstGeom prst="ellipse">
              <a:avLst/>
            </a:prstGeom>
            <a:solidFill>
              <a:srgbClr val="1F497D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68F1C2-31D7-71BD-D79E-F2F52A0740F1}"/>
                </a:ext>
              </a:extLst>
            </p:cNvPr>
            <p:cNvSpPr txBox="1"/>
            <p:nvPr/>
          </p:nvSpPr>
          <p:spPr>
            <a:xfrm>
              <a:off x="6628128" y="2483583"/>
              <a:ext cx="746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44,2 εκ. €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510D15-4518-384A-3977-75F617CEA2DB}"/>
              </a:ext>
            </a:extLst>
          </p:cNvPr>
          <p:cNvGrpSpPr/>
          <p:nvPr/>
        </p:nvGrpSpPr>
        <p:grpSpPr>
          <a:xfrm>
            <a:off x="10883264" y="3261742"/>
            <a:ext cx="882388" cy="831454"/>
            <a:chOff x="6492370" y="2360516"/>
            <a:chExt cx="882388" cy="83145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1D78459-D229-1025-C9ED-846945702D80}"/>
                </a:ext>
              </a:extLst>
            </p:cNvPr>
            <p:cNvSpPr/>
            <p:nvPr/>
          </p:nvSpPr>
          <p:spPr>
            <a:xfrm>
              <a:off x="6492370" y="2360516"/>
              <a:ext cx="882388" cy="831454"/>
            </a:xfrm>
            <a:prstGeom prst="ellipse">
              <a:avLst/>
            </a:prstGeom>
            <a:solidFill>
              <a:srgbClr val="1F497D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514B5C7-79EA-1892-A249-DADAC1E78222}"/>
                </a:ext>
              </a:extLst>
            </p:cNvPr>
            <p:cNvSpPr txBox="1"/>
            <p:nvPr/>
          </p:nvSpPr>
          <p:spPr>
            <a:xfrm>
              <a:off x="6614199" y="2483855"/>
              <a:ext cx="746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20,9 εκ. €</a:t>
              </a:r>
            </a:p>
          </p:txBody>
        </p: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CF1224A-F3D1-2102-EAEB-6DA49C96308B}"/>
              </a:ext>
            </a:extLst>
          </p:cNvPr>
          <p:cNvSpPr/>
          <p:nvPr/>
        </p:nvSpPr>
        <p:spPr>
          <a:xfrm rot="5400000">
            <a:off x="3971410" y="2413610"/>
            <a:ext cx="1478653" cy="46428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D877C414-EB8D-FE76-8A2D-6C30E488F6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17</a:t>
            </a:fld>
            <a:endParaRPr lang="el-GR"/>
          </a:p>
        </p:txBody>
      </p:sp>
      <p:sp>
        <p:nvSpPr>
          <p:cNvPr id="9" name="Google Shape;464;p29">
            <a:extLst>
              <a:ext uri="{FF2B5EF4-FFF2-40B4-BE49-F238E27FC236}">
                <a16:creationId xmlns:a16="http://schemas.microsoft.com/office/drawing/2014/main" id="{365F6937-D03E-1648-DA8A-2A2FAFE8565F}"/>
              </a:ext>
            </a:extLst>
          </p:cNvPr>
          <p:cNvSpPr/>
          <p:nvPr/>
        </p:nvSpPr>
        <p:spPr>
          <a:xfrm>
            <a:off x="849313" y="5173441"/>
            <a:ext cx="9397780" cy="700118"/>
          </a:xfrm>
          <a:prstGeom prst="roundRect">
            <a:avLst>
              <a:gd name="adj" fmla="val 1666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666CD6-E679-4BE2-D08E-B2C8C6B2FB2B}"/>
              </a:ext>
            </a:extLst>
          </p:cNvPr>
          <p:cNvSpPr txBox="1"/>
          <p:nvPr/>
        </p:nvSpPr>
        <p:spPr>
          <a:xfrm>
            <a:off x="1914299" y="5237729"/>
            <a:ext cx="8302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σύστημα υποβολής αιτημάτων προκαταβολής είναι </a:t>
            </a:r>
            <a:r>
              <a:rPr lang="el-GR" sz="1800" b="1" u="sng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ενεργό</a:t>
            </a:r>
            <a:r>
              <a:rPr lang="el-GR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μέσω του ΟΠΣΚΕ</a:t>
            </a:r>
          </a:p>
        </p:txBody>
      </p:sp>
      <p:sp>
        <p:nvSpPr>
          <p:cNvPr id="21" name="Google Shape;465;p29">
            <a:extLst>
              <a:ext uri="{FF2B5EF4-FFF2-40B4-BE49-F238E27FC236}">
                <a16:creationId xmlns:a16="http://schemas.microsoft.com/office/drawing/2014/main" id="{177FAB39-8655-19BE-5C35-28E55C4E4822}"/>
              </a:ext>
            </a:extLst>
          </p:cNvPr>
          <p:cNvSpPr/>
          <p:nvPr/>
        </p:nvSpPr>
        <p:spPr>
          <a:xfrm>
            <a:off x="849313" y="5340165"/>
            <a:ext cx="1034378" cy="850700"/>
          </a:xfrm>
          <a:custGeom>
            <a:avLst/>
            <a:gdLst/>
            <a:ahLst/>
            <a:cxnLst/>
            <a:rect l="l" t="t" r="r" b="b"/>
            <a:pathLst>
              <a:path w="785107" h="836771" extrusionOk="0">
                <a:moveTo>
                  <a:pt x="785108" y="495395"/>
                </a:moveTo>
                <a:cubicBezTo>
                  <a:pt x="785055" y="683947"/>
                  <a:pt x="632603" y="836771"/>
                  <a:pt x="444562" y="836771"/>
                </a:cubicBezTo>
                <a:lnTo>
                  <a:pt x="105726" y="836771"/>
                </a:lnTo>
                <a:cubicBezTo>
                  <a:pt x="47335" y="836771"/>
                  <a:pt x="0" y="789308"/>
                  <a:pt x="0" y="730758"/>
                </a:cubicBezTo>
                <a:lnTo>
                  <a:pt x="0" y="0"/>
                </a:lnTo>
                <a:cubicBezTo>
                  <a:pt x="-52" y="84957"/>
                  <a:pt x="68590" y="153871"/>
                  <a:pt x="153317" y="153924"/>
                </a:cubicBezTo>
                <a:cubicBezTo>
                  <a:pt x="153380" y="153924"/>
                  <a:pt x="153444" y="153924"/>
                  <a:pt x="153507" y="153924"/>
                </a:cubicBezTo>
                <a:lnTo>
                  <a:pt x="444562" y="153924"/>
                </a:lnTo>
                <a:cubicBezTo>
                  <a:pt x="632640" y="153924"/>
                  <a:pt x="785108" y="306806"/>
                  <a:pt x="785108" y="495395"/>
                </a:cubicBezTo>
                <a:close/>
              </a:path>
            </a:pathLst>
          </a:custGeom>
          <a:solidFill>
            <a:srgbClr val="0CAD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" name="Google Shape;707;p9">
            <a:extLst>
              <a:ext uri="{FF2B5EF4-FFF2-40B4-BE49-F238E27FC236}">
                <a16:creationId xmlns:a16="http://schemas.microsoft.com/office/drawing/2014/main" id="{A2E3024F-E707-6B41-084E-0841D3C30818}"/>
              </a:ext>
            </a:extLst>
          </p:cNvPr>
          <p:cNvGrpSpPr/>
          <p:nvPr/>
        </p:nvGrpSpPr>
        <p:grpSpPr>
          <a:xfrm>
            <a:off x="1060889" y="5633516"/>
            <a:ext cx="457199" cy="457200"/>
            <a:chOff x="4276447" y="6040963"/>
            <a:chExt cx="457199" cy="457200"/>
          </a:xfrm>
          <a:solidFill>
            <a:srgbClr val="286098"/>
          </a:solidFill>
        </p:grpSpPr>
        <p:sp>
          <p:nvSpPr>
            <p:cNvPr id="12" name="Google Shape;708;p9">
              <a:extLst>
                <a:ext uri="{FF2B5EF4-FFF2-40B4-BE49-F238E27FC236}">
                  <a16:creationId xmlns:a16="http://schemas.microsoft.com/office/drawing/2014/main" id="{DCD5F513-8E41-9B7F-EB28-72E4CD1A41F7}"/>
                </a:ext>
              </a:extLst>
            </p:cNvPr>
            <p:cNvSpPr/>
            <p:nvPr/>
          </p:nvSpPr>
          <p:spPr>
            <a:xfrm>
              <a:off x="4276447" y="6040963"/>
              <a:ext cx="457199" cy="457200"/>
            </a:xfrm>
            <a:custGeom>
              <a:avLst/>
              <a:gdLst/>
              <a:ahLst/>
              <a:cxnLst/>
              <a:rect l="l" t="t" r="r" b="b"/>
              <a:pathLst>
                <a:path w="457199" h="457200" extrusionOk="0">
                  <a:moveTo>
                    <a:pt x="0" y="0"/>
                  </a:moveTo>
                  <a:lnTo>
                    <a:pt x="0" y="375222"/>
                  </a:lnTo>
                  <a:lnTo>
                    <a:pt x="62611" y="375222"/>
                  </a:lnTo>
                  <a:lnTo>
                    <a:pt x="62611" y="457200"/>
                  </a:lnTo>
                  <a:lnTo>
                    <a:pt x="144590" y="375095"/>
                  </a:lnTo>
                  <a:lnTo>
                    <a:pt x="457200" y="375095"/>
                  </a:lnTo>
                  <a:lnTo>
                    <a:pt x="457200" y="0"/>
                  </a:lnTo>
                  <a:close/>
                  <a:moveTo>
                    <a:pt x="136525" y="355600"/>
                  </a:moveTo>
                  <a:lnTo>
                    <a:pt x="82106" y="409988"/>
                  </a:lnTo>
                  <a:lnTo>
                    <a:pt x="82106" y="355600"/>
                  </a:lnTo>
                  <a:lnTo>
                    <a:pt x="19463" y="355600"/>
                  </a:lnTo>
                  <a:lnTo>
                    <a:pt x="19463" y="19368"/>
                  </a:lnTo>
                  <a:lnTo>
                    <a:pt x="437706" y="19368"/>
                  </a:lnTo>
                  <a:lnTo>
                    <a:pt x="436975" y="355600"/>
                  </a:lnTo>
                  <a:close/>
                </a:path>
              </a:pathLst>
            </a:custGeom>
            <a:grpFill/>
            <a:ln>
              <a:solidFill>
                <a:srgbClr val="1F497D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709;p9">
              <a:extLst>
                <a:ext uri="{FF2B5EF4-FFF2-40B4-BE49-F238E27FC236}">
                  <a16:creationId xmlns:a16="http://schemas.microsoft.com/office/drawing/2014/main" id="{B620C912-037B-023B-364C-9905107A5D96}"/>
                </a:ext>
              </a:extLst>
            </p:cNvPr>
            <p:cNvSpPr/>
            <p:nvPr/>
          </p:nvSpPr>
          <p:spPr>
            <a:xfrm>
              <a:off x="4483235" y="6106907"/>
              <a:ext cx="52197" cy="247554"/>
            </a:xfrm>
            <a:custGeom>
              <a:avLst/>
              <a:gdLst/>
              <a:ahLst/>
              <a:cxnLst/>
              <a:rect l="l" t="t" r="r" b="b"/>
              <a:pathLst>
                <a:path w="52197" h="247554" extrusionOk="0">
                  <a:moveTo>
                    <a:pt x="52197" y="196215"/>
                  </a:moveTo>
                  <a:lnTo>
                    <a:pt x="52197" y="247555"/>
                  </a:lnTo>
                  <a:lnTo>
                    <a:pt x="0" y="247555"/>
                  </a:lnTo>
                  <a:lnTo>
                    <a:pt x="0" y="196215"/>
                  </a:lnTo>
                  <a:close/>
                  <a:moveTo>
                    <a:pt x="37529" y="166687"/>
                  </a:moveTo>
                  <a:lnTo>
                    <a:pt x="13843" y="166687"/>
                  </a:lnTo>
                  <a:lnTo>
                    <a:pt x="1143" y="64008"/>
                  </a:lnTo>
                  <a:lnTo>
                    <a:pt x="1143" y="0"/>
                  </a:lnTo>
                  <a:lnTo>
                    <a:pt x="50514" y="0"/>
                  </a:lnTo>
                  <a:lnTo>
                    <a:pt x="50514" y="64008"/>
                  </a:lnTo>
                  <a:close/>
                </a:path>
              </a:pathLst>
            </a:custGeom>
            <a:grpFill/>
            <a:ln>
              <a:solidFill>
                <a:srgbClr val="1F497D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56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88C01-3C2A-9563-BFAF-56BE13579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086226E-2435-9E99-75E9-11B65DE0C0E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086226E-2435-9E99-75E9-11B65DE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0714541E-D93D-56EC-2D5B-079A404460C9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B2EE474-4EF5-04E5-2693-C00E9FB2BB2D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CD4DDC7-EA14-A6E3-2EEF-D99AA1105343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BE3D4351-0AB9-A39D-0C66-1B5EED7841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C8F30277-05BD-9F65-4F4F-71D33C52DC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1" y="1905000"/>
            <a:ext cx="6096000" cy="1934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25" dirty="0">
                <a:latin typeface="Arial"/>
                <a:cs typeface="Arial"/>
              </a:rPr>
              <a:t>0</a:t>
            </a:r>
            <a:r>
              <a:rPr lang="el-GR" sz="8800" spc="-25" dirty="0">
                <a:latin typeface="Arial"/>
                <a:cs typeface="Arial"/>
              </a:rPr>
              <a:t>6</a:t>
            </a:r>
            <a:endParaRPr sz="8800" dirty="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 dirty="0">
                <a:latin typeface="Arial"/>
                <a:cs typeface="Arial"/>
              </a:rPr>
              <a:t>Χρηματοδοτικά Εργαλεία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33497A77-F443-30B4-F06E-D0C0255B2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411FDD3-6FD8-684A-B7BE-64AD3C4670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7268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29C5E-2858-8A78-96E2-BAED4F57F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">
            <a:extLst>
              <a:ext uri="{FF2B5EF4-FFF2-40B4-BE49-F238E27FC236}">
                <a16:creationId xmlns:a16="http://schemas.microsoft.com/office/drawing/2014/main" id="{5BADD1D8-8AEF-59BF-61C6-B7C1ED4415EF}"/>
              </a:ext>
            </a:extLst>
          </p:cNvPr>
          <p:cNvSpPr/>
          <p:nvPr/>
        </p:nvSpPr>
        <p:spPr>
          <a:xfrm>
            <a:off x="10886" y="679005"/>
            <a:ext cx="6192371" cy="5620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5A911901-3CA0-7714-C018-682C71AD8D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911901-3CA0-7714-C018-682C71AD8D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7205C0A7-699F-2BC7-6190-1C7818BCDFE0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Ισχυρού Χρηματοδοτικού Ταμείου ΔΑΜ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4BB99EFF-99A9-C46D-7601-8B13064E5BA2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9F9D5B6-F142-39E4-78C3-FDA58A5FF383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7EAC4928-A1E7-6E57-8297-5B71C5B524A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4" name="Ορθογώνιο: Στρογγύλεμα γωνιών 1">
            <a:extLst>
              <a:ext uri="{FF2B5EF4-FFF2-40B4-BE49-F238E27FC236}">
                <a16:creationId xmlns:a16="http://schemas.microsoft.com/office/drawing/2014/main" id="{C376FEE8-0308-AB00-770F-2AA07E0A890E}"/>
              </a:ext>
            </a:extLst>
          </p:cNvPr>
          <p:cNvSpPr/>
          <p:nvPr/>
        </p:nvSpPr>
        <p:spPr>
          <a:xfrm>
            <a:off x="7411944" y="914400"/>
            <a:ext cx="3428211" cy="832967"/>
          </a:xfrm>
          <a:prstGeom prst="roundRect">
            <a:avLst/>
          </a:prstGeom>
          <a:solidFill>
            <a:srgbClr val="1F497D"/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Ταμείο Χαρτοφυλακίου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Δίκαιης Αναπτυξιακής Μετάβασης </a:t>
            </a:r>
          </a:p>
        </p:txBody>
      </p:sp>
      <p:cxnSp>
        <p:nvCxnSpPr>
          <p:cNvPr id="8" name="Γραμμή σύνδεσης: Γωνιώδης 14">
            <a:extLst>
              <a:ext uri="{FF2B5EF4-FFF2-40B4-BE49-F238E27FC236}">
                <a16:creationId xmlns:a16="http://schemas.microsoft.com/office/drawing/2014/main" id="{FCF66729-4AA7-11BB-C730-DB5E86C06666}"/>
              </a:ext>
            </a:extLst>
          </p:cNvPr>
          <p:cNvCxnSpPr/>
          <p:nvPr/>
        </p:nvCxnSpPr>
        <p:spPr>
          <a:xfrm rot="5400000">
            <a:off x="8020880" y="1385661"/>
            <a:ext cx="590679" cy="1314092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Γραμμή σύνδεσης: Γωνιώδης 16">
            <a:extLst>
              <a:ext uri="{FF2B5EF4-FFF2-40B4-BE49-F238E27FC236}">
                <a16:creationId xmlns:a16="http://schemas.microsoft.com/office/drawing/2014/main" id="{98983995-41F4-8F24-24F2-C0B5AA61BF9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42399" y="1377324"/>
            <a:ext cx="575452" cy="1328796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681AF5-EA59-197B-3876-3CF85FE7B727}"/>
              </a:ext>
            </a:extLst>
          </p:cNvPr>
          <p:cNvSpPr txBox="1"/>
          <p:nvPr/>
        </p:nvSpPr>
        <p:spPr>
          <a:xfrm>
            <a:off x="3378263" y="5533623"/>
            <a:ext cx="2974477" cy="59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marL="268288" indent="-268288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 sz="2000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l-GR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333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Εικόνα 4">
            <a:extLst>
              <a:ext uri="{FF2B5EF4-FFF2-40B4-BE49-F238E27FC236}">
                <a16:creationId xmlns:a16="http://schemas.microsoft.com/office/drawing/2014/main" id="{9F1A6601-2B9A-43EF-3841-B3AC7094B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AB3AFE3-2076-267A-0FD1-6163B8FE58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19</a:t>
            </a:fld>
            <a:endParaRPr lang="el-GR"/>
          </a:p>
        </p:txBody>
      </p:sp>
      <p:sp>
        <p:nvSpPr>
          <p:cNvPr id="16" name="Google Shape;155;p19">
            <a:extLst>
              <a:ext uri="{FF2B5EF4-FFF2-40B4-BE49-F238E27FC236}">
                <a16:creationId xmlns:a16="http://schemas.microsoft.com/office/drawing/2014/main" id="{FA7AF41D-C670-9750-0D0B-784C887E9793}"/>
              </a:ext>
            </a:extLst>
          </p:cNvPr>
          <p:cNvSpPr/>
          <p:nvPr/>
        </p:nvSpPr>
        <p:spPr>
          <a:xfrm>
            <a:off x="938185" y="1441246"/>
            <a:ext cx="4850885" cy="932854"/>
          </a:xfrm>
          <a:prstGeom prst="roundRect">
            <a:avLst>
              <a:gd name="adj" fmla="val 1666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2449">
              <a:lnSpc>
                <a:spcPct val="100000"/>
              </a:lnSpc>
              <a:buClr>
                <a:schemeClr val="bg1"/>
              </a:buClr>
              <a:buSzPct val="120000"/>
            </a:pPr>
            <a:r>
              <a:rPr lang="el-G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Απευθύνεται σε </a:t>
            </a:r>
            <a:r>
              <a:rPr lang="el-G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ΜμΕ</a:t>
            </a:r>
            <a:r>
              <a:rPr lang="el-G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Google Shape;156;p19">
            <a:extLst>
              <a:ext uri="{FF2B5EF4-FFF2-40B4-BE49-F238E27FC236}">
                <a16:creationId xmlns:a16="http://schemas.microsoft.com/office/drawing/2014/main" id="{DB86B3D5-8AF5-DAB8-0800-F73B3935FA90}"/>
              </a:ext>
            </a:extLst>
          </p:cNvPr>
          <p:cNvSpPr/>
          <p:nvPr/>
        </p:nvSpPr>
        <p:spPr>
          <a:xfrm>
            <a:off x="924865" y="3535592"/>
            <a:ext cx="4915725" cy="932854"/>
          </a:xfrm>
          <a:prstGeom prst="roundRect">
            <a:avLst>
              <a:gd name="adj" fmla="val 1666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2449">
              <a:lnSpc>
                <a:spcPct val="100000"/>
              </a:lnSpc>
              <a:buClr>
                <a:schemeClr val="bg1"/>
              </a:buClr>
              <a:buSzPct val="120000"/>
            </a:pP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Ταμείο Δανείων: Δάνεια Επενδυτικού Σκοπού με δυνατότητα χρηματοδότησης και Κεφαλαίων Κίνησης.</a:t>
            </a:r>
          </a:p>
        </p:txBody>
      </p:sp>
      <p:sp>
        <p:nvSpPr>
          <p:cNvPr id="22" name="Google Shape;157;p19">
            <a:extLst>
              <a:ext uri="{FF2B5EF4-FFF2-40B4-BE49-F238E27FC236}">
                <a16:creationId xmlns:a16="http://schemas.microsoft.com/office/drawing/2014/main" id="{EBB96919-FED0-AF29-2464-8BF6499B0156}"/>
              </a:ext>
            </a:extLst>
          </p:cNvPr>
          <p:cNvSpPr/>
          <p:nvPr/>
        </p:nvSpPr>
        <p:spPr>
          <a:xfrm>
            <a:off x="924865" y="2491026"/>
            <a:ext cx="4915725" cy="932854"/>
          </a:xfrm>
          <a:prstGeom prst="roundRect">
            <a:avLst>
              <a:gd name="adj" fmla="val 16667"/>
            </a:avLst>
          </a:prstGeom>
          <a:solidFill>
            <a:srgbClr val="0CAD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/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Γεωγραφική Κατανομή: Περιφέρεια Δυτικής Μακεδονίας, Δήμος Μεγαλόπολης, Δήμος Τρίπολης, Δήμος Γορτυνίας, Δήμος Οιχαλίας.</a:t>
            </a:r>
          </a:p>
        </p:txBody>
      </p:sp>
      <p:sp>
        <p:nvSpPr>
          <p:cNvPr id="29" name="Google Shape;170;p19">
            <a:extLst>
              <a:ext uri="{FF2B5EF4-FFF2-40B4-BE49-F238E27FC236}">
                <a16:creationId xmlns:a16="http://schemas.microsoft.com/office/drawing/2014/main" id="{83A416B1-35C2-8DDD-ACE4-4EF7A2D2FF57}"/>
              </a:ext>
            </a:extLst>
          </p:cNvPr>
          <p:cNvSpPr/>
          <p:nvPr/>
        </p:nvSpPr>
        <p:spPr>
          <a:xfrm>
            <a:off x="938186" y="4585372"/>
            <a:ext cx="4915725" cy="932854"/>
          </a:xfrm>
          <a:prstGeom prst="roundRect">
            <a:avLst>
              <a:gd name="adj" fmla="val 16667"/>
            </a:avLst>
          </a:prstGeom>
          <a:solidFill>
            <a:srgbClr val="98C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8199" indent="-285750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</a:pPr>
            <a:endParaRPr lang="el-G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49">
              <a:lnSpc>
                <a:spcPct val="100000"/>
              </a:lnSpc>
              <a:buClr>
                <a:schemeClr val="bg1"/>
              </a:buClr>
              <a:buSzPct val="120000"/>
            </a:pPr>
            <a:r>
              <a:rPr lang="el-G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Ταμείο Εγγυήσεων: Δάνεια Επενδυτικού Σκοπού.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Ομάδα 41">
            <a:extLst>
              <a:ext uri="{FF2B5EF4-FFF2-40B4-BE49-F238E27FC236}">
                <a16:creationId xmlns:a16="http://schemas.microsoft.com/office/drawing/2014/main" id="{EA742AD1-7B6B-5B7F-0302-463487B81601}"/>
              </a:ext>
            </a:extLst>
          </p:cNvPr>
          <p:cNvGrpSpPr/>
          <p:nvPr/>
        </p:nvGrpSpPr>
        <p:grpSpPr>
          <a:xfrm>
            <a:off x="110136" y="4759489"/>
            <a:ext cx="706584" cy="642021"/>
            <a:chOff x="110136" y="4367604"/>
            <a:chExt cx="706584" cy="642021"/>
          </a:xfrm>
        </p:grpSpPr>
        <p:sp>
          <p:nvSpPr>
            <p:cNvPr id="38" name="Google Shape;181;p19">
              <a:extLst>
                <a:ext uri="{FF2B5EF4-FFF2-40B4-BE49-F238E27FC236}">
                  <a16:creationId xmlns:a16="http://schemas.microsoft.com/office/drawing/2014/main" id="{AA2447A5-153B-50EF-84D0-02BECC55F6E9}"/>
                </a:ext>
              </a:extLst>
            </p:cNvPr>
            <p:cNvSpPr/>
            <p:nvPr/>
          </p:nvSpPr>
          <p:spPr>
            <a:xfrm>
              <a:off x="136499" y="4397284"/>
              <a:ext cx="582300" cy="58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9" name="Google Shape;182;p19">
              <a:extLst>
                <a:ext uri="{FF2B5EF4-FFF2-40B4-BE49-F238E27FC236}">
                  <a16:creationId xmlns:a16="http://schemas.microsoft.com/office/drawing/2014/main" id="{3D93A3EF-F29C-7F08-70C3-7BFFE88DE99B}"/>
                </a:ext>
              </a:extLst>
            </p:cNvPr>
            <p:cNvSpPr/>
            <p:nvPr/>
          </p:nvSpPr>
          <p:spPr>
            <a:xfrm>
              <a:off x="110136" y="4367604"/>
              <a:ext cx="706584" cy="642021"/>
            </a:xfrm>
            <a:custGeom>
              <a:avLst/>
              <a:gdLst/>
              <a:ahLst/>
              <a:cxnLst/>
              <a:rect l="l" t="t" r="r" b="b"/>
              <a:pathLst>
                <a:path w="687673" h="624838" extrusionOk="0">
                  <a:moveTo>
                    <a:pt x="312418" y="624838"/>
                  </a:moveTo>
                  <a:cubicBezTo>
                    <a:pt x="139873" y="624837"/>
                    <a:pt x="-1" y="484962"/>
                    <a:pt x="0" y="312418"/>
                  </a:cubicBezTo>
                  <a:cubicBezTo>
                    <a:pt x="1" y="139873"/>
                    <a:pt x="139877" y="-1"/>
                    <a:pt x="312421" y="0"/>
                  </a:cubicBezTo>
                  <a:cubicBezTo>
                    <a:pt x="385786" y="0"/>
                    <a:pt x="456812" y="25820"/>
                    <a:pt x="513050" y="72934"/>
                  </a:cubicBezTo>
                  <a:cubicBezTo>
                    <a:pt x="526407" y="83857"/>
                    <a:pt x="528381" y="103539"/>
                    <a:pt x="517458" y="116897"/>
                  </a:cubicBezTo>
                  <a:cubicBezTo>
                    <a:pt x="506536" y="130254"/>
                    <a:pt x="486853" y="132227"/>
                    <a:pt x="473496" y="121305"/>
                  </a:cubicBezTo>
                  <a:cubicBezTo>
                    <a:pt x="473294" y="121140"/>
                    <a:pt x="473095" y="120973"/>
                    <a:pt x="472898" y="120803"/>
                  </a:cubicBezTo>
                  <a:cubicBezTo>
                    <a:pt x="367057" y="32216"/>
                    <a:pt x="209442" y="46202"/>
                    <a:pt x="120855" y="152043"/>
                  </a:cubicBezTo>
                  <a:cubicBezTo>
                    <a:pt x="32267" y="257883"/>
                    <a:pt x="46254" y="415499"/>
                    <a:pt x="152094" y="504086"/>
                  </a:cubicBezTo>
                  <a:cubicBezTo>
                    <a:pt x="257935" y="592674"/>
                    <a:pt x="415550" y="578687"/>
                    <a:pt x="504138" y="472846"/>
                  </a:cubicBezTo>
                  <a:cubicBezTo>
                    <a:pt x="537173" y="433377"/>
                    <a:pt x="557216" y="384669"/>
                    <a:pt x="561528" y="333379"/>
                  </a:cubicBezTo>
                  <a:cubicBezTo>
                    <a:pt x="562742" y="316361"/>
                    <a:pt x="577521" y="303549"/>
                    <a:pt x="594539" y="304763"/>
                  </a:cubicBezTo>
                  <a:cubicBezTo>
                    <a:pt x="594773" y="304780"/>
                    <a:pt x="595007" y="304799"/>
                    <a:pt x="595241" y="304821"/>
                  </a:cubicBezTo>
                  <a:cubicBezTo>
                    <a:pt x="612426" y="306250"/>
                    <a:pt x="625198" y="321340"/>
                    <a:pt x="623769" y="338525"/>
                  </a:cubicBezTo>
                  <a:cubicBezTo>
                    <a:pt x="623769" y="338528"/>
                    <a:pt x="623769" y="338531"/>
                    <a:pt x="623768" y="338534"/>
                  </a:cubicBezTo>
                  <a:cubicBezTo>
                    <a:pt x="609442" y="500028"/>
                    <a:pt x="474543" y="624074"/>
                    <a:pt x="312418" y="624838"/>
                  </a:cubicBezTo>
                  <a:close/>
                  <a:moveTo>
                    <a:pt x="382834" y="411087"/>
                  </a:moveTo>
                  <a:lnTo>
                    <a:pt x="678135" y="115814"/>
                  </a:lnTo>
                  <a:cubicBezTo>
                    <a:pt x="690546" y="103827"/>
                    <a:pt x="690890" y="84049"/>
                    <a:pt x="678903" y="71638"/>
                  </a:cubicBezTo>
                  <a:cubicBezTo>
                    <a:pt x="666916" y="59227"/>
                    <a:pt x="647138" y="58883"/>
                    <a:pt x="634727" y="70870"/>
                  </a:cubicBezTo>
                  <a:cubicBezTo>
                    <a:pt x="634467" y="71121"/>
                    <a:pt x="634211" y="71377"/>
                    <a:pt x="633959" y="71638"/>
                  </a:cubicBezTo>
                  <a:lnTo>
                    <a:pt x="338654" y="366908"/>
                  </a:lnTo>
                  <a:cubicBezTo>
                    <a:pt x="332471" y="373160"/>
                    <a:pt x="323915" y="376479"/>
                    <a:pt x="315132" y="376031"/>
                  </a:cubicBezTo>
                  <a:cubicBezTo>
                    <a:pt x="306661" y="375752"/>
                    <a:pt x="298689" y="371955"/>
                    <a:pt x="293135" y="365552"/>
                  </a:cubicBezTo>
                  <a:lnTo>
                    <a:pt x="211978" y="261910"/>
                  </a:lnTo>
                  <a:cubicBezTo>
                    <a:pt x="201168" y="248462"/>
                    <a:pt x="181503" y="246323"/>
                    <a:pt x="168054" y="257132"/>
                  </a:cubicBezTo>
                  <a:cubicBezTo>
                    <a:pt x="154842" y="267752"/>
                    <a:pt x="152509" y="286971"/>
                    <a:pt x="162797" y="300444"/>
                  </a:cubicBezTo>
                  <a:lnTo>
                    <a:pt x="244532" y="404817"/>
                  </a:lnTo>
                  <a:cubicBezTo>
                    <a:pt x="261408" y="425031"/>
                    <a:pt x="285992" y="437234"/>
                    <a:pt x="312296" y="438455"/>
                  </a:cubicBezTo>
                  <a:cubicBezTo>
                    <a:pt x="313699" y="438516"/>
                    <a:pt x="315102" y="438546"/>
                    <a:pt x="316504" y="438546"/>
                  </a:cubicBezTo>
                  <a:cubicBezTo>
                    <a:pt x="341377" y="438534"/>
                    <a:pt x="365230" y="428660"/>
                    <a:pt x="382834" y="411087"/>
                  </a:cubicBezTo>
                  <a:close/>
                </a:path>
              </a:pathLst>
            </a:custGeom>
            <a:solidFill>
              <a:srgbClr val="98CA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Ομάδα 42">
            <a:extLst>
              <a:ext uri="{FF2B5EF4-FFF2-40B4-BE49-F238E27FC236}">
                <a16:creationId xmlns:a16="http://schemas.microsoft.com/office/drawing/2014/main" id="{9D0FAB95-68DD-15B5-96C9-52A5BC944222}"/>
              </a:ext>
            </a:extLst>
          </p:cNvPr>
          <p:cNvGrpSpPr/>
          <p:nvPr/>
        </p:nvGrpSpPr>
        <p:grpSpPr>
          <a:xfrm>
            <a:off x="110136" y="3681008"/>
            <a:ext cx="706584" cy="642021"/>
            <a:chOff x="110136" y="4367604"/>
            <a:chExt cx="706584" cy="642021"/>
          </a:xfrm>
        </p:grpSpPr>
        <p:sp>
          <p:nvSpPr>
            <p:cNvPr id="44" name="Google Shape;181;p19">
              <a:extLst>
                <a:ext uri="{FF2B5EF4-FFF2-40B4-BE49-F238E27FC236}">
                  <a16:creationId xmlns:a16="http://schemas.microsoft.com/office/drawing/2014/main" id="{C6AFB97E-9089-FD42-8077-EBA49C888AC0}"/>
                </a:ext>
              </a:extLst>
            </p:cNvPr>
            <p:cNvSpPr/>
            <p:nvPr/>
          </p:nvSpPr>
          <p:spPr>
            <a:xfrm>
              <a:off x="136499" y="4397284"/>
              <a:ext cx="582300" cy="58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5" name="Google Shape;182;p19">
              <a:extLst>
                <a:ext uri="{FF2B5EF4-FFF2-40B4-BE49-F238E27FC236}">
                  <a16:creationId xmlns:a16="http://schemas.microsoft.com/office/drawing/2014/main" id="{A0E26B6E-9AD3-2926-DFC5-39477F0AB815}"/>
                </a:ext>
              </a:extLst>
            </p:cNvPr>
            <p:cNvSpPr/>
            <p:nvPr/>
          </p:nvSpPr>
          <p:spPr>
            <a:xfrm>
              <a:off x="110136" y="4367604"/>
              <a:ext cx="706584" cy="642021"/>
            </a:xfrm>
            <a:custGeom>
              <a:avLst/>
              <a:gdLst/>
              <a:ahLst/>
              <a:cxnLst/>
              <a:rect l="l" t="t" r="r" b="b"/>
              <a:pathLst>
                <a:path w="687673" h="624838" extrusionOk="0">
                  <a:moveTo>
                    <a:pt x="312418" y="624838"/>
                  </a:moveTo>
                  <a:cubicBezTo>
                    <a:pt x="139873" y="624837"/>
                    <a:pt x="-1" y="484962"/>
                    <a:pt x="0" y="312418"/>
                  </a:cubicBezTo>
                  <a:cubicBezTo>
                    <a:pt x="1" y="139873"/>
                    <a:pt x="139877" y="-1"/>
                    <a:pt x="312421" y="0"/>
                  </a:cubicBezTo>
                  <a:cubicBezTo>
                    <a:pt x="385786" y="0"/>
                    <a:pt x="456812" y="25820"/>
                    <a:pt x="513050" y="72934"/>
                  </a:cubicBezTo>
                  <a:cubicBezTo>
                    <a:pt x="526407" y="83857"/>
                    <a:pt x="528381" y="103539"/>
                    <a:pt x="517458" y="116897"/>
                  </a:cubicBezTo>
                  <a:cubicBezTo>
                    <a:pt x="506536" y="130254"/>
                    <a:pt x="486853" y="132227"/>
                    <a:pt x="473496" y="121305"/>
                  </a:cubicBezTo>
                  <a:cubicBezTo>
                    <a:pt x="473294" y="121140"/>
                    <a:pt x="473095" y="120973"/>
                    <a:pt x="472898" y="120803"/>
                  </a:cubicBezTo>
                  <a:cubicBezTo>
                    <a:pt x="367057" y="32216"/>
                    <a:pt x="209442" y="46202"/>
                    <a:pt x="120855" y="152043"/>
                  </a:cubicBezTo>
                  <a:cubicBezTo>
                    <a:pt x="32267" y="257883"/>
                    <a:pt x="46254" y="415499"/>
                    <a:pt x="152094" y="504086"/>
                  </a:cubicBezTo>
                  <a:cubicBezTo>
                    <a:pt x="257935" y="592674"/>
                    <a:pt x="415550" y="578687"/>
                    <a:pt x="504138" y="472846"/>
                  </a:cubicBezTo>
                  <a:cubicBezTo>
                    <a:pt x="537173" y="433377"/>
                    <a:pt x="557216" y="384669"/>
                    <a:pt x="561528" y="333379"/>
                  </a:cubicBezTo>
                  <a:cubicBezTo>
                    <a:pt x="562742" y="316361"/>
                    <a:pt x="577521" y="303549"/>
                    <a:pt x="594539" y="304763"/>
                  </a:cubicBezTo>
                  <a:cubicBezTo>
                    <a:pt x="594773" y="304780"/>
                    <a:pt x="595007" y="304799"/>
                    <a:pt x="595241" y="304821"/>
                  </a:cubicBezTo>
                  <a:cubicBezTo>
                    <a:pt x="612426" y="306250"/>
                    <a:pt x="625198" y="321340"/>
                    <a:pt x="623769" y="338525"/>
                  </a:cubicBezTo>
                  <a:cubicBezTo>
                    <a:pt x="623769" y="338528"/>
                    <a:pt x="623769" y="338531"/>
                    <a:pt x="623768" y="338534"/>
                  </a:cubicBezTo>
                  <a:cubicBezTo>
                    <a:pt x="609442" y="500028"/>
                    <a:pt x="474543" y="624074"/>
                    <a:pt x="312418" y="624838"/>
                  </a:cubicBezTo>
                  <a:close/>
                  <a:moveTo>
                    <a:pt x="382834" y="411087"/>
                  </a:moveTo>
                  <a:lnTo>
                    <a:pt x="678135" y="115814"/>
                  </a:lnTo>
                  <a:cubicBezTo>
                    <a:pt x="690546" y="103827"/>
                    <a:pt x="690890" y="84049"/>
                    <a:pt x="678903" y="71638"/>
                  </a:cubicBezTo>
                  <a:cubicBezTo>
                    <a:pt x="666916" y="59227"/>
                    <a:pt x="647138" y="58883"/>
                    <a:pt x="634727" y="70870"/>
                  </a:cubicBezTo>
                  <a:cubicBezTo>
                    <a:pt x="634467" y="71121"/>
                    <a:pt x="634211" y="71377"/>
                    <a:pt x="633959" y="71638"/>
                  </a:cubicBezTo>
                  <a:lnTo>
                    <a:pt x="338654" y="366908"/>
                  </a:lnTo>
                  <a:cubicBezTo>
                    <a:pt x="332471" y="373160"/>
                    <a:pt x="323915" y="376479"/>
                    <a:pt x="315132" y="376031"/>
                  </a:cubicBezTo>
                  <a:cubicBezTo>
                    <a:pt x="306661" y="375752"/>
                    <a:pt x="298689" y="371955"/>
                    <a:pt x="293135" y="365552"/>
                  </a:cubicBezTo>
                  <a:lnTo>
                    <a:pt x="211978" y="261910"/>
                  </a:lnTo>
                  <a:cubicBezTo>
                    <a:pt x="201168" y="248462"/>
                    <a:pt x="181503" y="246323"/>
                    <a:pt x="168054" y="257132"/>
                  </a:cubicBezTo>
                  <a:cubicBezTo>
                    <a:pt x="154842" y="267752"/>
                    <a:pt x="152509" y="286971"/>
                    <a:pt x="162797" y="300444"/>
                  </a:cubicBezTo>
                  <a:lnTo>
                    <a:pt x="244532" y="404817"/>
                  </a:lnTo>
                  <a:cubicBezTo>
                    <a:pt x="261408" y="425031"/>
                    <a:pt x="285992" y="437234"/>
                    <a:pt x="312296" y="438455"/>
                  </a:cubicBezTo>
                  <a:cubicBezTo>
                    <a:pt x="313699" y="438516"/>
                    <a:pt x="315102" y="438546"/>
                    <a:pt x="316504" y="438546"/>
                  </a:cubicBezTo>
                  <a:cubicBezTo>
                    <a:pt x="341377" y="438534"/>
                    <a:pt x="365230" y="428660"/>
                    <a:pt x="382834" y="411087"/>
                  </a:cubicBezTo>
                  <a:close/>
                </a:path>
              </a:pathLst>
            </a:custGeom>
            <a:solidFill>
              <a:srgbClr val="2860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182;p19">
            <a:extLst>
              <a:ext uri="{FF2B5EF4-FFF2-40B4-BE49-F238E27FC236}">
                <a16:creationId xmlns:a16="http://schemas.microsoft.com/office/drawing/2014/main" id="{8D1239BD-D767-7E91-CAC2-830C0E39B578}"/>
              </a:ext>
            </a:extLst>
          </p:cNvPr>
          <p:cNvSpPr/>
          <p:nvPr/>
        </p:nvSpPr>
        <p:spPr>
          <a:xfrm>
            <a:off x="110136" y="2636443"/>
            <a:ext cx="706584" cy="642021"/>
          </a:xfrm>
          <a:custGeom>
            <a:avLst/>
            <a:gdLst/>
            <a:ahLst/>
            <a:cxnLst/>
            <a:rect l="l" t="t" r="r" b="b"/>
            <a:pathLst>
              <a:path w="687673" h="624838" extrusionOk="0">
                <a:moveTo>
                  <a:pt x="312418" y="624838"/>
                </a:moveTo>
                <a:cubicBezTo>
                  <a:pt x="139873" y="624837"/>
                  <a:pt x="-1" y="484962"/>
                  <a:pt x="0" y="312418"/>
                </a:cubicBezTo>
                <a:cubicBezTo>
                  <a:pt x="1" y="139873"/>
                  <a:pt x="139877" y="-1"/>
                  <a:pt x="312421" y="0"/>
                </a:cubicBezTo>
                <a:cubicBezTo>
                  <a:pt x="385786" y="0"/>
                  <a:pt x="456812" y="25820"/>
                  <a:pt x="513050" y="72934"/>
                </a:cubicBezTo>
                <a:cubicBezTo>
                  <a:pt x="526407" y="83857"/>
                  <a:pt x="528381" y="103539"/>
                  <a:pt x="517458" y="116897"/>
                </a:cubicBezTo>
                <a:cubicBezTo>
                  <a:pt x="506536" y="130254"/>
                  <a:pt x="486853" y="132227"/>
                  <a:pt x="473496" y="121305"/>
                </a:cubicBezTo>
                <a:cubicBezTo>
                  <a:pt x="473294" y="121140"/>
                  <a:pt x="473095" y="120973"/>
                  <a:pt x="472898" y="120803"/>
                </a:cubicBezTo>
                <a:cubicBezTo>
                  <a:pt x="367057" y="32216"/>
                  <a:pt x="209442" y="46202"/>
                  <a:pt x="120855" y="152043"/>
                </a:cubicBezTo>
                <a:cubicBezTo>
                  <a:pt x="32267" y="257883"/>
                  <a:pt x="46254" y="415499"/>
                  <a:pt x="152094" y="504086"/>
                </a:cubicBezTo>
                <a:cubicBezTo>
                  <a:pt x="257935" y="592674"/>
                  <a:pt x="415550" y="578687"/>
                  <a:pt x="504138" y="472846"/>
                </a:cubicBezTo>
                <a:cubicBezTo>
                  <a:pt x="537173" y="433377"/>
                  <a:pt x="557216" y="384669"/>
                  <a:pt x="561528" y="333379"/>
                </a:cubicBezTo>
                <a:cubicBezTo>
                  <a:pt x="562742" y="316361"/>
                  <a:pt x="577521" y="303549"/>
                  <a:pt x="594539" y="304763"/>
                </a:cubicBezTo>
                <a:cubicBezTo>
                  <a:pt x="594773" y="304780"/>
                  <a:pt x="595007" y="304799"/>
                  <a:pt x="595241" y="304821"/>
                </a:cubicBezTo>
                <a:cubicBezTo>
                  <a:pt x="612426" y="306250"/>
                  <a:pt x="625198" y="321340"/>
                  <a:pt x="623769" y="338525"/>
                </a:cubicBezTo>
                <a:cubicBezTo>
                  <a:pt x="623769" y="338528"/>
                  <a:pt x="623769" y="338531"/>
                  <a:pt x="623768" y="338534"/>
                </a:cubicBezTo>
                <a:cubicBezTo>
                  <a:pt x="609442" y="500028"/>
                  <a:pt x="474543" y="624074"/>
                  <a:pt x="312418" y="624838"/>
                </a:cubicBezTo>
                <a:close/>
                <a:moveTo>
                  <a:pt x="382834" y="411087"/>
                </a:moveTo>
                <a:lnTo>
                  <a:pt x="678135" y="115814"/>
                </a:lnTo>
                <a:cubicBezTo>
                  <a:pt x="690546" y="103827"/>
                  <a:pt x="690890" y="84049"/>
                  <a:pt x="678903" y="71638"/>
                </a:cubicBezTo>
                <a:cubicBezTo>
                  <a:pt x="666916" y="59227"/>
                  <a:pt x="647138" y="58883"/>
                  <a:pt x="634727" y="70870"/>
                </a:cubicBezTo>
                <a:cubicBezTo>
                  <a:pt x="634467" y="71121"/>
                  <a:pt x="634211" y="71377"/>
                  <a:pt x="633959" y="71638"/>
                </a:cubicBezTo>
                <a:lnTo>
                  <a:pt x="338654" y="366908"/>
                </a:lnTo>
                <a:cubicBezTo>
                  <a:pt x="332471" y="373160"/>
                  <a:pt x="323915" y="376479"/>
                  <a:pt x="315132" y="376031"/>
                </a:cubicBezTo>
                <a:cubicBezTo>
                  <a:pt x="306661" y="375752"/>
                  <a:pt x="298689" y="371955"/>
                  <a:pt x="293135" y="365552"/>
                </a:cubicBezTo>
                <a:lnTo>
                  <a:pt x="211978" y="261910"/>
                </a:lnTo>
                <a:cubicBezTo>
                  <a:pt x="201168" y="248462"/>
                  <a:pt x="181503" y="246323"/>
                  <a:pt x="168054" y="257132"/>
                </a:cubicBezTo>
                <a:cubicBezTo>
                  <a:pt x="154842" y="267752"/>
                  <a:pt x="152509" y="286971"/>
                  <a:pt x="162797" y="300444"/>
                </a:cubicBezTo>
                <a:lnTo>
                  <a:pt x="244532" y="404817"/>
                </a:lnTo>
                <a:cubicBezTo>
                  <a:pt x="261408" y="425031"/>
                  <a:pt x="285992" y="437234"/>
                  <a:pt x="312296" y="438455"/>
                </a:cubicBezTo>
                <a:cubicBezTo>
                  <a:pt x="313699" y="438516"/>
                  <a:pt x="315102" y="438546"/>
                  <a:pt x="316504" y="438546"/>
                </a:cubicBezTo>
                <a:cubicBezTo>
                  <a:pt x="341377" y="438534"/>
                  <a:pt x="365230" y="428660"/>
                  <a:pt x="382834" y="411087"/>
                </a:cubicBezTo>
                <a:close/>
              </a:path>
            </a:pathLst>
          </a:custGeom>
          <a:solidFill>
            <a:srgbClr val="0CAD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82;p19">
            <a:extLst>
              <a:ext uri="{FF2B5EF4-FFF2-40B4-BE49-F238E27FC236}">
                <a16:creationId xmlns:a16="http://schemas.microsoft.com/office/drawing/2014/main" id="{B5000557-8458-303E-A5B6-F502A1D1DB88}"/>
              </a:ext>
            </a:extLst>
          </p:cNvPr>
          <p:cNvSpPr/>
          <p:nvPr/>
        </p:nvSpPr>
        <p:spPr>
          <a:xfrm>
            <a:off x="121080" y="1591878"/>
            <a:ext cx="706584" cy="642021"/>
          </a:xfrm>
          <a:custGeom>
            <a:avLst/>
            <a:gdLst/>
            <a:ahLst/>
            <a:cxnLst/>
            <a:rect l="l" t="t" r="r" b="b"/>
            <a:pathLst>
              <a:path w="687673" h="624838" extrusionOk="0">
                <a:moveTo>
                  <a:pt x="312418" y="624838"/>
                </a:moveTo>
                <a:cubicBezTo>
                  <a:pt x="139873" y="624837"/>
                  <a:pt x="-1" y="484962"/>
                  <a:pt x="0" y="312418"/>
                </a:cubicBezTo>
                <a:cubicBezTo>
                  <a:pt x="1" y="139873"/>
                  <a:pt x="139877" y="-1"/>
                  <a:pt x="312421" y="0"/>
                </a:cubicBezTo>
                <a:cubicBezTo>
                  <a:pt x="385786" y="0"/>
                  <a:pt x="456812" y="25820"/>
                  <a:pt x="513050" y="72934"/>
                </a:cubicBezTo>
                <a:cubicBezTo>
                  <a:pt x="526407" y="83857"/>
                  <a:pt x="528381" y="103539"/>
                  <a:pt x="517458" y="116897"/>
                </a:cubicBezTo>
                <a:cubicBezTo>
                  <a:pt x="506536" y="130254"/>
                  <a:pt x="486853" y="132227"/>
                  <a:pt x="473496" y="121305"/>
                </a:cubicBezTo>
                <a:cubicBezTo>
                  <a:pt x="473294" y="121140"/>
                  <a:pt x="473095" y="120973"/>
                  <a:pt x="472898" y="120803"/>
                </a:cubicBezTo>
                <a:cubicBezTo>
                  <a:pt x="367057" y="32216"/>
                  <a:pt x="209442" y="46202"/>
                  <a:pt x="120855" y="152043"/>
                </a:cubicBezTo>
                <a:cubicBezTo>
                  <a:pt x="32267" y="257883"/>
                  <a:pt x="46254" y="415499"/>
                  <a:pt x="152094" y="504086"/>
                </a:cubicBezTo>
                <a:cubicBezTo>
                  <a:pt x="257935" y="592674"/>
                  <a:pt x="415550" y="578687"/>
                  <a:pt x="504138" y="472846"/>
                </a:cubicBezTo>
                <a:cubicBezTo>
                  <a:pt x="537173" y="433377"/>
                  <a:pt x="557216" y="384669"/>
                  <a:pt x="561528" y="333379"/>
                </a:cubicBezTo>
                <a:cubicBezTo>
                  <a:pt x="562742" y="316361"/>
                  <a:pt x="577521" y="303549"/>
                  <a:pt x="594539" y="304763"/>
                </a:cubicBezTo>
                <a:cubicBezTo>
                  <a:pt x="594773" y="304780"/>
                  <a:pt x="595007" y="304799"/>
                  <a:pt x="595241" y="304821"/>
                </a:cubicBezTo>
                <a:cubicBezTo>
                  <a:pt x="612426" y="306250"/>
                  <a:pt x="625198" y="321340"/>
                  <a:pt x="623769" y="338525"/>
                </a:cubicBezTo>
                <a:cubicBezTo>
                  <a:pt x="623769" y="338528"/>
                  <a:pt x="623769" y="338531"/>
                  <a:pt x="623768" y="338534"/>
                </a:cubicBezTo>
                <a:cubicBezTo>
                  <a:pt x="609442" y="500028"/>
                  <a:pt x="474543" y="624074"/>
                  <a:pt x="312418" y="624838"/>
                </a:cubicBezTo>
                <a:close/>
                <a:moveTo>
                  <a:pt x="382834" y="411087"/>
                </a:moveTo>
                <a:lnTo>
                  <a:pt x="678135" y="115814"/>
                </a:lnTo>
                <a:cubicBezTo>
                  <a:pt x="690546" y="103827"/>
                  <a:pt x="690890" y="84049"/>
                  <a:pt x="678903" y="71638"/>
                </a:cubicBezTo>
                <a:cubicBezTo>
                  <a:pt x="666916" y="59227"/>
                  <a:pt x="647138" y="58883"/>
                  <a:pt x="634727" y="70870"/>
                </a:cubicBezTo>
                <a:cubicBezTo>
                  <a:pt x="634467" y="71121"/>
                  <a:pt x="634211" y="71377"/>
                  <a:pt x="633959" y="71638"/>
                </a:cubicBezTo>
                <a:lnTo>
                  <a:pt x="338654" y="366908"/>
                </a:lnTo>
                <a:cubicBezTo>
                  <a:pt x="332471" y="373160"/>
                  <a:pt x="323915" y="376479"/>
                  <a:pt x="315132" y="376031"/>
                </a:cubicBezTo>
                <a:cubicBezTo>
                  <a:pt x="306661" y="375752"/>
                  <a:pt x="298689" y="371955"/>
                  <a:pt x="293135" y="365552"/>
                </a:cubicBezTo>
                <a:lnTo>
                  <a:pt x="211978" y="261910"/>
                </a:lnTo>
                <a:cubicBezTo>
                  <a:pt x="201168" y="248462"/>
                  <a:pt x="181503" y="246323"/>
                  <a:pt x="168054" y="257132"/>
                </a:cubicBezTo>
                <a:cubicBezTo>
                  <a:pt x="154842" y="267752"/>
                  <a:pt x="152509" y="286971"/>
                  <a:pt x="162797" y="300444"/>
                </a:cubicBezTo>
                <a:lnTo>
                  <a:pt x="244532" y="404817"/>
                </a:lnTo>
                <a:cubicBezTo>
                  <a:pt x="261408" y="425031"/>
                  <a:pt x="285992" y="437234"/>
                  <a:pt x="312296" y="438455"/>
                </a:cubicBezTo>
                <a:cubicBezTo>
                  <a:pt x="313699" y="438516"/>
                  <a:pt x="315102" y="438546"/>
                  <a:pt x="316504" y="438546"/>
                </a:cubicBezTo>
                <a:cubicBezTo>
                  <a:pt x="341377" y="438534"/>
                  <a:pt x="365230" y="428660"/>
                  <a:pt x="382834" y="411087"/>
                </a:cubicBezTo>
                <a:close/>
              </a:path>
            </a:pathLst>
          </a:cu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raphic 4" descr="Coins outline">
            <a:extLst>
              <a:ext uri="{FF2B5EF4-FFF2-40B4-BE49-F238E27FC236}">
                <a16:creationId xmlns:a16="http://schemas.microsoft.com/office/drawing/2014/main" id="{B935514B-1DAC-7B41-5825-674AD1C940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2224" y="1036027"/>
            <a:ext cx="743290" cy="555851"/>
          </a:xfrm>
          <a:prstGeom prst="rect">
            <a:avLst/>
          </a:prstGeom>
        </p:spPr>
      </p:pic>
      <p:sp>
        <p:nvSpPr>
          <p:cNvPr id="335" name="Google Shape;335;p25"/>
          <p:cNvSpPr/>
          <p:nvPr/>
        </p:nvSpPr>
        <p:spPr>
          <a:xfrm>
            <a:off x="6674819" y="2337815"/>
            <a:ext cx="2323012" cy="756600"/>
          </a:xfrm>
          <a:prstGeom prst="roundRect">
            <a:avLst>
              <a:gd name="adj" fmla="val 1734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Ταμείο Δανείων</a:t>
            </a:r>
          </a:p>
        </p:txBody>
      </p:sp>
      <p:sp>
        <p:nvSpPr>
          <p:cNvPr id="337" name="Google Shape;337;p25"/>
          <p:cNvSpPr/>
          <p:nvPr/>
        </p:nvSpPr>
        <p:spPr>
          <a:xfrm>
            <a:off x="7052799" y="2932431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8" name="Google Shape;338;p25"/>
          <p:cNvSpPr/>
          <p:nvPr/>
        </p:nvSpPr>
        <p:spPr>
          <a:xfrm>
            <a:off x="7052799" y="3270388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p25"/>
          <p:cNvSpPr/>
          <p:nvPr/>
        </p:nvSpPr>
        <p:spPr>
          <a:xfrm>
            <a:off x="7082649" y="2965996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0" name="Google Shape;340;p25"/>
          <p:cNvSpPr/>
          <p:nvPr/>
        </p:nvSpPr>
        <p:spPr>
          <a:xfrm>
            <a:off x="7694624" y="2932431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1" name="Google Shape;341;p25"/>
          <p:cNvSpPr/>
          <p:nvPr/>
        </p:nvSpPr>
        <p:spPr>
          <a:xfrm>
            <a:off x="7694624" y="3270388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2" name="Google Shape;342;p25"/>
          <p:cNvSpPr/>
          <p:nvPr/>
        </p:nvSpPr>
        <p:spPr>
          <a:xfrm>
            <a:off x="7724474" y="2965996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3" name="Google Shape;343;p25"/>
          <p:cNvSpPr/>
          <p:nvPr/>
        </p:nvSpPr>
        <p:spPr>
          <a:xfrm>
            <a:off x="8336449" y="2932431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4" name="Google Shape;344;p25"/>
          <p:cNvSpPr/>
          <p:nvPr/>
        </p:nvSpPr>
        <p:spPr>
          <a:xfrm>
            <a:off x="8336449" y="3270388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5" name="Google Shape;345;p25"/>
          <p:cNvSpPr/>
          <p:nvPr/>
        </p:nvSpPr>
        <p:spPr>
          <a:xfrm>
            <a:off x="8366299" y="2965996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50" name="Πίνακας 49">
            <a:extLst>
              <a:ext uri="{FF2B5EF4-FFF2-40B4-BE49-F238E27FC236}">
                <a16:creationId xmlns:a16="http://schemas.microsoft.com/office/drawing/2014/main" id="{EFCCF9BA-8B4E-C6C7-74ED-3B52F3EF5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36164"/>
              </p:ext>
            </p:extLst>
          </p:nvPr>
        </p:nvGraphicFramePr>
        <p:xfrm>
          <a:off x="6568715" y="3379236"/>
          <a:ext cx="2573460" cy="243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3460">
                  <a:extLst>
                    <a:ext uri="{9D8B030D-6E8A-4147-A177-3AD203B41FA5}">
                      <a16:colId xmlns:a16="http://schemas.microsoft.com/office/drawing/2014/main" val="821408253"/>
                    </a:ext>
                  </a:extLst>
                </a:gridCol>
              </a:tblGrid>
              <a:tr h="412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ea typeface="Montserrat Medium"/>
                          <a:cs typeface="Arial" panose="020B0604020202020204" pitchFamily="34" charset="0"/>
                          <a:sym typeface="Montserrat Medium"/>
                        </a:rPr>
                        <a:t>Ύψος Δάνειου: </a:t>
                      </a:r>
                      <a:r>
                        <a:rPr lang="el-GR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5.000€</a:t>
                      </a:r>
                      <a:r>
                        <a:rPr lang="el-GR" sz="1400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έως </a:t>
                      </a:r>
                      <a:r>
                        <a:rPr lang="en-US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500.000</a:t>
                      </a:r>
                      <a:r>
                        <a:rPr lang="el-GR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75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l-GR" sz="1400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Συγχρηματοδότηση δανείων: </a:t>
                      </a:r>
                      <a:r>
                        <a:rPr lang="en-US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l-GR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άτοκη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7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100"/>
                        <a:buFont typeface="Arial"/>
                        <a:buNone/>
                      </a:pPr>
                      <a:r>
                        <a:rPr lang="el-GR" sz="1400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Επιδότηση Επιτοκίου: </a:t>
                      </a:r>
                      <a:r>
                        <a:rPr lang="el-GR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στο 50% των πιστωτικών ιδρυμάτων για 3 έτη</a:t>
                      </a:r>
                      <a:endParaRPr sz="1400" dirty="0"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Montserrat Medium"/>
                        <a:cs typeface="Arial" panose="020B0604020202020204" pitchFamily="34" charset="0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03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l-GR" sz="1400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Διάρκεια δανείου: </a:t>
                      </a:r>
                      <a:r>
                        <a:rPr lang="el-GR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1-10 έτη </a:t>
                      </a:r>
                      <a:endParaRPr lang="el-GR" sz="1400" dirty="0"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Montserrat Medium"/>
                        <a:cs typeface="Arial" panose="020B0604020202020204" pitchFamily="34" charset="0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7924010"/>
                  </a:ext>
                </a:extLst>
              </a:tr>
            </a:tbl>
          </a:graphicData>
        </a:graphic>
      </p:graphicFrame>
      <p:sp>
        <p:nvSpPr>
          <p:cNvPr id="52" name="Google Shape;335;p25">
            <a:extLst>
              <a:ext uri="{FF2B5EF4-FFF2-40B4-BE49-F238E27FC236}">
                <a16:creationId xmlns:a16="http://schemas.microsoft.com/office/drawing/2014/main" id="{940D4411-AA37-38D2-D63D-F2A2B175059A}"/>
              </a:ext>
            </a:extLst>
          </p:cNvPr>
          <p:cNvSpPr/>
          <p:nvPr/>
        </p:nvSpPr>
        <p:spPr>
          <a:xfrm>
            <a:off x="9360498" y="2332275"/>
            <a:ext cx="2240579" cy="756600"/>
          </a:xfrm>
          <a:prstGeom prst="roundRect">
            <a:avLst>
              <a:gd name="adj" fmla="val 1734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Ταμείο Εγγυήσεων</a:t>
            </a:r>
          </a:p>
        </p:txBody>
      </p:sp>
      <p:sp>
        <p:nvSpPr>
          <p:cNvPr id="53" name="Google Shape;337;p25">
            <a:extLst>
              <a:ext uri="{FF2B5EF4-FFF2-40B4-BE49-F238E27FC236}">
                <a16:creationId xmlns:a16="http://schemas.microsoft.com/office/drawing/2014/main" id="{C9E22D35-AF67-9EC4-756A-03E4B0C74C3A}"/>
              </a:ext>
            </a:extLst>
          </p:cNvPr>
          <p:cNvSpPr/>
          <p:nvPr/>
        </p:nvSpPr>
        <p:spPr>
          <a:xfrm>
            <a:off x="9704579" y="2926891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" name="Google Shape;338;p25">
            <a:extLst>
              <a:ext uri="{FF2B5EF4-FFF2-40B4-BE49-F238E27FC236}">
                <a16:creationId xmlns:a16="http://schemas.microsoft.com/office/drawing/2014/main" id="{C24FFB59-F60B-B350-529E-F253797484C3}"/>
              </a:ext>
            </a:extLst>
          </p:cNvPr>
          <p:cNvSpPr/>
          <p:nvPr/>
        </p:nvSpPr>
        <p:spPr>
          <a:xfrm>
            <a:off x="9704579" y="3264848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339;p25">
            <a:extLst>
              <a:ext uri="{FF2B5EF4-FFF2-40B4-BE49-F238E27FC236}">
                <a16:creationId xmlns:a16="http://schemas.microsoft.com/office/drawing/2014/main" id="{3A30AD91-EF12-5F86-8ADF-8704D57FE179}"/>
              </a:ext>
            </a:extLst>
          </p:cNvPr>
          <p:cNvSpPr/>
          <p:nvPr/>
        </p:nvSpPr>
        <p:spPr>
          <a:xfrm>
            <a:off x="9734429" y="2960456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340;p25">
            <a:extLst>
              <a:ext uri="{FF2B5EF4-FFF2-40B4-BE49-F238E27FC236}">
                <a16:creationId xmlns:a16="http://schemas.microsoft.com/office/drawing/2014/main" id="{9EEB8B61-FDD1-4314-0021-6A38EE2153A5}"/>
              </a:ext>
            </a:extLst>
          </p:cNvPr>
          <p:cNvSpPr/>
          <p:nvPr/>
        </p:nvSpPr>
        <p:spPr>
          <a:xfrm>
            <a:off x="10346404" y="2926891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" name="Google Shape;341;p25">
            <a:extLst>
              <a:ext uri="{FF2B5EF4-FFF2-40B4-BE49-F238E27FC236}">
                <a16:creationId xmlns:a16="http://schemas.microsoft.com/office/drawing/2014/main" id="{B572F9E1-9B21-5AB7-F7E7-057BF78F35E1}"/>
              </a:ext>
            </a:extLst>
          </p:cNvPr>
          <p:cNvSpPr/>
          <p:nvPr/>
        </p:nvSpPr>
        <p:spPr>
          <a:xfrm>
            <a:off x="10346404" y="3264848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342;p25">
            <a:extLst>
              <a:ext uri="{FF2B5EF4-FFF2-40B4-BE49-F238E27FC236}">
                <a16:creationId xmlns:a16="http://schemas.microsoft.com/office/drawing/2014/main" id="{5B4F7F34-26A4-B0EE-7283-F63F6D7040AE}"/>
              </a:ext>
            </a:extLst>
          </p:cNvPr>
          <p:cNvSpPr/>
          <p:nvPr/>
        </p:nvSpPr>
        <p:spPr>
          <a:xfrm>
            <a:off x="10376254" y="2960456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343;p25">
            <a:extLst>
              <a:ext uri="{FF2B5EF4-FFF2-40B4-BE49-F238E27FC236}">
                <a16:creationId xmlns:a16="http://schemas.microsoft.com/office/drawing/2014/main" id="{462131C3-6FFF-901F-E76F-D84805F175A8}"/>
              </a:ext>
            </a:extLst>
          </p:cNvPr>
          <p:cNvSpPr/>
          <p:nvPr/>
        </p:nvSpPr>
        <p:spPr>
          <a:xfrm>
            <a:off x="10988229" y="2926891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344;p25">
            <a:extLst>
              <a:ext uri="{FF2B5EF4-FFF2-40B4-BE49-F238E27FC236}">
                <a16:creationId xmlns:a16="http://schemas.microsoft.com/office/drawing/2014/main" id="{DCD259D7-8988-782E-C3BE-7EB3F9414B08}"/>
              </a:ext>
            </a:extLst>
          </p:cNvPr>
          <p:cNvSpPr/>
          <p:nvPr/>
        </p:nvSpPr>
        <p:spPr>
          <a:xfrm>
            <a:off x="10988229" y="3264848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345;p25">
            <a:extLst>
              <a:ext uri="{FF2B5EF4-FFF2-40B4-BE49-F238E27FC236}">
                <a16:creationId xmlns:a16="http://schemas.microsoft.com/office/drawing/2014/main" id="{446654F9-B4F4-E702-75F0-930831FF1B71}"/>
              </a:ext>
            </a:extLst>
          </p:cNvPr>
          <p:cNvSpPr/>
          <p:nvPr/>
        </p:nvSpPr>
        <p:spPr>
          <a:xfrm>
            <a:off x="11018079" y="2960456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2" name="Πίνακας 61">
            <a:extLst>
              <a:ext uri="{FF2B5EF4-FFF2-40B4-BE49-F238E27FC236}">
                <a16:creationId xmlns:a16="http://schemas.microsoft.com/office/drawing/2014/main" id="{9D2F0C3B-852E-E452-E895-52B0407B4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11393"/>
              </p:ext>
            </p:extLst>
          </p:nvPr>
        </p:nvGraphicFramePr>
        <p:xfrm>
          <a:off x="9226014" y="3378305"/>
          <a:ext cx="2573460" cy="2422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3460">
                  <a:extLst>
                    <a:ext uri="{9D8B030D-6E8A-4147-A177-3AD203B41FA5}">
                      <a16:colId xmlns:a16="http://schemas.microsoft.com/office/drawing/2014/main" val="821408253"/>
                    </a:ext>
                  </a:extLst>
                </a:gridCol>
              </a:tblGrid>
              <a:tr h="895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Ύψος Δανείου: </a:t>
                      </a:r>
                      <a:r>
                        <a:rPr lang="el-GR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50.000€ έως 16,</a:t>
                      </a:r>
                      <a:r>
                        <a:rPr lang="en-US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l-GR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εκ.€</a:t>
                      </a:r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(ΓΑΚ) ή </a:t>
                      </a:r>
                      <a:r>
                        <a:rPr lang="el-GR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50.000 € -1,4 εκ.€ </a:t>
                      </a:r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minimis</a:t>
                      </a:r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752253"/>
                  </a:ext>
                </a:extLst>
              </a:tr>
              <a:tr h="431335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Εγγύηση: </a:t>
                      </a:r>
                      <a:r>
                        <a:rPr lang="en-US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l-GR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ανά δάνειο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79209"/>
                  </a:ext>
                </a:extLst>
              </a:tr>
              <a:tr h="663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Επιδότηση επιτοκίου </a:t>
                      </a:r>
                      <a:r>
                        <a:rPr lang="el-GR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για 2 έτη</a:t>
                      </a:r>
                      <a:endParaRPr lang="el-GR" sz="1400" dirty="0">
                        <a:solidFill>
                          <a:srgbClr val="28609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032894"/>
                  </a:ext>
                </a:extLst>
              </a:tr>
              <a:tr h="431335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Διάρκεια δανείου:</a:t>
                      </a:r>
                      <a:r>
                        <a:rPr lang="el-GR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2-12 έτη 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7924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7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C2A4A2C-1AE5-88D0-BD22-790601BEBC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2647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2A4A2C-1AE5-88D0-BD22-790601BEBC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/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1" y="1905000"/>
            <a:ext cx="6096000" cy="1934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25" dirty="0">
                <a:latin typeface="Arial"/>
                <a:cs typeface="Arial"/>
              </a:rPr>
              <a:t>01</a:t>
            </a:r>
            <a:endParaRPr sz="8800" dirty="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 dirty="0">
                <a:latin typeface="Arial"/>
                <a:cs typeface="Arial"/>
              </a:rPr>
              <a:t>Πρόγρ</a:t>
            </a:r>
            <a:r>
              <a:rPr sz="3600" spc="-10" dirty="0">
                <a:latin typeface="Arial"/>
                <a:cs typeface="Arial"/>
              </a:rPr>
              <a:t>α</a:t>
            </a:r>
            <a:r>
              <a:rPr lang="el-GR" sz="3600" spc="-10" dirty="0">
                <a:latin typeface="Arial"/>
                <a:cs typeface="Arial"/>
              </a:rPr>
              <a:t>μμ</a:t>
            </a:r>
            <a:r>
              <a:rPr sz="3600" spc="-10" dirty="0">
                <a:latin typeface="Arial"/>
                <a:cs typeface="Arial"/>
              </a:rPr>
              <a:t>α</a:t>
            </a:r>
            <a:r>
              <a:rPr sz="3600" spc="-2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ΔΑΜ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30" dirty="0">
                <a:latin typeface="Arial"/>
                <a:cs typeface="Arial"/>
              </a:rPr>
              <a:t>2021-</a:t>
            </a:r>
            <a:r>
              <a:rPr sz="3600" spc="-20" dirty="0">
                <a:latin typeface="Arial"/>
                <a:cs typeface="Arial"/>
              </a:rPr>
              <a:t>2027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9" name="Εικόνα 4">
            <a:extLst>
              <a:ext uri="{FF2B5EF4-FFF2-40B4-BE49-F238E27FC236}">
                <a16:creationId xmlns:a16="http://schemas.microsoft.com/office/drawing/2014/main" id="{F556FBE4-E3BA-43EA-7EE0-6BD47FA68A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EF2532D4-BFE7-A64B-288E-9E3642E23BC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97B9B-975E-0F87-23E1-BD419FD77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FAB3CC2-9BBD-897A-C0E8-639D002689D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AB3CC2-9BBD-897A-C0E8-639D00268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2B12888-50A3-EFC5-ACC3-701349C31639}"/>
              </a:ext>
            </a:extLst>
          </p:cNvPr>
          <p:cNvSpPr/>
          <p:nvPr/>
        </p:nvSpPr>
        <p:spPr>
          <a:xfrm>
            <a:off x="9277010" y="6290577"/>
            <a:ext cx="968829" cy="406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F65D57-B46D-681B-328D-57154126777B}"/>
              </a:ext>
            </a:extLst>
          </p:cNvPr>
          <p:cNvSpPr txBox="1">
            <a:spLocks/>
          </p:cNvSpPr>
          <p:nvPr/>
        </p:nvSpPr>
        <p:spPr>
          <a:xfrm>
            <a:off x="30725" y="1"/>
            <a:ext cx="10676467" cy="1115411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l-GR" sz="2400">
                <a:latin typeface="Arial" panose="020B0604020202020204" pitchFamily="34" charset="0"/>
                <a:cs typeface="Arial" panose="020B0604020202020204" pitchFamily="34" charset="0"/>
              </a:rPr>
              <a:t>Πρόοδος Εγκρίσεων – Συμβάσεων – Εκταμιεύσεων ΤΧ ΔΑΜ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023DFFBC-E532-B68C-5078-68598CBEC492}"/>
              </a:ext>
            </a:extLst>
          </p:cNvPr>
          <p:cNvSpPr/>
          <p:nvPr/>
        </p:nvSpPr>
        <p:spPr>
          <a:xfrm>
            <a:off x="3627430" y="672437"/>
            <a:ext cx="5723909" cy="78453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l-GR" sz="3200" b="1" kern="0" dirty="0">
                <a:solidFill>
                  <a:srgbClr val="2D4F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Ταμείο Δανείων</a:t>
            </a: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66383C22-1206-71D0-AF06-E87705579833}"/>
              </a:ext>
            </a:extLst>
          </p:cNvPr>
          <p:cNvSpPr/>
          <p:nvPr/>
        </p:nvSpPr>
        <p:spPr>
          <a:xfrm>
            <a:off x="-1" y="287"/>
            <a:ext cx="12192002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Πρόοδος Εγκρίσεων /Συμβάσεων / Εκταμιεύσεων ΤΧ ΔΑΜ ΕΣΔΙΜ </a:t>
            </a:r>
            <a:r>
              <a:rPr lang="el-G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Δυτ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Μακεδονίας</a:t>
            </a:r>
          </a:p>
        </p:txBody>
      </p:sp>
      <p:grpSp>
        <p:nvGrpSpPr>
          <p:cNvPr id="3" name="object 17">
            <a:extLst>
              <a:ext uri="{FF2B5EF4-FFF2-40B4-BE49-F238E27FC236}">
                <a16:creationId xmlns:a16="http://schemas.microsoft.com/office/drawing/2014/main" id="{078B9C7F-8ACB-22F3-A731-E3320E655F3E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6" name="object 18">
              <a:extLst>
                <a:ext uri="{FF2B5EF4-FFF2-40B4-BE49-F238E27FC236}">
                  <a16:creationId xmlns:a16="http://schemas.microsoft.com/office/drawing/2014/main" id="{8D253D7A-B6E0-9BA2-DAB4-15F90275A0E4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object 19">
              <a:extLst>
                <a:ext uri="{FF2B5EF4-FFF2-40B4-BE49-F238E27FC236}">
                  <a16:creationId xmlns:a16="http://schemas.microsoft.com/office/drawing/2014/main" id="{603E5B55-95BE-EFBA-2EEA-236BB58C66A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087B8BB-65C8-F891-DAF0-DD1D105B9005}"/>
              </a:ext>
            </a:extLst>
          </p:cNvPr>
          <p:cNvSpPr txBox="1"/>
          <p:nvPr/>
        </p:nvSpPr>
        <p:spPr>
          <a:xfrm>
            <a:off x="30725" y="5426016"/>
            <a:ext cx="761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sz="1600" i="1" dirty="0">
                <a:solidFill>
                  <a:srgbClr val="4362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Στοιχεία Ε.Α.Τ. 27-3-2025 </a:t>
            </a:r>
          </a:p>
          <a:p>
            <a:pPr marL="285750" indent="-285750">
              <a:buFontTx/>
              <a:buChar char="-"/>
            </a:pPr>
            <a:r>
              <a:rPr lang="el-GR" sz="1600" i="1" dirty="0">
                <a:solidFill>
                  <a:srgbClr val="4362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Ταμείο Εγγυοδοσίας δεν έχουν υποβληθεί αιτήματα στην ΠΔΜ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6C9C64-E814-E02D-1CF3-2B8A544A2830}"/>
              </a:ext>
            </a:extLst>
          </p:cNvPr>
          <p:cNvSpPr/>
          <p:nvPr/>
        </p:nvSpPr>
        <p:spPr>
          <a:xfrm>
            <a:off x="2736893" y="1874647"/>
            <a:ext cx="886553" cy="458667"/>
          </a:xfrm>
          <a:prstGeom prst="roundRect">
            <a:avLst/>
          </a:prstGeom>
          <a:solidFill>
            <a:srgbClr val="F4B183"/>
          </a:solidFill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106</a:t>
            </a:r>
          </a:p>
        </p:txBody>
      </p:sp>
      <p:pic>
        <p:nvPicPr>
          <p:cNvPr id="41" name="Εικόνα 4">
            <a:extLst>
              <a:ext uri="{FF2B5EF4-FFF2-40B4-BE49-F238E27FC236}">
                <a16:creationId xmlns:a16="http://schemas.microsoft.com/office/drawing/2014/main" id="{9F518F09-DD3E-2B7D-0B3A-3EA0A76C5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18" name="Θέση αριθμού διαφάνειας 17">
            <a:extLst>
              <a:ext uri="{FF2B5EF4-FFF2-40B4-BE49-F238E27FC236}">
                <a16:creationId xmlns:a16="http://schemas.microsoft.com/office/drawing/2014/main" id="{377581AC-64CA-A216-C429-3B12D62E4E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20</a:t>
            </a:fld>
            <a:endParaRPr lang="el-GR"/>
          </a:p>
        </p:txBody>
      </p:sp>
      <p:sp>
        <p:nvSpPr>
          <p:cNvPr id="21" name="Google Shape;335;p25">
            <a:extLst>
              <a:ext uri="{FF2B5EF4-FFF2-40B4-BE49-F238E27FC236}">
                <a16:creationId xmlns:a16="http://schemas.microsoft.com/office/drawing/2014/main" id="{B442F003-45A4-8DD1-B425-1CB0A858FBCC}"/>
              </a:ext>
            </a:extLst>
          </p:cNvPr>
          <p:cNvSpPr/>
          <p:nvPr/>
        </p:nvSpPr>
        <p:spPr>
          <a:xfrm>
            <a:off x="1960347" y="2372773"/>
            <a:ext cx="2323012" cy="756600"/>
          </a:xfrm>
          <a:prstGeom prst="roundRect">
            <a:avLst>
              <a:gd name="adj" fmla="val 1734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Εγκρίσεις</a:t>
            </a:r>
          </a:p>
        </p:txBody>
      </p:sp>
      <p:sp>
        <p:nvSpPr>
          <p:cNvPr id="22" name="Google Shape;337;p25">
            <a:extLst>
              <a:ext uri="{FF2B5EF4-FFF2-40B4-BE49-F238E27FC236}">
                <a16:creationId xmlns:a16="http://schemas.microsoft.com/office/drawing/2014/main" id="{20DB95F9-224A-8BF7-A23C-F63084036F5F}"/>
              </a:ext>
            </a:extLst>
          </p:cNvPr>
          <p:cNvSpPr/>
          <p:nvPr/>
        </p:nvSpPr>
        <p:spPr>
          <a:xfrm>
            <a:off x="2338327" y="2967389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Google Shape;338;p25">
            <a:extLst>
              <a:ext uri="{FF2B5EF4-FFF2-40B4-BE49-F238E27FC236}">
                <a16:creationId xmlns:a16="http://schemas.microsoft.com/office/drawing/2014/main" id="{774FDD3A-65CF-4160-5524-BF8E0C2B3184}"/>
              </a:ext>
            </a:extLst>
          </p:cNvPr>
          <p:cNvSpPr/>
          <p:nvPr/>
        </p:nvSpPr>
        <p:spPr>
          <a:xfrm>
            <a:off x="2338327" y="3305346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Google Shape;339;p25">
            <a:extLst>
              <a:ext uri="{FF2B5EF4-FFF2-40B4-BE49-F238E27FC236}">
                <a16:creationId xmlns:a16="http://schemas.microsoft.com/office/drawing/2014/main" id="{386F3252-C5C6-7FEB-8FE5-94FFD2728675}"/>
              </a:ext>
            </a:extLst>
          </p:cNvPr>
          <p:cNvSpPr/>
          <p:nvPr/>
        </p:nvSpPr>
        <p:spPr>
          <a:xfrm>
            <a:off x="2368177" y="3000954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" name="Google Shape;340;p25">
            <a:extLst>
              <a:ext uri="{FF2B5EF4-FFF2-40B4-BE49-F238E27FC236}">
                <a16:creationId xmlns:a16="http://schemas.microsoft.com/office/drawing/2014/main" id="{FD59C73F-8BEF-410A-C322-6AE2B2DE1D76}"/>
              </a:ext>
            </a:extLst>
          </p:cNvPr>
          <p:cNvSpPr/>
          <p:nvPr/>
        </p:nvSpPr>
        <p:spPr>
          <a:xfrm>
            <a:off x="2980152" y="2967389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" name="Google Shape;341;p25">
            <a:extLst>
              <a:ext uri="{FF2B5EF4-FFF2-40B4-BE49-F238E27FC236}">
                <a16:creationId xmlns:a16="http://schemas.microsoft.com/office/drawing/2014/main" id="{F70121AC-A926-ADF3-098A-F3ADF58B5D16}"/>
              </a:ext>
            </a:extLst>
          </p:cNvPr>
          <p:cNvSpPr/>
          <p:nvPr/>
        </p:nvSpPr>
        <p:spPr>
          <a:xfrm>
            <a:off x="2980152" y="3305346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" name="Google Shape;342;p25">
            <a:extLst>
              <a:ext uri="{FF2B5EF4-FFF2-40B4-BE49-F238E27FC236}">
                <a16:creationId xmlns:a16="http://schemas.microsoft.com/office/drawing/2014/main" id="{53E1D90F-0A44-24EE-4D62-5CA1AE326785}"/>
              </a:ext>
            </a:extLst>
          </p:cNvPr>
          <p:cNvSpPr/>
          <p:nvPr/>
        </p:nvSpPr>
        <p:spPr>
          <a:xfrm>
            <a:off x="3010002" y="3000954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" name="Google Shape;343;p25">
            <a:extLst>
              <a:ext uri="{FF2B5EF4-FFF2-40B4-BE49-F238E27FC236}">
                <a16:creationId xmlns:a16="http://schemas.microsoft.com/office/drawing/2014/main" id="{B52AEEE7-F0A6-EEDF-09BA-7E2D54B57A99}"/>
              </a:ext>
            </a:extLst>
          </p:cNvPr>
          <p:cNvSpPr/>
          <p:nvPr/>
        </p:nvSpPr>
        <p:spPr>
          <a:xfrm>
            <a:off x="3621977" y="2967389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" name="Google Shape;344;p25">
            <a:extLst>
              <a:ext uri="{FF2B5EF4-FFF2-40B4-BE49-F238E27FC236}">
                <a16:creationId xmlns:a16="http://schemas.microsoft.com/office/drawing/2014/main" id="{DD9A187D-1C25-7A94-23F3-7B6A7AAB93A0}"/>
              </a:ext>
            </a:extLst>
          </p:cNvPr>
          <p:cNvSpPr/>
          <p:nvPr/>
        </p:nvSpPr>
        <p:spPr>
          <a:xfrm>
            <a:off x="3621977" y="3305346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" name="Google Shape;345;p25">
            <a:extLst>
              <a:ext uri="{FF2B5EF4-FFF2-40B4-BE49-F238E27FC236}">
                <a16:creationId xmlns:a16="http://schemas.microsoft.com/office/drawing/2014/main" id="{172C76E8-0E06-747B-2392-0E4D483F3C0C}"/>
              </a:ext>
            </a:extLst>
          </p:cNvPr>
          <p:cNvSpPr/>
          <p:nvPr/>
        </p:nvSpPr>
        <p:spPr>
          <a:xfrm>
            <a:off x="3651827" y="3000954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31" name="Πίνακας 30">
            <a:extLst>
              <a:ext uri="{FF2B5EF4-FFF2-40B4-BE49-F238E27FC236}">
                <a16:creationId xmlns:a16="http://schemas.microsoft.com/office/drawing/2014/main" id="{FF358F15-B7D6-6758-BCCC-86573C152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285408"/>
              </p:ext>
            </p:extLst>
          </p:nvPr>
        </p:nvGraphicFramePr>
        <p:xfrm>
          <a:off x="1572792" y="3412055"/>
          <a:ext cx="2953019" cy="135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3019">
                  <a:extLst>
                    <a:ext uri="{9D8B030D-6E8A-4147-A177-3AD203B41FA5}">
                      <a16:colId xmlns:a16="http://schemas.microsoft.com/office/drawing/2014/main" val="821408253"/>
                    </a:ext>
                  </a:extLst>
                </a:gridCol>
              </a:tblGrid>
              <a:tr h="412788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kern="1200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Αξία αιτήσεων Δανείων: </a:t>
                      </a:r>
                      <a:r>
                        <a:rPr lang="el-GR" sz="1400" b="1" kern="12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εκ. 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75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Αξία αιτήσεων Δανείων – Μέρος Ταμείου (50%): </a:t>
                      </a:r>
                      <a:r>
                        <a:rPr lang="el-GR" sz="14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 εκ.€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7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kern="1200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Επιδοτούμενοι Τόκοι: </a:t>
                      </a:r>
                      <a:r>
                        <a:rPr lang="el-GR" sz="14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 χιλ. €</a:t>
                      </a:r>
                      <a:endParaRPr lang="el-GR" sz="1400" b="1" kern="12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032894"/>
                  </a:ext>
                </a:extLst>
              </a:tr>
            </a:tbl>
          </a:graphicData>
        </a:graphic>
      </p:graphicFrame>
      <p:sp>
        <p:nvSpPr>
          <p:cNvPr id="33" name="Oval 3">
            <a:extLst>
              <a:ext uri="{FF2B5EF4-FFF2-40B4-BE49-F238E27FC236}">
                <a16:creationId xmlns:a16="http://schemas.microsoft.com/office/drawing/2014/main" id="{AFB28145-2A18-2388-9243-B52E447A4E99}"/>
              </a:ext>
            </a:extLst>
          </p:cNvPr>
          <p:cNvSpPr/>
          <p:nvPr/>
        </p:nvSpPr>
        <p:spPr>
          <a:xfrm>
            <a:off x="6036866" y="1859512"/>
            <a:ext cx="886553" cy="458667"/>
          </a:xfrm>
          <a:prstGeom prst="roundRect">
            <a:avLst/>
          </a:prstGeom>
          <a:solidFill>
            <a:srgbClr val="F4B183"/>
          </a:solidFill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</a:t>
            </a:r>
            <a:endParaRPr lang="el-GR" sz="1100" dirty="0"/>
          </a:p>
        </p:txBody>
      </p:sp>
      <p:sp>
        <p:nvSpPr>
          <p:cNvPr id="42" name="Google Shape;335;p25">
            <a:extLst>
              <a:ext uri="{FF2B5EF4-FFF2-40B4-BE49-F238E27FC236}">
                <a16:creationId xmlns:a16="http://schemas.microsoft.com/office/drawing/2014/main" id="{94794A28-E21F-19CB-10DE-1A42FDBBE78C}"/>
              </a:ext>
            </a:extLst>
          </p:cNvPr>
          <p:cNvSpPr/>
          <p:nvPr/>
        </p:nvSpPr>
        <p:spPr>
          <a:xfrm>
            <a:off x="5260322" y="2357639"/>
            <a:ext cx="2323012" cy="756600"/>
          </a:xfrm>
          <a:prstGeom prst="roundRect">
            <a:avLst>
              <a:gd name="adj" fmla="val 1734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Πλήθος Συμβάσεων</a:t>
            </a:r>
          </a:p>
        </p:txBody>
      </p:sp>
      <p:sp>
        <p:nvSpPr>
          <p:cNvPr id="43" name="Google Shape;337;p25">
            <a:extLst>
              <a:ext uri="{FF2B5EF4-FFF2-40B4-BE49-F238E27FC236}">
                <a16:creationId xmlns:a16="http://schemas.microsoft.com/office/drawing/2014/main" id="{8513B2D3-AD37-9944-3691-35A7517B0020}"/>
              </a:ext>
            </a:extLst>
          </p:cNvPr>
          <p:cNvSpPr/>
          <p:nvPr/>
        </p:nvSpPr>
        <p:spPr>
          <a:xfrm>
            <a:off x="5638302" y="2952255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" name="Google Shape;338;p25">
            <a:extLst>
              <a:ext uri="{FF2B5EF4-FFF2-40B4-BE49-F238E27FC236}">
                <a16:creationId xmlns:a16="http://schemas.microsoft.com/office/drawing/2014/main" id="{1F3F709E-BACA-5FDA-A7B9-807415AA5C67}"/>
              </a:ext>
            </a:extLst>
          </p:cNvPr>
          <p:cNvSpPr/>
          <p:nvPr/>
        </p:nvSpPr>
        <p:spPr>
          <a:xfrm>
            <a:off x="5638302" y="3290212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" name="Google Shape;339;p25">
            <a:extLst>
              <a:ext uri="{FF2B5EF4-FFF2-40B4-BE49-F238E27FC236}">
                <a16:creationId xmlns:a16="http://schemas.microsoft.com/office/drawing/2014/main" id="{BD755557-8F21-B354-B713-86D990C38948}"/>
              </a:ext>
            </a:extLst>
          </p:cNvPr>
          <p:cNvSpPr/>
          <p:nvPr/>
        </p:nvSpPr>
        <p:spPr>
          <a:xfrm>
            <a:off x="5668152" y="2985820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" name="Google Shape;340;p25">
            <a:extLst>
              <a:ext uri="{FF2B5EF4-FFF2-40B4-BE49-F238E27FC236}">
                <a16:creationId xmlns:a16="http://schemas.microsoft.com/office/drawing/2014/main" id="{C478729D-4F55-A9F5-B553-6AB3DF150B76}"/>
              </a:ext>
            </a:extLst>
          </p:cNvPr>
          <p:cNvSpPr/>
          <p:nvPr/>
        </p:nvSpPr>
        <p:spPr>
          <a:xfrm>
            <a:off x="6280127" y="2952255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" name="Google Shape;341;p25">
            <a:extLst>
              <a:ext uri="{FF2B5EF4-FFF2-40B4-BE49-F238E27FC236}">
                <a16:creationId xmlns:a16="http://schemas.microsoft.com/office/drawing/2014/main" id="{9E2333E5-D747-BD0A-14B4-1BF50BB67CB7}"/>
              </a:ext>
            </a:extLst>
          </p:cNvPr>
          <p:cNvSpPr/>
          <p:nvPr/>
        </p:nvSpPr>
        <p:spPr>
          <a:xfrm>
            <a:off x="6280127" y="3290212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" name="Google Shape;342;p25">
            <a:extLst>
              <a:ext uri="{FF2B5EF4-FFF2-40B4-BE49-F238E27FC236}">
                <a16:creationId xmlns:a16="http://schemas.microsoft.com/office/drawing/2014/main" id="{03805917-ABCE-5092-F05B-745ADCE1BCC4}"/>
              </a:ext>
            </a:extLst>
          </p:cNvPr>
          <p:cNvSpPr/>
          <p:nvPr/>
        </p:nvSpPr>
        <p:spPr>
          <a:xfrm>
            <a:off x="6309977" y="2985820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" name="Google Shape;343;p25">
            <a:extLst>
              <a:ext uri="{FF2B5EF4-FFF2-40B4-BE49-F238E27FC236}">
                <a16:creationId xmlns:a16="http://schemas.microsoft.com/office/drawing/2014/main" id="{C2B6765E-1C1E-5514-C1B9-D06FBB4B19D6}"/>
              </a:ext>
            </a:extLst>
          </p:cNvPr>
          <p:cNvSpPr/>
          <p:nvPr/>
        </p:nvSpPr>
        <p:spPr>
          <a:xfrm>
            <a:off x="6921952" y="2952255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Google Shape;344;p25">
            <a:extLst>
              <a:ext uri="{FF2B5EF4-FFF2-40B4-BE49-F238E27FC236}">
                <a16:creationId xmlns:a16="http://schemas.microsoft.com/office/drawing/2014/main" id="{09C28192-4D85-F58E-5737-FBDDCA11B943}"/>
              </a:ext>
            </a:extLst>
          </p:cNvPr>
          <p:cNvSpPr/>
          <p:nvPr/>
        </p:nvSpPr>
        <p:spPr>
          <a:xfrm>
            <a:off x="6921952" y="3290212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345;p25">
            <a:extLst>
              <a:ext uri="{FF2B5EF4-FFF2-40B4-BE49-F238E27FC236}">
                <a16:creationId xmlns:a16="http://schemas.microsoft.com/office/drawing/2014/main" id="{546AAD37-2C8B-1363-75E1-25CAE5F8AE13}"/>
              </a:ext>
            </a:extLst>
          </p:cNvPr>
          <p:cNvSpPr/>
          <p:nvPr/>
        </p:nvSpPr>
        <p:spPr>
          <a:xfrm>
            <a:off x="6951802" y="2985820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52" name="Πίνακας 51">
            <a:extLst>
              <a:ext uri="{FF2B5EF4-FFF2-40B4-BE49-F238E27FC236}">
                <a16:creationId xmlns:a16="http://schemas.microsoft.com/office/drawing/2014/main" id="{45085648-AA54-EE39-4589-028B7019E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868246"/>
              </p:ext>
            </p:extLst>
          </p:nvPr>
        </p:nvGraphicFramePr>
        <p:xfrm>
          <a:off x="4872767" y="3412055"/>
          <a:ext cx="2953019" cy="135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3019">
                  <a:extLst>
                    <a:ext uri="{9D8B030D-6E8A-4147-A177-3AD203B41FA5}">
                      <a16:colId xmlns:a16="http://schemas.microsoft.com/office/drawing/2014/main" val="821408253"/>
                    </a:ext>
                  </a:extLst>
                </a:gridCol>
              </a:tblGrid>
              <a:tr h="412788">
                <a:tc>
                  <a:txBody>
                    <a:bodyPr/>
                    <a:lstStyle/>
                    <a:p>
                      <a:pPr marL="0" lvl="1" indent="0" algn="just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kern="1200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Αξία Δανείων: 	</a:t>
                      </a:r>
                      <a:r>
                        <a:rPr lang="el-GR" sz="1400" b="1" kern="12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 εκ. 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75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Αξία Δανείων –Μέρος Ταμείου (50%):  </a:t>
                      </a:r>
                      <a:r>
                        <a:rPr lang="el-GR" sz="14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 εκ.€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7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ctr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kern="1200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Επιδοτούμενοι Τόκοι: </a:t>
                      </a:r>
                      <a:r>
                        <a:rPr lang="el-GR" sz="14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 χιλ. €</a:t>
                      </a:r>
                      <a:endParaRPr lang="el-GR" sz="1400" b="1" kern="12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032894"/>
                  </a:ext>
                </a:extLst>
              </a:tr>
            </a:tbl>
          </a:graphicData>
        </a:graphic>
      </p:graphicFrame>
      <p:sp>
        <p:nvSpPr>
          <p:cNvPr id="54" name="Oval 3">
            <a:extLst>
              <a:ext uri="{FF2B5EF4-FFF2-40B4-BE49-F238E27FC236}">
                <a16:creationId xmlns:a16="http://schemas.microsoft.com/office/drawing/2014/main" id="{7ACC98A2-D35C-8435-6316-DAA53CF84605}"/>
              </a:ext>
            </a:extLst>
          </p:cNvPr>
          <p:cNvSpPr/>
          <p:nvPr/>
        </p:nvSpPr>
        <p:spPr>
          <a:xfrm>
            <a:off x="9173556" y="1872507"/>
            <a:ext cx="886553" cy="458667"/>
          </a:xfrm>
          <a:prstGeom prst="roundRect">
            <a:avLst/>
          </a:prstGeom>
          <a:solidFill>
            <a:srgbClr val="F4B183"/>
          </a:solidFill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prstClr val="white"/>
                </a:solidFill>
                <a:latin typeface="Calibri"/>
              </a:rPr>
              <a:t>21</a:t>
            </a:r>
          </a:p>
        </p:txBody>
      </p:sp>
      <p:sp>
        <p:nvSpPr>
          <p:cNvPr id="56" name="Google Shape;335;p25">
            <a:extLst>
              <a:ext uri="{FF2B5EF4-FFF2-40B4-BE49-F238E27FC236}">
                <a16:creationId xmlns:a16="http://schemas.microsoft.com/office/drawing/2014/main" id="{862D293B-B01D-228C-C486-374F015EC663}"/>
              </a:ext>
            </a:extLst>
          </p:cNvPr>
          <p:cNvSpPr/>
          <p:nvPr/>
        </p:nvSpPr>
        <p:spPr>
          <a:xfrm>
            <a:off x="8397009" y="2370634"/>
            <a:ext cx="2381929" cy="756600"/>
          </a:xfrm>
          <a:prstGeom prst="roundRect">
            <a:avLst>
              <a:gd name="adj" fmla="val 1734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Τελικές Εκταμιεύσεις</a:t>
            </a:r>
          </a:p>
        </p:txBody>
      </p:sp>
      <p:sp>
        <p:nvSpPr>
          <p:cNvPr id="57" name="Google Shape;337;p25">
            <a:extLst>
              <a:ext uri="{FF2B5EF4-FFF2-40B4-BE49-F238E27FC236}">
                <a16:creationId xmlns:a16="http://schemas.microsoft.com/office/drawing/2014/main" id="{26AA006F-2C79-A2DC-8A30-C524E0480999}"/>
              </a:ext>
            </a:extLst>
          </p:cNvPr>
          <p:cNvSpPr/>
          <p:nvPr/>
        </p:nvSpPr>
        <p:spPr>
          <a:xfrm>
            <a:off x="8774990" y="2965250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338;p25">
            <a:extLst>
              <a:ext uri="{FF2B5EF4-FFF2-40B4-BE49-F238E27FC236}">
                <a16:creationId xmlns:a16="http://schemas.microsoft.com/office/drawing/2014/main" id="{D80F3B23-84AF-3A50-FB1F-3C82BC3C26B9}"/>
              </a:ext>
            </a:extLst>
          </p:cNvPr>
          <p:cNvSpPr/>
          <p:nvPr/>
        </p:nvSpPr>
        <p:spPr>
          <a:xfrm>
            <a:off x="8774990" y="3303207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339;p25">
            <a:extLst>
              <a:ext uri="{FF2B5EF4-FFF2-40B4-BE49-F238E27FC236}">
                <a16:creationId xmlns:a16="http://schemas.microsoft.com/office/drawing/2014/main" id="{B5CF4797-4207-490C-F204-E3EC789E0429}"/>
              </a:ext>
            </a:extLst>
          </p:cNvPr>
          <p:cNvSpPr/>
          <p:nvPr/>
        </p:nvSpPr>
        <p:spPr>
          <a:xfrm>
            <a:off x="8804840" y="2998815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340;p25">
            <a:extLst>
              <a:ext uri="{FF2B5EF4-FFF2-40B4-BE49-F238E27FC236}">
                <a16:creationId xmlns:a16="http://schemas.microsoft.com/office/drawing/2014/main" id="{32BAD144-F589-8381-F336-BAB8C3F5C084}"/>
              </a:ext>
            </a:extLst>
          </p:cNvPr>
          <p:cNvSpPr/>
          <p:nvPr/>
        </p:nvSpPr>
        <p:spPr>
          <a:xfrm>
            <a:off x="9416815" y="2965250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341;p25">
            <a:extLst>
              <a:ext uri="{FF2B5EF4-FFF2-40B4-BE49-F238E27FC236}">
                <a16:creationId xmlns:a16="http://schemas.microsoft.com/office/drawing/2014/main" id="{29BB116C-0FF4-A68D-0D84-9186B636352F}"/>
              </a:ext>
            </a:extLst>
          </p:cNvPr>
          <p:cNvSpPr/>
          <p:nvPr/>
        </p:nvSpPr>
        <p:spPr>
          <a:xfrm>
            <a:off x="9416815" y="3303207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342;p25">
            <a:extLst>
              <a:ext uri="{FF2B5EF4-FFF2-40B4-BE49-F238E27FC236}">
                <a16:creationId xmlns:a16="http://schemas.microsoft.com/office/drawing/2014/main" id="{8274E7E0-2298-20ED-7B29-FD0A7D5237AA}"/>
              </a:ext>
            </a:extLst>
          </p:cNvPr>
          <p:cNvSpPr/>
          <p:nvPr/>
        </p:nvSpPr>
        <p:spPr>
          <a:xfrm>
            <a:off x="9446665" y="2998815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343;p25">
            <a:extLst>
              <a:ext uri="{FF2B5EF4-FFF2-40B4-BE49-F238E27FC236}">
                <a16:creationId xmlns:a16="http://schemas.microsoft.com/office/drawing/2014/main" id="{8709F954-04A0-42AB-8F2B-DCAAFAE72103}"/>
              </a:ext>
            </a:extLst>
          </p:cNvPr>
          <p:cNvSpPr/>
          <p:nvPr/>
        </p:nvSpPr>
        <p:spPr>
          <a:xfrm>
            <a:off x="10058640" y="2965250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344;p25">
            <a:extLst>
              <a:ext uri="{FF2B5EF4-FFF2-40B4-BE49-F238E27FC236}">
                <a16:creationId xmlns:a16="http://schemas.microsoft.com/office/drawing/2014/main" id="{41780C88-89E8-FE2A-3246-1741B1927D99}"/>
              </a:ext>
            </a:extLst>
          </p:cNvPr>
          <p:cNvSpPr/>
          <p:nvPr/>
        </p:nvSpPr>
        <p:spPr>
          <a:xfrm>
            <a:off x="10058640" y="3303207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" name="Google Shape;345;p25">
            <a:extLst>
              <a:ext uri="{FF2B5EF4-FFF2-40B4-BE49-F238E27FC236}">
                <a16:creationId xmlns:a16="http://schemas.microsoft.com/office/drawing/2014/main" id="{D149A5DC-7F30-4046-73E2-C2E74D5D7B7C}"/>
              </a:ext>
            </a:extLst>
          </p:cNvPr>
          <p:cNvSpPr/>
          <p:nvPr/>
        </p:nvSpPr>
        <p:spPr>
          <a:xfrm>
            <a:off x="10088490" y="2998815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6" name="Πίνακας 65">
            <a:extLst>
              <a:ext uri="{FF2B5EF4-FFF2-40B4-BE49-F238E27FC236}">
                <a16:creationId xmlns:a16="http://schemas.microsoft.com/office/drawing/2014/main" id="{6107CAA0-7717-81F6-D481-F9341FD4D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29837"/>
              </p:ext>
            </p:extLst>
          </p:nvPr>
        </p:nvGraphicFramePr>
        <p:xfrm>
          <a:off x="8078606" y="3412055"/>
          <a:ext cx="2953018" cy="135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3018">
                  <a:extLst>
                    <a:ext uri="{9D8B030D-6E8A-4147-A177-3AD203B41FA5}">
                      <a16:colId xmlns:a16="http://schemas.microsoft.com/office/drawing/2014/main" val="821408253"/>
                    </a:ext>
                  </a:extLst>
                </a:gridCol>
              </a:tblGrid>
              <a:tr h="412788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kern="1200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Αξία εκταμιεύσεων: </a:t>
                      </a:r>
                      <a:r>
                        <a:rPr kumimoji="0" lang="el-G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 εκ. 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75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Αξία εκταμιεύσεων – Μέρος Ταμείου (50%): </a:t>
                      </a:r>
                      <a:r>
                        <a:rPr kumimoji="0" lang="el-G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1,05 εκ.€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7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endParaRPr lang="el-GR" sz="1400" b="1" kern="12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03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25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E71A4-EBE9-2E95-4FB1-8B3C0D65E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ACF5143-A89F-46C1-3D86-655EB477FD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2080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CF5143-A89F-46C1-3D86-655EB477FD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BB0E328D-520E-A9A0-3171-6592BFDCBB62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06FE8D3-7DFC-DEC7-FF15-90057A0CCD34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9FF0E48-D0EF-FF28-686E-EF5235E2B144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F50AF869-F6C9-EE79-ED6F-646C33B49A8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310A5DD-23F0-4FEC-C8B4-04833B5DA0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1" y="1905000"/>
            <a:ext cx="6096000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25">
                <a:latin typeface="Arial"/>
                <a:cs typeface="Arial"/>
              </a:rPr>
              <a:t>0</a:t>
            </a:r>
            <a:r>
              <a:rPr lang="el-GR" sz="8800" spc="-25">
                <a:latin typeface="Arial"/>
                <a:cs typeface="Arial"/>
              </a:rPr>
              <a:t>7</a:t>
            </a:r>
            <a:endParaRPr sz="88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>
                <a:latin typeface="Arial"/>
                <a:cs typeface="Arial"/>
              </a:rPr>
              <a:t>Ενεργές &amp; Επικείμενες Προσκλήσεις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CD958C16-BCDE-88FE-92EB-46737EE7E2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821D89E-198A-26D7-1CF2-AF620D0FA0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2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471F3-89AA-3588-1385-DF71A9FF7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62BBE6CA-FE56-BA7A-2733-331A93362F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think-cell Slide" r:id="rId5" imgW="350" imgH="350" progId="TCLayout.ActiveDocument.1">
                  <p:embed/>
                </p:oleObj>
              </mc:Choice>
              <mc:Fallback>
                <p:oleObj name="think-cell Slide" r:id="rId5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BBE6CA-FE56-BA7A-2733-331A93362F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E6AB7608-5F2E-2FA0-FA5B-6AC6F643C8ED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Ενεργές &amp; Επικείμενες Προσκλήσεις Δυτικής Μακεδονίας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FAC66E70-147E-EC1C-11F6-0B788ECC9C4D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9C85BE04-42BA-2CF7-F5BD-8C9D5CF19097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A740247F-A53E-19F9-6FBC-C9D9380FCB8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9F9F80FE-6736-ABB7-4BB2-3971261FAACA}"/>
              </a:ext>
            </a:extLst>
          </p:cNvPr>
          <p:cNvSpPr txBox="1"/>
          <p:nvPr/>
        </p:nvSpPr>
        <p:spPr>
          <a:xfrm>
            <a:off x="8614479" y="963488"/>
            <a:ext cx="645674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651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Π/Υ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1651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03EAC9D-5854-C53C-8C39-8B5363136958}"/>
              </a:ext>
            </a:extLst>
          </p:cNvPr>
          <p:cNvSpPr txBox="1"/>
          <p:nvPr/>
        </p:nvSpPr>
        <p:spPr>
          <a:xfrm>
            <a:off x="10138117" y="869012"/>
            <a:ext cx="1555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Ενδεικτικοί Δικαιούχοι</a:t>
            </a:r>
            <a:endParaRPr lang="en-US" sz="14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9E84CBA-D511-3B73-400D-92FA6E08B898}"/>
              </a:ext>
            </a:extLst>
          </p:cNvPr>
          <p:cNvSpPr txBox="1"/>
          <p:nvPr/>
        </p:nvSpPr>
        <p:spPr>
          <a:xfrm>
            <a:off x="982534" y="884343"/>
            <a:ext cx="5836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F4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Ενεργές Προσκλήσεις</a:t>
            </a:r>
          </a:p>
        </p:txBody>
      </p:sp>
      <p:cxnSp>
        <p:nvCxnSpPr>
          <p:cNvPr id="165" name="Straight Connector 40">
            <a:extLst>
              <a:ext uri="{FF2B5EF4-FFF2-40B4-BE49-F238E27FC236}">
                <a16:creationId xmlns:a16="http://schemas.microsoft.com/office/drawing/2014/main" id="{699EACF3-78CE-DEE5-382E-C41B393791B7}"/>
              </a:ext>
            </a:extLst>
          </p:cNvPr>
          <p:cNvCxnSpPr>
            <a:cxnSpLocks/>
          </p:cNvCxnSpPr>
          <p:nvPr/>
        </p:nvCxnSpPr>
        <p:spPr>
          <a:xfrm>
            <a:off x="7893291" y="685800"/>
            <a:ext cx="0" cy="468306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43">
            <a:extLst>
              <a:ext uri="{FF2B5EF4-FFF2-40B4-BE49-F238E27FC236}">
                <a16:creationId xmlns:a16="http://schemas.microsoft.com/office/drawing/2014/main" id="{F4DA5DAA-93C1-914B-B2DC-E1BA338CEDEB}"/>
              </a:ext>
            </a:extLst>
          </p:cNvPr>
          <p:cNvCxnSpPr>
            <a:cxnSpLocks/>
          </p:cNvCxnSpPr>
          <p:nvPr/>
        </p:nvCxnSpPr>
        <p:spPr>
          <a:xfrm>
            <a:off x="9384193" y="685800"/>
            <a:ext cx="0" cy="468306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Google Shape;4809;p146">
            <a:extLst>
              <a:ext uri="{FF2B5EF4-FFF2-40B4-BE49-F238E27FC236}">
                <a16:creationId xmlns:a16="http://schemas.microsoft.com/office/drawing/2014/main" id="{94359526-6457-13EC-1AFE-F0296ED68216}"/>
              </a:ext>
            </a:extLst>
          </p:cNvPr>
          <p:cNvSpPr>
            <a:spLocks/>
          </p:cNvSpPr>
          <p:nvPr/>
        </p:nvSpPr>
        <p:spPr>
          <a:xfrm>
            <a:off x="800766" y="1619210"/>
            <a:ext cx="7046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solidFill>
                  <a:srgbClr val="0F4E8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Εργασίες αποκατάστασης και αναγέννησης Ορυχείου </a:t>
            </a:r>
            <a:r>
              <a:rPr lang="el-GR" sz="1600" dirty="0" err="1">
                <a:solidFill>
                  <a:srgbClr val="0F4E8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Βεγόρας</a:t>
            </a:r>
            <a:endParaRPr lang="el-GR" sz="1600" dirty="0">
              <a:solidFill>
                <a:srgbClr val="0F4E8C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C3F4B70-D2EC-53B8-37E4-7DB7F706239C}"/>
              </a:ext>
            </a:extLst>
          </p:cNvPr>
          <p:cNvSpPr txBox="1"/>
          <p:nvPr/>
        </p:nvSpPr>
        <p:spPr>
          <a:xfrm>
            <a:off x="8158508" y="1642130"/>
            <a:ext cx="89953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30,4 εκ.€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1751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D89538E-3501-5EF2-152B-1B7877D322A0}"/>
              </a:ext>
            </a:extLst>
          </p:cNvPr>
          <p:cNvSpPr txBox="1"/>
          <p:nvPr/>
        </p:nvSpPr>
        <p:spPr>
          <a:xfrm>
            <a:off x="9469399" y="1665708"/>
            <a:ext cx="282266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Δήμος Αμυνταίου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4951A36-9361-6D1D-9F8C-1AC21145623F}"/>
              </a:ext>
            </a:extLst>
          </p:cNvPr>
          <p:cNvSpPr txBox="1"/>
          <p:nvPr/>
        </p:nvSpPr>
        <p:spPr>
          <a:xfrm>
            <a:off x="207112" y="2534904"/>
            <a:ext cx="40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177" name="Ευθεία γραμμή σύνδεσης 34">
            <a:extLst>
              <a:ext uri="{FF2B5EF4-FFF2-40B4-BE49-F238E27FC236}">
                <a16:creationId xmlns:a16="http://schemas.microsoft.com/office/drawing/2014/main" id="{C5C77E59-B643-7BD1-56D6-B6F5441A28DB}"/>
              </a:ext>
            </a:extLst>
          </p:cNvPr>
          <p:cNvCxnSpPr>
            <a:cxnSpLocks/>
          </p:cNvCxnSpPr>
          <p:nvPr/>
        </p:nvCxnSpPr>
        <p:spPr>
          <a:xfrm>
            <a:off x="181819" y="1352012"/>
            <a:ext cx="11657998" cy="30847"/>
          </a:xfrm>
          <a:prstGeom prst="line">
            <a:avLst/>
          </a:prstGeom>
          <a:noFill/>
          <a:ln w="9525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D519AE6C-7767-C4D3-DA9E-511CEB01A55D}"/>
              </a:ext>
            </a:extLst>
          </p:cNvPr>
          <p:cNvSpPr txBox="1"/>
          <p:nvPr/>
        </p:nvSpPr>
        <p:spPr>
          <a:xfrm>
            <a:off x="8194462" y="2750751"/>
            <a:ext cx="78663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70 εκ.€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1751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F7EACE12-1EAB-2C54-4832-2A090FDF0E8B}"/>
              </a:ext>
            </a:extLst>
          </p:cNvPr>
          <p:cNvSpPr txBox="1"/>
          <p:nvPr/>
        </p:nvSpPr>
        <p:spPr>
          <a:xfrm>
            <a:off x="771999" y="2127426"/>
            <a:ext cx="6718191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Ενίσχυση επενδυτικών σχεδίων Νέων, Υπο</a:t>
            </a:r>
            <a:r>
              <a:rPr lang="el-GR" sz="1600" kern="1200" dirty="0">
                <a:solidFill>
                  <a:srgbClr val="1751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σύσταση και υφιστάμενων μικρομεσαίων και μεγάλων επιχειρήσεων για την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προώθηση της παραγωγής ενέργειας από ανανεώσιμες πηγές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του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ανανεώσιμου υδρογόνου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της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συμπαραγωγής υψηλής απόδοσης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σε περιοχές Εδαφικών Σχεδίων Δίκαιης Μετάβασης Περιφέρειας Δυτικής Μακεδονίας &amp; Μεγαλόπολης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2E89CA0-808B-206F-96AB-8AF415602C44}"/>
              </a:ext>
            </a:extLst>
          </p:cNvPr>
          <p:cNvSpPr txBox="1"/>
          <p:nvPr/>
        </p:nvSpPr>
        <p:spPr>
          <a:xfrm>
            <a:off x="207112" y="1538647"/>
            <a:ext cx="400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EB1740-34E8-2D90-60BE-24F560959BAE}"/>
              </a:ext>
            </a:extLst>
          </p:cNvPr>
          <p:cNvSpPr txBox="1"/>
          <p:nvPr/>
        </p:nvSpPr>
        <p:spPr>
          <a:xfrm>
            <a:off x="9469399" y="2654492"/>
            <a:ext cx="239535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ΜμΕ και Μεγάλες επιχειρήσεις</a:t>
            </a:r>
          </a:p>
        </p:txBody>
      </p: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A5AB3372-02FC-8CDA-CC17-9B43B9440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3" name="Google Shape;1819;p24">
            <a:extLst>
              <a:ext uri="{FF2B5EF4-FFF2-40B4-BE49-F238E27FC236}">
                <a16:creationId xmlns:a16="http://schemas.microsoft.com/office/drawing/2014/main" id="{BAC564C1-3FAA-9F4E-66EC-838A4EE8E68C}"/>
              </a:ext>
            </a:extLst>
          </p:cNvPr>
          <p:cNvSpPr/>
          <p:nvPr/>
        </p:nvSpPr>
        <p:spPr>
          <a:xfrm>
            <a:off x="9595208" y="936598"/>
            <a:ext cx="396719" cy="322732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473" y="289"/>
                </a:moveTo>
                <a:cubicBezTo>
                  <a:pt x="486" y="289"/>
                  <a:pt x="494" y="281"/>
                  <a:pt x="501" y="274"/>
                </a:cubicBezTo>
                <a:cubicBezTo>
                  <a:pt x="509" y="264"/>
                  <a:pt x="514" y="247"/>
                  <a:pt x="514" y="225"/>
                </a:cubicBezTo>
                <a:cubicBezTo>
                  <a:pt x="514" y="200"/>
                  <a:pt x="495" y="180"/>
                  <a:pt x="473" y="180"/>
                </a:cubicBezTo>
                <a:cubicBezTo>
                  <a:pt x="450" y="180"/>
                  <a:pt x="432" y="200"/>
                  <a:pt x="432" y="225"/>
                </a:cubicBezTo>
                <a:cubicBezTo>
                  <a:pt x="432" y="247"/>
                  <a:pt x="436" y="264"/>
                  <a:pt x="445" y="274"/>
                </a:cubicBezTo>
                <a:cubicBezTo>
                  <a:pt x="452" y="281"/>
                  <a:pt x="459" y="289"/>
                  <a:pt x="473" y="289"/>
                </a:cubicBezTo>
                <a:close/>
                <a:moveTo>
                  <a:pt x="473" y="203"/>
                </a:moveTo>
                <a:cubicBezTo>
                  <a:pt x="483" y="203"/>
                  <a:pt x="491" y="213"/>
                  <a:pt x="491" y="225"/>
                </a:cubicBezTo>
                <a:cubicBezTo>
                  <a:pt x="491" y="241"/>
                  <a:pt x="486" y="266"/>
                  <a:pt x="473" y="266"/>
                </a:cubicBezTo>
                <a:cubicBezTo>
                  <a:pt x="460" y="266"/>
                  <a:pt x="455" y="241"/>
                  <a:pt x="455" y="225"/>
                </a:cubicBezTo>
                <a:cubicBezTo>
                  <a:pt x="455" y="213"/>
                  <a:pt x="463" y="203"/>
                  <a:pt x="473" y="203"/>
                </a:cubicBezTo>
                <a:close/>
                <a:moveTo>
                  <a:pt x="103" y="289"/>
                </a:moveTo>
                <a:cubicBezTo>
                  <a:pt x="117" y="289"/>
                  <a:pt x="124" y="281"/>
                  <a:pt x="131" y="274"/>
                </a:cubicBezTo>
                <a:cubicBezTo>
                  <a:pt x="140" y="264"/>
                  <a:pt x="144" y="247"/>
                  <a:pt x="144" y="225"/>
                </a:cubicBezTo>
                <a:cubicBezTo>
                  <a:pt x="144" y="200"/>
                  <a:pt x="126" y="180"/>
                  <a:pt x="103" y="180"/>
                </a:cubicBezTo>
                <a:cubicBezTo>
                  <a:pt x="81" y="180"/>
                  <a:pt x="62" y="200"/>
                  <a:pt x="62" y="225"/>
                </a:cubicBezTo>
                <a:cubicBezTo>
                  <a:pt x="62" y="247"/>
                  <a:pt x="67" y="264"/>
                  <a:pt x="75" y="274"/>
                </a:cubicBezTo>
                <a:cubicBezTo>
                  <a:pt x="82" y="281"/>
                  <a:pt x="90" y="289"/>
                  <a:pt x="103" y="289"/>
                </a:cubicBezTo>
                <a:close/>
                <a:moveTo>
                  <a:pt x="103" y="266"/>
                </a:moveTo>
                <a:cubicBezTo>
                  <a:pt x="90" y="266"/>
                  <a:pt x="85" y="241"/>
                  <a:pt x="85" y="225"/>
                </a:cubicBezTo>
                <a:cubicBezTo>
                  <a:pt x="85" y="213"/>
                  <a:pt x="93" y="203"/>
                  <a:pt x="103" y="203"/>
                </a:cubicBezTo>
                <a:cubicBezTo>
                  <a:pt x="113" y="203"/>
                  <a:pt x="121" y="213"/>
                  <a:pt x="121" y="225"/>
                </a:cubicBezTo>
                <a:cubicBezTo>
                  <a:pt x="121" y="241"/>
                  <a:pt x="116" y="266"/>
                  <a:pt x="103" y="266"/>
                </a:cubicBezTo>
                <a:close/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90" y="576"/>
                  <a:pt x="90" y="576"/>
                  <a:pt x="90" y="576"/>
                </a:cubicBezTo>
                <a:cubicBezTo>
                  <a:pt x="106" y="419"/>
                  <a:pt x="106" y="419"/>
                  <a:pt x="106" y="419"/>
                </a:cubicBezTo>
                <a:cubicBezTo>
                  <a:pt x="114" y="397"/>
                  <a:pt x="131" y="380"/>
                  <a:pt x="152" y="373"/>
                </a:cubicBezTo>
                <a:cubicBezTo>
                  <a:pt x="238" y="344"/>
                  <a:pt x="238" y="344"/>
                  <a:pt x="238" y="344"/>
                </a:cubicBezTo>
                <a:cubicBezTo>
                  <a:pt x="239" y="343"/>
                  <a:pt x="240" y="344"/>
                  <a:pt x="241" y="344"/>
                </a:cubicBezTo>
                <a:cubicBezTo>
                  <a:pt x="248" y="351"/>
                  <a:pt x="248" y="351"/>
                  <a:pt x="248" y="351"/>
                </a:cubicBezTo>
                <a:cubicBezTo>
                  <a:pt x="258" y="362"/>
                  <a:pt x="273" y="368"/>
                  <a:pt x="288" y="368"/>
                </a:cubicBezTo>
                <a:cubicBezTo>
                  <a:pt x="303" y="368"/>
                  <a:pt x="318" y="362"/>
                  <a:pt x="328" y="351"/>
                </a:cubicBezTo>
                <a:cubicBezTo>
                  <a:pt x="335" y="344"/>
                  <a:pt x="335" y="344"/>
                  <a:pt x="335" y="344"/>
                </a:cubicBezTo>
                <a:cubicBezTo>
                  <a:pt x="336" y="344"/>
                  <a:pt x="337" y="343"/>
                  <a:pt x="338" y="344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446" y="380"/>
                  <a:pt x="462" y="397"/>
                  <a:pt x="470" y="419"/>
                </a:cubicBezTo>
                <a:cubicBezTo>
                  <a:pt x="486" y="576"/>
                  <a:pt x="486" y="576"/>
                  <a:pt x="48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144" y="350"/>
                </a:moveTo>
                <a:cubicBezTo>
                  <a:pt x="115" y="360"/>
                  <a:pt x="92" y="383"/>
                  <a:pt x="83" y="412"/>
                </a:cubicBezTo>
                <a:cubicBezTo>
                  <a:pt x="68" y="551"/>
                  <a:pt x="68" y="551"/>
                  <a:pt x="68" y="551"/>
                </a:cubicBezTo>
                <a:cubicBezTo>
                  <a:pt x="25" y="551"/>
                  <a:pt x="25" y="551"/>
                  <a:pt x="25" y="5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27" y="350"/>
                  <a:pt x="27" y="350"/>
                  <a:pt x="27" y="350"/>
                </a:cubicBezTo>
                <a:cubicBezTo>
                  <a:pt x="30" y="342"/>
                  <a:pt x="36" y="336"/>
                  <a:pt x="44" y="333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81" y="322"/>
                  <a:pt x="81" y="322"/>
                  <a:pt x="81" y="322"/>
                </a:cubicBezTo>
                <a:cubicBezTo>
                  <a:pt x="87" y="328"/>
                  <a:pt x="95" y="331"/>
                  <a:pt x="103" y="331"/>
                </a:cubicBezTo>
                <a:cubicBezTo>
                  <a:pt x="112" y="331"/>
                  <a:pt x="120" y="328"/>
                  <a:pt x="126" y="322"/>
                </a:cubicBezTo>
                <a:cubicBezTo>
                  <a:pt x="127" y="321"/>
                  <a:pt x="127" y="321"/>
                  <a:pt x="127" y="321"/>
                </a:cubicBezTo>
                <a:cubicBezTo>
                  <a:pt x="163" y="333"/>
                  <a:pt x="163" y="333"/>
                  <a:pt x="163" y="333"/>
                </a:cubicBezTo>
                <a:cubicBezTo>
                  <a:pt x="167" y="335"/>
                  <a:pt x="170" y="337"/>
                  <a:pt x="173" y="340"/>
                </a:cubicBezTo>
                <a:lnTo>
                  <a:pt x="144" y="350"/>
                </a:lnTo>
                <a:close/>
                <a:moveTo>
                  <a:pt x="317" y="327"/>
                </a:moveTo>
                <a:cubicBezTo>
                  <a:pt x="311" y="334"/>
                  <a:pt x="311" y="334"/>
                  <a:pt x="311" y="334"/>
                </a:cubicBezTo>
                <a:cubicBezTo>
                  <a:pt x="305" y="340"/>
                  <a:pt x="297" y="344"/>
                  <a:pt x="288" y="344"/>
                </a:cubicBezTo>
                <a:cubicBezTo>
                  <a:pt x="279" y="344"/>
                  <a:pt x="271" y="340"/>
                  <a:pt x="265" y="334"/>
                </a:cubicBezTo>
                <a:cubicBezTo>
                  <a:pt x="259" y="327"/>
                  <a:pt x="259" y="327"/>
                  <a:pt x="259" y="327"/>
                </a:cubicBezTo>
                <a:cubicBezTo>
                  <a:pt x="251" y="320"/>
                  <a:pt x="240" y="317"/>
                  <a:pt x="230" y="320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190" y="322"/>
                  <a:pt x="181" y="315"/>
                  <a:pt x="170" y="311"/>
                </a:cubicBezTo>
                <a:cubicBezTo>
                  <a:pt x="131" y="298"/>
                  <a:pt x="131" y="298"/>
                  <a:pt x="131" y="298"/>
                </a:cubicBezTo>
                <a:cubicBezTo>
                  <a:pt x="125" y="296"/>
                  <a:pt x="117" y="298"/>
                  <a:pt x="112" y="303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06" y="309"/>
                  <a:pt x="100" y="309"/>
                  <a:pt x="97" y="306"/>
                </a:cubicBezTo>
                <a:cubicBezTo>
                  <a:pt x="94" y="303"/>
                  <a:pt x="94" y="303"/>
                  <a:pt x="94" y="303"/>
                </a:cubicBezTo>
                <a:cubicBezTo>
                  <a:pt x="89" y="298"/>
                  <a:pt x="82" y="296"/>
                  <a:pt x="75" y="298"/>
                </a:cubicBezTo>
                <a:cubicBezTo>
                  <a:pt x="36" y="311"/>
                  <a:pt x="36" y="311"/>
                  <a:pt x="36" y="311"/>
                </a:cubicBezTo>
                <a:cubicBezTo>
                  <a:pt x="32" y="313"/>
                  <a:pt x="28" y="315"/>
                  <a:pt x="25" y="317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cubicBezTo>
                  <a:pt x="551" y="317"/>
                  <a:pt x="551" y="317"/>
                  <a:pt x="551" y="317"/>
                </a:cubicBezTo>
                <a:cubicBezTo>
                  <a:pt x="548" y="315"/>
                  <a:pt x="544" y="313"/>
                  <a:pt x="540" y="311"/>
                </a:cubicBezTo>
                <a:cubicBezTo>
                  <a:pt x="501" y="298"/>
                  <a:pt x="501" y="298"/>
                  <a:pt x="501" y="298"/>
                </a:cubicBezTo>
                <a:cubicBezTo>
                  <a:pt x="494" y="296"/>
                  <a:pt x="487" y="298"/>
                  <a:pt x="482" y="303"/>
                </a:cubicBezTo>
                <a:cubicBezTo>
                  <a:pt x="479" y="306"/>
                  <a:pt x="479" y="306"/>
                  <a:pt x="479" y="306"/>
                </a:cubicBezTo>
                <a:cubicBezTo>
                  <a:pt x="476" y="309"/>
                  <a:pt x="470" y="309"/>
                  <a:pt x="467" y="306"/>
                </a:cubicBezTo>
                <a:cubicBezTo>
                  <a:pt x="464" y="303"/>
                  <a:pt x="464" y="303"/>
                  <a:pt x="464" y="303"/>
                </a:cubicBezTo>
                <a:cubicBezTo>
                  <a:pt x="459" y="298"/>
                  <a:pt x="451" y="296"/>
                  <a:pt x="445" y="298"/>
                </a:cubicBezTo>
                <a:cubicBezTo>
                  <a:pt x="406" y="311"/>
                  <a:pt x="406" y="311"/>
                  <a:pt x="406" y="311"/>
                </a:cubicBezTo>
                <a:cubicBezTo>
                  <a:pt x="395" y="315"/>
                  <a:pt x="386" y="322"/>
                  <a:pt x="380" y="332"/>
                </a:cubicBezTo>
                <a:cubicBezTo>
                  <a:pt x="346" y="320"/>
                  <a:pt x="346" y="320"/>
                  <a:pt x="346" y="320"/>
                </a:cubicBezTo>
                <a:cubicBezTo>
                  <a:pt x="336" y="317"/>
                  <a:pt x="325" y="320"/>
                  <a:pt x="317" y="327"/>
                </a:cubicBezTo>
                <a:close/>
                <a:moveTo>
                  <a:pt x="508" y="551"/>
                </a:moveTo>
                <a:cubicBezTo>
                  <a:pt x="494" y="415"/>
                  <a:pt x="494" y="415"/>
                  <a:pt x="494" y="415"/>
                </a:cubicBezTo>
                <a:cubicBezTo>
                  <a:pt x="493" y="412"/>
                  <a:pt x="493" y="412"/>
                  <a:pt x="493" y="412"/>
                </a:cubicBezTo>
                <a:cubicBezTo>
                  <a:pt x="484" y="383"/>
                  <a:pt x="461" y="360"/>
                  <a:pt x="432" y="350"/>
                </a:cubicBezTo>
                <a:cubicBezTo>
                  <a:pt x="403" y="340"/>
                  <a:pt x="403" y="340"/>
                  <a:pt x="403" y="340"/>
                </a:cubicBezTo>
                <a:cubicBezTo>
                  <a:pt x="406" y="337"/>
                  <a:pt x="409" y="335"/>
                  <a:pt x="413" y="333"/>
                </a:cubicBezTo>
                <a:cubicBezTo>
                  <a:pt x="449" y="321"/>
                  <a:pt x="449" y="321"/>
                  <a:pt x="449" y="321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6" y="328"/>
                  <a:pt x="464" y="331"/>
                  <a:pt x="473" y="331"/>
                </a:cubicBezTo>
                <a:cubicBezTo>
                  <a:pt x="481" y="331"/>
                  <a:pt x="489" y="328"/>
                  <a:pt x="495" y="322"/>
                </a:cubicBezTo>
                <a:cubicBezTo>
                  <a:pt x="496" y="321"/>
                  <a:pt x="496" y="321"/>
                  <a:pt x="496" y="321"/>
                </a:cubicBezTo>
                <a:cubicBezTo>
                  <a:pt x="532" y="333"/>
                  <a:pt x="532" y="333"/>
                  <a:pt x="532" y="333"/>
                </a:cubicBezTo>
                <a:cubicBezTo>
                  <a:pt x="540" y="336"/>
                  <a:pt x="546" y="342"/>
                  <a:pt x="549" y="350"/>
                </a:cubicBezTo>
                <a:cubicBezTo>
                  <a:pt x="551" y="369"/>
                  <a:pt x="551" y="369"/>
                  <a:pt x="551" y="369"/>
                </a:cubicBezTo>
                <a:cubicBezTo>
                  <a:pt x="551" y="551"/>
                  <a:pt x="551" y="551"/>
                  <a:pt x="551" y="551"/>
                </a:cubicBezTo>
                <a:lnTo>
                  <a:pt x="508" y="551"/>
                </a:lnTo>
                <a:close/>
                <a:moveTo>
                  <a:pt x="288" y="94"/>
                </a:moveTo>
                <a:cubicBezTo>
                  <a:pt x="245" y="94"/>
                  <a:pt x="210" y="132"/>
                  <a:pt x="210" y="180"/>
                </a:cubicBezTo>
                <a:cubicBezTo>
                  <a:pt x="210" y="226"/>
                  <a:pt x="219" y="259"/>
                  <a:pt x="236" y="278"/>
                </a:cubicBezTo>
                <a:cubicBezTo>
                  <a:pt x="250" y="294"/>
                  <a:pt x="264" y="307"/>
                  <a:pt x="288" y="307"/>
                </a:cubicBezTo>
                <a:cubicBezTo>
                  <a:pt x="312" y="307"/>
                  <a:pt x="326" y="294"/>
                  <a:pt x="340" y="278"/>
                </a:cubicBezTo>
                <a:cubicBezTo>
                  <a:pt x="357" y="259"/>
                  <a:pt x="366" y="226"/>
                  <a:pt x="366" y="180"/>
                </a:cubicBezTo>
                <a:cubicBezTo>
                  <a:pt x="366" y="132"/>
                  <a:pt x="331" y="94"/>
                  <a:pt x="288" y="94"/>
                </a:cubicBezTo>
                <a:close/>
                <a:moveTo>
                  <a:pt x="322" y="262"/>
                </a:moveTo>
                <a:cubicBezTo>
                  <a:pt x="307" y="278"/>
                  <a:pt x="300" y="283"/>
                  <a:pt x="288" y="283"/>
                </a:cubicBezTo>
                <a:cubicBezTo>
                  <a:pt x="276" y="283"/>
                  <a:pt x="269" y="278"/>
                  <a:pt x="254" y="262"/>
                </a:cubicBezTo>
                <a:cubicBezTo>
                  <a:pt x="242" y="248"/>
                  <a:pt x="235" y="218"/>
                  <a:pt x="235" y="180"/>
                </a:cubicBezTo>
                <a:cubicBezTo>
                  <a:pt x="235" y="146"/>
                  <a:pt x="259" y="118"/>
                  <a:pt x="288" y="118"/>
                </a:cubicBezTo>
                <a:cubicBezTo>
                  <a:pt x="317" y="118"/>
                  <a:pt x="341" y="146"/>
                  <a:pt x="341" y="180"/>
                </a:cubicBezTo>
                <a:cubicBezTo>
                  <a:pt x="341" y="218"/>
                  <a:pt x="334" y="248"/>
                  <a:pt x="322" y="26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F6E7A-6590-3543-C527-FAA2A5BA23E9}"/>
              </a:ext>
            </a:extLst>
          </p:cNvPr>
          <p:cNvSpPr txBox="1"/>
          <p:nvPr/>
        </p:nvSpPr>
        <p:spPr>
          <a:xfrm>
            <a:off x="197191" y="3882635"/>
            <a:ext cx="40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D5E10-46DC-B676-34D8-9A47396ADFD2}"/>
              </a:ext>
            </a:extLst>
          </p:cNvPr>
          <p:cNvSpPr txBox="1"/>
          <p:nvPr/>
        </p:nvSpPr>
        <p:spPr>
          <a:xfrm>
            <a:off x="8166760" y="4004973"/>
            <a:ext cx="899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16,3 εκ.€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1751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84B5F-216C-7FA1-53CE-ED683C1EC4CD}"/>
              </a:ext>
            </a:extLst>
          </p:cNvPr>
          <p:cNvSpPr txBox="1"/>
          <p:nvPr/>
        </p:nvSpPr>
        <p:spPr>
          <a:xfrm>
            <a:off x="711030" y="3870084"/>
            <a:ext cx="709252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Στήριξη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Ενεργειακών Κοινοτήτων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για την ανάπτυξη δράσεων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αυτοπαραγωγής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(Ενεργειακές Κοινότητες)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B1458-33EF-E11A-6090-3A0D7A762CD7}"/>
              </a:ext>
            </a:extLst>
          </p:cNvPr>
          <p:cNvSpPr txBox="1"/>
          <p:nvPr/>
        </p:nvSpPr>
        <p:spPr>
          <a:xfrm>
            <a:off x="9469399" y="3512531"/>
            <a:ext cx="2555186" cy="11541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5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Ενεργειακές Κοινότητες &amp; Κοινότητες Ανανεώσιμης Ενέργειας (ΚΑΕ) &amp; Ενεργειακές Κοινότητες Πολιτών (ΕΚΠ)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9C8AD-FC3C-9B13-426B-4BF9863F9B7D}"/>
              </a:ext>
            </a:extLst>
          </p:cNvPr>
          <p:cNvSpPr txBox="1"/>
          <p:nvPr/>
        </p:nvSpPr>
        <p:spPr>
          <a:xfrm>
            <a:off x="711030" y="4630200"/>
            <a:ext cx="7092524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Ειδικό Πρόγραμμα Επιχορήγησης επιχειρήσεων για την απασχόληση ανέργων, πρώην εργαζομένων στις επιχειρήσεις που επλήγησαν λόγω της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απολιγνιτοποίησης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στα ΕΣΔΙΜ Δυτικής Μακεδονίας και Μεγαλόπολης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FC92E-0C39-7DB6-DE2D-2BE3C78E4EE0}"/>
              </a:ext>
            </a:extLst>
          </p:cNvPr>
          <p:cNvSpPr txBox="1"/>
          <p:nvPr/>
        </p:nvSpPr>
        <p:spPr>
          <a:xfrm>
            <a:off x="207112" y="4753495"/>
            <a:ext cx="40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19CB8-BBF1-08E2-41E4-88B6FAC70912}"/>
              </a:ext>
            </a:extLst>
          </p:cNvPr>
          <p:cNvSpPr txBox="1"/>
          <p:nvPr/>
        </p:nvSpPr>
        <p:spPr>
          <a:xfrm>
            <a:off x="8221331" y="4861218"/>
            <a:ext cx="899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1200" dirty="0">
                <a:solidFill>
                  <a:srgbClr val="1751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7,5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εκ.€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1751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E54F86-1685-B7D9-9912-6C069E9BD486}"/>
              </a:ext>
            </a:extLst>
          </p:cNvPr>
          <p:cNvSpPr txBox="1"/>
          <p:nvPr/>
        </p:nvSpPr>
        <p:spPr>
          <a:xfrm>
            <a:off x="9469399" y="4869459"/>
            <a:ext cx="282266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ΔΥΠΑ</a:t>
            </a:r>
          </a:p>
        </p:txBody>
      </p: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2202C612-78AA-48A7-127D-EA6B84AD6E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22</a:t>
            </a:fld>
            <a:endParaRPr lang="el-GR"/>
          </a:p>
        </p:txBody>
      </p:sp>
      <p:sp>
        <p:nvSpPr>
          <p:cNvPr id="26" name="Ορθογώνιο: Στρογγύλεμα διαγώνιων γωνιών 25">
            <a:extLst>
              <a:ext uri="{FF2B5EF4-FFF2-40B4-BE49-F238E27FC236}">
                <a16:creationId xmlns:a16="http://schemas.microsoft.com/office/drawing/2014/main" id="{4D5F114F-C6A2-4761-D569-A8456F00F264}"/>
              </a:ext>
            </a:extLst>
          </p:cNvPr>
          <p:cNvSpPr/>
          <p:nvPr/>
        </p:nvSpPr>
        <p:spPr>
          <a:xfrm>
            <a:off x="8002468" y="5485714"/>
            <a:ext cx="1352117" cy="448929"/>
          </a:xfrm>
          <a:prstGeom prst="round2Diag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124,2 εκ. €</a:t>
            </a:r>
          </a:p>
        </p:txBody>
      </p:sp>
      <p:grpSp>
        <p:nvGrpSpPr>
          <p:cNvPr id="27" name="Google Shape;771;p72">
            <a:extLst>
              <a:ext uri="{FF2B5EF4-FFF2-40B4-BE49-F238E27FC236}">
                <a16:creationId xmlns:a16="http://schemas.microsoft.com/office/drawing/2014/main" id="{AFFC9049-B4D4-0A0B-A5F9-FA91B2A0ADFB}"/>
              </a:ext>
            </a:extLst>
          </p:cNvPr>
          <p:cNvGrpSpPr/>
          <p:nvPr/>
        </p:nvGrpSpPr>
        <p:grpSpPr>
          <a:xfrm>
            <a:off x="7385773" y="5463048"/>
            <a:ext cx="537127" cy="550848"/>
            <a:chOff x="1190625" y="238125"/>
            <a:chExt cx="5219200" cy="5219200"/>
          </a:xfrm>
          <a:solidFill>
            <a:srgbClr val="1F497D"/>
          </a:solidFill>
        </p:grpSpPr>
        <p:sp>
          <p:nvSpPr>
            <p:cNvPr id="28" name="Google Shape;772;p72">
              <a:extLst>
                <a:ext uri="{FF2B5EF4-FFF2-40B4-BE49-F238E27FC236}">
                  <a16:creationId xmlns:a16="http://schemas.microsoft.com/office/drawing/2014/main" id="{555285BD-1702-81BE-D095-9D9DCAD3F37E}"/>
                </a:ext>
              </a:extLst>
            </p:cNvPr>
            <p:cNvSpPr/>
            <p:nvPr/>
          </p:nvSpPr>
          <p:spPr>
            <a:xfrm>
              <a:off x="2623450" y="1695400"/>
              <a:ext cx="2032225" cy="2213275"/>
            </a:xfrm>
            <a:custGeom>
              <a:avLst/>
              <a:gdLst/>
              <a:ahLst/>
              <a:cxnLst/>
              <a:rect l="l" t="t" r="r" b="b"/>
              <a:pathLst>
                <a:path w="81289" h="88531" extrusionOk="0">
                  <a:moveTo>
                    <a:pt x="56074" y="1"/>
                  </a:moveTo>
                  <a:cubicBezTo>
                    <a:pt x="36241" y="1"/>
                    <a:pt x="19409" y="13147"/>
                    <a:pt x="13798" y="31153"/>
                  </a:cubicBezTo>
                  <a:lnTo>
                    <a:pt x="6100" y="31153"/>
                  </a:lnTo>
                  <a:cubicBezTo>
                    <a:pt x="2740" y="31153"/>
                    <a:pt x="0" y="33893"/>
                    <a:pt x="0" y="37285"/>
                  </a:cubicBezTo>
                  <a:cubicBezTo>
                    <a:pt x="0" y="40645"/>
                    <a:pt x="2740" y="43385"/>
                    <a:pt x="6100" y="43385"/>
                  </a:cubicBezTo>
                  <a:lnTo>
                    <a:pt x="11808" y="43385"/>
                  </a:lnTo>
                  <a:cubicBezTo>
                    <a:pt x="11808" y="43679"/>
                    <a:pt x="11808" y="43972"/>
                    <a:pt x="11808" y="44266"/>
                  </a:cubicBezTo>
                  <a:cubicBezTo>
                    <a:pt x="11808" y="45799"/>
                    <a:pt x="11874" y="47300"/>
                    <a:pt x="12037" y="48800"/>
                  </a:cubicBezTo>
                  <a:lnTo>
                    <a:pt x="6100" y="48800"/>
                  </a:lnTo>
                  <a:cubicBezTo>
                    <a:pt x="2740" y="48800"/>
                    <a:pt x="0" y="51540"/>
                    <a:pt x="0" y="54900"/>
                  </a:cubicBezTo>
                  <a:cubicBezTo>
                    <a:pt x="0" y="58292"/>
                    <a:pt x="2740" y="61032"/>
                    <a:pt x="6100" y="61032"/>
                  </a:cubicBezTo>
                  <a:lnTo>
                    <a:pt x="15103" y="61032"/>
                  </a:lnTo>
                  <a:cubicBezTo>
                    <a:pt x="21725" y="77147"/>
                    <a:pt x="37578" y="88531"/>
                    <a:pt x="56074" y="88531"/>
                  </a:cubicBezTo>
                  <a:cubicBezTo>
                    <a:pt x="63478" y="88531"/>
                    <a:pt x="70785" y="86672"/>
                    <a:pt x="77244" y="83181"/>
                  </a:cubicBezTo>
                  <a:cubicBezTo>
                    <a:pt x="80212" y="81550"/>
                    <a:pt x="81289" y="77832"/>
                    <a:pt x="79690" y="74863"/>
                  </a:cubicBezTo>
                  <a:cubicBezTo>
                    <a:pt x="78570" y="72824"/>
                    <a:pt x="76465" y="71678"/>
                    <a:pt x="74294" y="71678"/>
                  </a:cubicBezTo>
                  <a:cubicBezTo>
                    <a:pt x="73305" y="71678"/>
                    <a:pt x="72302" y="71916"/>
                    <a:pt x="71372" y="72417"/>
                  </a:cubicBezTo>
                  <a:cubicBezTo>
                    <a:pt x="66708" y="74961"/>
                    <a:pt x="61423" y="76299"/>
                    <a:pt x="56074" y="76299"/>
                  </a:cubicBezTo>
                  <a:cubicBezTo>
                    <a:pt x="44559" y="76299"/>
                    <a:pt x="34414" y="70199"/>
                    <a:pt x="28771" y="61032"/>
                  </a:cubicBezTo>
                  <a:lnTo>
                    <a:pt x="55715" y="61032"/>
                  </a:lnTo>
                  <a:cubicBezTo>
                    <a:pt x="59107" y="61032"/>
                    <a:pt x="61847" y="58292"/>
                    <a:pt x="61847" y="54900"/>
                  </a:cubicBezTo>
                  <a:cubicBezTo>
                    <a:pt x="61847" y="51540"/>
                    <a:pt x="59107" y="48800"/>
                    <a:pt x="55715" y="48800"/>
                  </a:cubicBezTo>
                  <a:lnTo>
                    <a:pt x="24367" y="48800"/>
                  </a:lnTo>
                  <a:cubicBezTo>
                    <a:pt x="24171" y="47332"/>
                    <a:pt x="24041" y="45799"/>
                    <a:pt x="24041" y="44266"/>
                  </a:cubicBezTo>
                  <a:cubicBezTo>
                    <a:pt x="24041" y="43972"/>
                    <a:pt x="24074" y="43679"/>
                    <a:pt x="24074" y="43385"/>
                  </a:cubicBezTo>
                  <a:lnTo>
                    <a:pt x="55715" y="43385"/>
                  </a:lnTo>
                  <a:cubicBezTo>
                    <a:pt x="59107" y="43385"/>
                    <a:pt x="61847" y="40645"/>
                    <a:pt x="61847" y="37285"/>
                  </a:cubicBezTo>
                  <a:cubicBezTo>
                    <a:pt x="61847" y="33893"/>
                    <a:pt x="59107" y="31153"/>
                    <a:pt x="55715" y="31153"/>
                  </a:cubicBezTo>
                  <a:lnTo>
                    <a:pt x="26879" y="31153"/>
                  </a:lnTo>
                  <a:cubicBezTo>
                    <a:pt x="31902" y="20029"/>
                    <a:pt x="43091" y="12233"/>
                    <a:pt x="56074" y="12233"/>
                  </a:cubicBezTo>
                  <a:cubicBezTo>
                    <a:pt x="61325" y="12233"/>
                    <a:pt x="66316" y="13473"/>
                    <a:pt x="70916" y="15887"/>
                  </a:cubicBezTo>
                  <a:cubicBezTo>
                    <a:pt x="71820" y="16358"/>
                    <a:pt x="72787" y="16581"/>
                    <a:pt x="73739" y="16581"/>
                  </a:cubicBezTo>
                  <a:cubicBezTo>
                    <a:pt x="75946" y="16581"/>
                    <a:pt x="78075" y="15383"/>
                    <a:pt x="79169" y="13310"/>
                  </a:cubicBezTo>
                  <a:cubicBezTo>
                    <a:pt x="80734" y="10309"/>
                    <a:pt x="79593" y="6623"/>
                    <a:pt x="76592" y="5057"/>
                  </a:cubicBezTo>
                  <a:cubicBezTo>
                    <a:pt x="70296" y="1762"/>
                    <a:pt x="63217" y="1"/>
                    <a:pt x="56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3;p72">
              <a:extLst>
                <a:ext uri="{FF2B5EF4-FFF2-40B4-BE49-F238E27FC236}">
                  <a16:creationId xmlns:a16="http://schemas.microsoft.com/office/drawing/2014/main" id="{AED22502-3166-CEF8-36B0-FA75EB95A2B6}"/>
                </a:ext>
              </a:extLst>
            </p:cNvPr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12232"/>
                  </a:moveTo>
                  <a:cubicBezTo>
                    <a:pt x="155205" y="12232"/>
                    <a:pt x="196535" y="53562"/>
                    <a:pt x="196535" y="104384"/>
                  </a:cubicBezTo>
                  <a:cubicBezTo>
                    <a:pt x="196535" y="155205"/>
                    <a:pt x="155205" y="196535"/>
                    <a:pt x="104384" y="196535"/>
                  </a:cubicBezTo>
                  <a:cubicBezTo>
                    <a:pt x="53562" y="196535"/>
                    <a:pt x="12232" y="155205"/>
                    <a:pt x="12232" y="104384"/>
                  </a:cubicBezTo>
                  <a:cubicBezTo>
                    <a:pt x="12232" y="53562"/>
                    <a:pt x="53562" y="12232"/>
                    <a:pt x="104384" y="12232"/>
                  </a:cubicBezTo>
                  <a:close/>
                  <a:moveTo>
                    <a:pt x="104384" y="0"/>
                  </a:moveTo>
                  <a:cubicBezTo>
                    <a:pt x="76494" y="0"/>
                    <a:pt x="50300" y="10862"/>
                    <a:pt x="30565" y="30565"/>
                  </a:cubicBezTo>
                  <a:cubicBezTo>
                    <a:pt x="10862" y="50300"/>
                    <a:pt x="0" y="76494"/>
                    <a:pt x="0" y="104384"/>
                  </a:cubicBezTo>
                  <a:cubicBezTo>
                    <a:pt x="0" y="132274"/>
                    <a:pt x="10862" y="158467"/>
                    <a:pt x="30565" y="178202"/>
                  </a:cubicBezTo>
                  <a:cubicBezTo>
                    <a:pt x="50300" y="197905"/>
                    <a:pt x="76494" y="208767"/>
                    <a:pt x="104384" y="208767"/>
                  </a:cubicBezTo>
                  <a:cubicBezTo>
                    <a:pt x="132274" y="208767"/>
                    <a:pt x="158467" y="197905"/>
                    <a:pt x="178202" y="178202"/>
                  </a:cubicBezTo>
                  <a:cubicBezTo>
                    <a:pt x="197905" y="158467"/>
                    <a:pt x="208767" y="132274"/>
                    <a:pt x="208767" y="104384"/>
                  </a:cubicBezTo>
                  <a:cubicBezTo>
                    <a:pt x="208767" y="76494"/>
                    <a:pt x="197905" y="50300"/>
                    <a:pt x="178202" y="30565"/>
                  </a:cubicBezTo>
                  <a:cubicBezTo>
                    <a:pt x="158467" y="10862"/>
                    <a:pt x="132274" y="0"/>
                    <a:pt x="104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4;p72">
              <a:extLst>
                <a:ext uri="{FF2B5EF4-FFF2-40B4-BE49-F238E27FC236}">
                  <a16:creationId xmlns:a16="http://schemas.microsoft.com/office/drawing/2014/main" id="{F88417AC-F5EF-07C5-16A5-B9AB3FF38F75}"/>
                </a:ext>
              </a:extLst>
            </p:cNvPr>
            <p:cNvSpPr/>
            <p:nvPr/>
          </p:nvSpPr>
          <p:spPr>
            <a:xfrm>
              <a:off x="1800600" y="848100"/>
              <a:ext cx="3999225" cy="3999225"/>
            </a:xfrm>
            <a:custGeom>
              <a:avLst/>
              <a:gdLst/>
              <a:ahLst/>
              <a:cxnLst/>
              <a:rect l="l" t="t" r="r" b="b"/>
              <a:pathLst>
                <a:path w="159969" h="159969" extrusionOk="0">
                  <a:moveTo>
                    <a:pt x="79985" y="12233"/>
                  </a:moveTo>
                  <a:cubicBezTo>
                    <a:pt x="117334" y="12233"/>
                    <a:pt x="147736" y="42635"/>
                    <a:pt x="147736" y="79985"/>
                  </a:cubicBezTo>
                  <a:cubicBezTo>
                    <a:pt x="147736" y="117334"/>
                    <a:pt x="117334" y="147736"/>
                    <a:pt x="79985" y="147736"/>
                  </a:cubicBezTo>
                  <a:cubicBezTo>
                    <a:pt x="42635" y="147736"/>
                    <a:pt x="12233" y="117334"/>
                    <a:pt x="12233" y="79985"/>
                  </a:cubicBezTo>
                  <a:cubicBezTo>
                    <a:pt x="12233" y="42635"/>
                    <a:pt x="42635" y="12233"/>
                    <a:pt x="79985" y="12233"/>
                  </a:cubicBezTo>
                  <a:close/>
                  <a:moveTo>
                    <a:pt x="79985" y="1"/>
                  </a:moveTo>
                  <a:cubicBezTo>
                    <a:pt x="35883" y="1"/>
                    <a:pt x="1" y="35883"/>
                    <a:pt x="1" y="79985"/>
                  </a:cubicBezTo>
                  <a:cubicBezTo>
                    <a:pt x="1" y="124087"/>
                    <a:pt x="35883" y="159968"/>
                    <a:pt x="79985" y="159968"/>
                  </a:cubicBezTo>
                  <a:cubicBezTo>
                    <a:pt x="124087" y="159968"/>
                    <a:pt x="159968" y="124087"/>
                    <a:pt x="159968" y="79985"/>
                  </a:cubicBezTo>
                  <a:cubicBezTo>
                    <a:pt x="159968" y="35883"/>
                    <a:pt x="124087" y="1"/>
                    <a:pt x="79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5;p72">
              <a:extLst>
                <a:ext uri="{FF2B5EF4-FFF2-40B4-BE49-F238E27FC236}">
                  <a16:creationId xmlns:a16="http://schemas.microsoft.com/office/drawing/2014/main" id="{FBB3DB7B-1BA5-B4E8-85E6-CA8CF6F4051A}"/>
                </a:ext>
              </a:extLst>
            </p:cNvPr>
            <p:cNvSpPr/>
            <p:nvPr/>
          </p:nvSpPr>
          <p:spPr>
            <a:xfrm>
              <a:off x="5250150" y="1651375"/>
              <a:ext cx="40000" cy="31000"/>
            </a:xfrm>
            <a:custGeom>
              <a:avLst/>
              <a:gdLst/>
              <a:ahLst/>
              <a:cxnLst/>
              <a:rect l="l" t="t" r="r" b="b"/>
              <a:pathLst>
                <a:path w="1600" h="1240" extrusionOk="0">
                  <a:moveTo>
                    <a:pt x="816" y="0"/>
                  </a:moveTo>
                  <a:cubicBezTo>
                    <a:pt x="1" y="0"/>
                    <a:pt x="1" y="1240"/>
                    <a:pt x="816" y="1240"/>
                  </a:cubicBezTo>
                  <a:cubicBezTo>
                    <a:pt x="1599" y="1240"/>
                    <a:pt x="1599" y="0"/>
                    <a:pt x="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Graphic 4" descr="Coins outline">
            <a:extLst>
              <a:ext uri="{FF2B5EF4-FFF2-40B4-BE49-F238E27FC236}">
                <a16:creationId xmlns:a16="http://schemas.microsoft.com/office/drawing/2014/main" id="{4D8A4838-B601-BB03-F6E9-6C371BFB06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57406" y="815615"/>
            <a:ext cx="555851" cy="5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40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70216-73FC-B2D2-5CE1-0E6CFC68B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3B3B4C48-6CC0-B309-790B-6E277C57D6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3B4C48-6CC0-B309-790B-6E277C57D6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5D8038CD-EB57-9F6D-1F5C-2F6692BE7B5C}"/>
              </a:ext>
            </a:extLst>
          </p:cNvPr>
          <p:cNvSpPr/>
          <p:nvPr/>
        </p:nvSpPr>
        <p:spPr>
          <a:xfrm>
            <a:off x="0" y="-14318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Ενεργές &amp; Επικείμενες Προσκλήσεις Δυτικής Μακεδονίας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FF021EAA-D98B-81DC-DE69-4675EF4016CA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F918956-B542-BDC0-F949-5166F2E68CAE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1D5C64BD-DC42-BF5C-E512-D77FB38F601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3AC5D787-0B9A-9D64-9ABD-16088BF95802}"/>
              </a:ext>
            </a:extLst>
          </p:cNvPr>
          <p:cNvSpPr txBox="1"/>
          <p:nvPr/>
        </p:nvSpPr>
        <p:spPr>
          <a:xfrm>
            <a:off x="10138117" y="869012"/>
            <a:ext cx="1555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Ενδεικτικοί Δικαιούχοι</a:t>
            </a:r>
            <a:endParaRPr lang="en-US" sz="14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52E7A18-DE15-15F9-2299-1B3D8B64C5AA}"/>
              </a:ext>
            </a:extLst>
          </p:cNvPr>
          <p:cNvSpPr txBox="1"/>
          <p:nvPr/>
        </p:nvSpPr>
        <p:spPr>
          <a:xfrm>
            <a:off x="174765" y="884374"/>
            <a:ext cx="5836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F4E8C"/>
                </a:solidFill>
                <a:latin typeface="Trebuchet MS" panose="020B0603020202020204" pitchFamily="34" charset="0"/>
                <a:cs typeface="Arial"/>
              </a:rPr>
              <a:t>Επικείμενες Προσκλήσεις</a:t>
            </a:r>
          </a:p>
        </p:txBody>
      </p:sp>
      <p:cxnSp>
        <p:nvCxnSpPr>
          <p:cNvPr id="165" name="Straight Connector 40">
            <a:extLst>
              <a:ext uri="{FF2B5EF4-FFF2-40B4-BE49-F238E27FC236}">
                <a16:creationId xmlns:a16="http://schemas.microsoft.com/office/drawing/2014/main" id="{786A2737-89E6-28D1-DC32-7C5586A94BF0}"/>
              </a:ext>
            </a:extLst>
          </p:cNvPr>
          <p:cNvCxnSpPr>
            <a:cxnSpLocks/>
          </p:cNvCxnSpPr>
          <p:nvPr/>
        </p:nvCxnSpPr>
        <p:spPr>
          <a:xfrm>
            <a:off x="7893291" y="685800"/>
            <a:ext cx="0" cy="42345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43">
            <a:extLst>
              <a:ext uri="{FF2B5EF4-FFF2-40B4-BE49-F238E27FC236}">
                <a16:creationId xmlns:a16="http://schemas.microsoft.com/office/drawing/2014/main" id="{DF89670F-8F84-9728-3B78-5984CC01349F}"/>
              </a:ext>
            </a:extLst>
          </p:cNvPr>
          <p:cNvCxnSpPr>
            <a:cxnSpLocks/>
          </p:cNvCxnSpPr>
          <p:nvPr/>
        </p:nvCxnSpPr>
        <p:spPr>
          <a:xfrm>
            <a:off x="9384193" y="685800"/>
            <a:ext cx="0" cy="42345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E99EC6A-65C3-52F8-3977-502DF105507B}"/>
              </a:ext>
            </a:extLst>
          </p:cNvPr>
          <p:cNvGrpSpPr/>
          <p:nvPr/>
        </p:nvGrpSpPr>
        <p:grpSpPr>
          <a:xfrm>
            <a:off x="181819" y="1352012"/>
            <a:ext cx="12162581" cy="644224"/>
            <a:chOff x="181819" y="1352012"/>
            <a:chExt cx="12162581" cy="644224"/>
          </a:xfrm>
        </p:grpSpPr>
        <p:sp>
          <p:nvSpPr>
            <p:cNvPr id="161" name="Google Shape;4809;p146">
              <a:extLst>
                <a:ext uri="{FF2B5EF4-FFF2-40B4-BE49-F238E27FC236}">
                  <a16:creationId xmlns:a16="http://schemas.microsoft.com/office/drawing/2014/main" id="{E6CD6EE6-B3D7-9BCD-AFBE-C0B21C2F7F9B}"/>
                </a:ext>
              </a:extLst>
            </p:cNvPr>
            <p:cNvSpPr>
              <a:spLocks/>
            </p:cNvSpPr>
            <p:nvPr/>
          </p:nvSpPr>
          <p:spPr>
            <a:xfrm>
              <a:off x="800766" y="1626904"/>
              <a:ext cx="5295231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dirty="0">
                  <a:solidFill>
                    <a:srgbClr val="0F4E8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Ζωντανά</a:t>
              </a:r>
              <a:r>
                <a:rPr lang="el-GR" sz="1600" dirty="0">
                  <a:solidFill>
                    <a:srgbClr val="0F4E8C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l-GR" sz="1600" dirty="0">
                  <a:solidFill>
                    <a:srgbClr val="0F4E8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Εργαστήρια Έξυπνης Πόλης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9C4239B-54EB-6B66-3914-726BDC4CFF7B}"/>
                </a:ext>
              </a:extLst>
            </p:cNvPr>
            <p:cNvSpPr txBox="1"/>
            <p:nvPr/>
          </p:nvSpPr>
          <p:spPr>
            <a:xfrm>
              <a:off x="8263757" y="1644964"/>
              <a:ext cx="752073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7 εκ.€</a:t>
              </a:r>
              <a:endPara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13E644ED-F211-B791-0817-83A26E47DE68}"/>
                </a:ext>
              </a:extLst>
            </p:cNvPr>
            <p:cNvSpPr txBox="1"/>
            <p:nvPr/>
          </p:nvSpPr>
          <p:spPr>
            <a:xfrm>
              <a:off x="9521731" y="1503793"/>
              <a:ext cx="2822669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Περιφέρειες, Δήμοι, Αναπτυξιακές Εταιρείες 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DD39280F-84BB-2BE3-C830-63F78E03F639}"/>
                </a:ext>
              </a:extLst>
            </p:cNvPr>
            <p:cNvSpPr txBox="1"/>
            <p:nvPr/>
          </p:nvSpPr>
          <p:spPr>
            <a:xfrm>
              <a:off x="210587" y="1519182"/>
              <a:ext cx="400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>
                  <a:ln>
                    <a:noFill/>
                  </a:ln>
                  <a:solidFill>
                    <a:srgbClr val="18BFDD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77" name="Ευθεία γραμμή σύνδεσης 34">
              <a:extLst>
                <a:ext uri="{FF2B5EF4-FFF2-40B4-BE49-F238E27FC236}">
                  <a16:creationId xmlns:a16="http://schemas.microsoft.com/office/drawing/2014/main" id="{18480057-799F-5043-5604-4C378D2EE15B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9" y="1352012"/>
              <a:ext cx="11657998" cy="30847"/>
            </a:xfrm>
            <a:prstGeom prst="line">
              <a:avLst/>
            </a:prstGeom>
            <a:noFill/>
            <a:ln w="9525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16B296D-EEDE-ECBF-3972-BD49874A167F}"/>
              </a:ext>
            </a:extLst>
          </p:cNvPr>
          <p:cNvGrpSpPr/>
          <p:nvPr/>
        </p:nvGrpSpPr>
        <p:grpSpPr>
          <a:xfrm>
            <a:off x="210587" y="2856679"/>
            <a:ext cx="10134598" cy="492443"/>
            <a:chOff x="210587" y="2721667"/>
            <a:chExt cx="10134598" cy="492443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00950A6-FFDC-A3E3-A7D5-3E024064444B}"/>
                </a:ext>
              </a:extLst>
            </p:cNvPr>
            <p:cNvSpPr txBox="1"/>
            <p:nvPr/>
          </p:nvSpPr>
          <p:spPr>
            <a:xfrm>
              <a:off x="8368053" y="2856944"/>
              <a:ext cx="55463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dirty="0">
                  <a:solidFill>
                    <a:srgbClr val="17518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8</a:t>
              </a: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εκ.€</a:t>
              </a:r>
              <a:endPara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7DB983F-7E6C-22E1-0099-EB71DD5BFF74}"/>
                </a:ext>
              </a:extLst>
            </p:cNvPr>
            <p:cNvSpPr txBox="1"/>
            <p:nvPr/>
          </p:nvSpPr>
          <p:spPr>
            <a:xfrm>
              <a:off x="9521730" y="2872210"/>
              <a:ext cx="82345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>
                  <a:ln>
                    <a:noFill/>
                  </a:ln>
                  <a:solidFill>
                    <a:srgbClr val="2ABDF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ΕΚΕΤΑ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E3D5FAC-3CF1-9023-CF15-CB923F8017BD}"/>
                </a:ext>
              </a:extLst>
            </p:cNvPr>
            <p:cNvSpPr txBox="1"/>
            <p:nvPr/>
          </p:nvSpPr>
          <p:spPr>
            <a:xfrm>
              <a:off x="210587" y="2737056"/>
              <a:ext cx="400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8BFDD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Ορθογώνιο 45">
              <a:extLst>
                <a:ext uri="{FF2B5EF4-FFF2-40B4-BE49-F238E27FC236}">
                  <a16:creationId xmlns:a16="http://schemas.microsoft.com/office/drawing/2014/main" id="{EB7ABCDD-7B60-F2BC-1C73-71E8856EDC95}"/>
                </a:ext>
              </a:extLst>
            </p:cNvPr>
            <p:cNvSpPr/>
            <p:nvPr/>
          </p:nvSpPr>
          <p:spPr>
            <a:xfrm>
              <a:off x="800768" y="2721667"/>
              <a:ext cx="704605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Εγκατάσταση και λειτουργία πιλοτικής μονάδας ΣΗΘΥΑ κελιού καυσίμου και ΑΠΕ με χρήση Η</a:t>
              </a:r>
              <a:r>
                <a:rPr kumimoji="0" lang="el-GR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</a:t>
              </a:r>
              <a:r>
                <a:rPr kumimoji="0" lang="el-G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Μποδοσάκειο</a:t>
              </a: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Γενικό Νοσοκομείο Πτολεμαΐδας)</a:t>
              </a: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7FC8E79-E06B-A0ED-E83D-2ECE46D2F0DE}"/>
              </a:ext>
            </a:extLst>
          </p:cNvPr>
          <p:cNvGrpSpPr/>
          <p:nvPr/>
        </p:nvGrpSpPr>
        <p:grpSpPr>
          <a:xfrm>
            <a:off x="210587" y="2074551"/>
            <a:ext cx="11981413" cy="738664"/>
            <a:chOff x="210587" y="2149355"/>
            <a:chExt cx="11981413" cy="738664"/>
          </a:xfrm>
        </p:grpSpPr>
        <p:sp>
          <p:nvSpPr>
            <p:cNvPr id="201" name="Google Shape;4809;p146">
              <a:extLst>
                <a:ext uri="{FF2B5EF4-FFF2-40B4-BE49-F238E27FC236}">
                  <a16:creationId xmlns:a16="http://schemas.microsoft.com/office/drawing/2014/main" id="{0A66DE48-A1A9-DB6B-F513-E2D489A9CB18}"/>
                </a:ext>
              </a:extLst>
            </p:cNvPr>
            <p:cNvSpPr>
              <a:spLocks/>
            </p:cNvSpPr>
            <p:nvPr/>
          </p:nvSpPr>
          <p:spPr>
            <a:xfrm>
              <a:off x="800767" y="2331569"/>
              <a:ext cx="3052408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600" dirty="0">
                  <a:solidFill>
                    <a:srgbClr val="0F4E8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Επιχειρηματικά Πάρκα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AFE8FDD-DE7F-BD02-3480-7EC0FF8F6671}"/>
                </a:ext>
              </a:extLst>
            </p:cNvPr>
            <p:cNvSpPr txBox="1"/>
            <p:nvPr/>
          </p:nvSpPr>
          <p:spPr>
            <a:xfrm>
              <a:off x="8231159" y="2282910"/>
              <a:ext cx="1006239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12</a:t>
              </a: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εκ.€</a:t>
              </a:r>
              <a:endPara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BD55F02-7590-27AB-1F6D-32BD60EE71F8}"/>
                </a:ext>
              </a:extLst>
            </p:cNvPr>
            <p:cNvSpPr txBox="1"/>
            <p:nvPr/>
          </p:nvSpPr>
          <p:spPr>
            <a:xfrm>
              <a:off x="9521732" y="2149355"/>
              <a:ext cx="2670268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Ε.Α.Δ.Ε.Π. (Εταιρείες Ανάπτυξης &amp; Διαχείρισης Επιχειρηματικού Πάρκου)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72E1E86-E467-3D02-F1BF-A276EB92B97C}"/>
                </a:ext>
              </a:extLst>
            </p:cNvPr>
            <p:cNvSpPr txBox="1"/>
            <p:nvPr/>
          </p:nvSpPr>
          <p:spPr>
            <a:xfrm>
              <a:off x="210587" y="2223847"/>
              <a:ext cx="400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8BFDD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F69068A-A571-67C1-08B3-9EFF719DA048}"/>
              </a:ext>
            </a:extLst>
          </p:cNvPr>
          <p:cNvGrpSpPr/>
          <p:nvPr/>
        </p:nvGrpSpPr>
        <p:grpSpPr>
          <a:xfrm>
            <a:off x="181819" y="4134647"/>
            <a:ext cx="11328385" cy="492443"/>
            <a:chOff x="210587" y="4176925"/>
            <a:chExt cx="11328385" cy="492443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9939452-0E7A-A5A8-B8C5-838D81A38A8B}"/>
                </a:ext>
              </a:extLst>
            </p:cNvPr>
            <p:cNvSpPr txBox="1"/>
            <p:nvPr/>
          </p:nvSpPr>
          <p:spPr>
            <a:xfrm>
              <a:off x="8384640" y="4236863"/>
              <a:ext cx="899924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5,5 εκ.€</a:t>
              </a:r>
              <a:endPara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8EB490E-3C30-671A-589D-57D29526BFF8}"/>
                </a:ext>
              </a:extLst>
            </p:cNvPr>
            <p:cNvSpPr txBox="1"/>
            <p:nvPr/>
          </p:nvSpPr>
          <p:spPr>
            <a:xfrm>
              <a:off x="800767" y="4176925"/>
              <a:ext cx="6918725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Προγράμματα Δια Βίου Μάθησης (περιβάλλον, πράσινη οικονομία, ψηφιακές δεξιότητες, επιχειρηματικότητα)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E997C5A5-C741-38CD-27A3-F685B9C0895C}"/>
                </a:ext>
              </a:extLst>
            </p:cNvPr>
            <p:cNvSpPr txBox="1"/>
            <p:nvPr/>
          </p:nvSpPr>
          <p:spPr>
            <a:xfrm>
              <a:off x="210587" y="4192314"/>
              <a:ext cx="4000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>
                  <a:ln>
                    <a:noFill/>
                  </a:ln>
                  <a:solidFill>
                    <a:srgbClr val="18BFDD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ADE4A797-94AC-5572-2DEB-080962ACBA34}"/>
                </a:ext>
              </a:extLst>
            </p:cNvPr>
            <p:cNvSpPr txBox="1"/>
            <p:nvPr/>
          </p:nvSpPr>
          <p:spPr>
            <a:xfrm>
              <a:off x="9521731" y="4176925"/>
              <a:ext cx="201724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Υπουργείο Παιδείας &amp; Θρησκευμάτων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42342B7-7979-4C86-FB63-46364384C193}"/>
              </a:ext>
            </a:extLst>
          </p:cNvPr>
          <p:cNvGrpSpPr/>
          <p:nvPr/>
        </p:nvGrpSpPr>
        <p:grpSpPr>
          <a:xfrm>
            <a:off x="225933" y="3529690"/>
            <a:ext cx="11680839" cy="492443"/>
            <a:chOff x="210587" y="4146393"/>
            <a:chExt cx="11680839" cy="492443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2D8A476-5D54-C61C-9064-9E2E735A582D}"/>
                </a:ext>
              </a:extLst>
            </p:cNvPr>
            <p:cNvSpPr txBox="1"/>
            <p:nvPr/>
          </p:nvSpPr>
          <p:spPr>
            <a:xfrm>
              <a:off x="210587" y="4161782"/>
              <a:ext cx="400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>
                  <a:ln>
                    <a:noFill/>
                  </a:ln>
                  <a:solidFill>
                    <a:srgbClr val="18BFDD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7883A86-3F8A-C537-C1BE-A9FFA1A954D0}"/>
                </a:ext>
              </a:extLst>
            </p:cNvPr>
            <p:cNvSpPr txBox="1"/>
            <p:nvPr/>
          </p:nvSpPr>
          <p:spPr>
            <a:xfrm>
              <a:off x="800767" y="4146393"/>
              <a:ext cx="7138996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104D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Πράσινες &amp; Έξυπνες Πόλεις (</a:t>
              </a:r>
              <a:r>
                <a:rPr lang="el-GR" sz="1600" dirty="0" err="1">
                  <a:solidFill>
                    <a:srgbClr val="104D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</a:t>
              </a:r>
              <a:r>
                <a:rPr lang="el-GR" sz="1600" dirty="0">
                  <a:solidFill>
                    <a:srgbClr val="104D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Smart </a:t>
              </a:r>
              <a:r>
                <a:rPr lang="el-GR" sz="1600" dirty="0" err="1">
                  <a:solidFill>
                    <a:srgbClr val="104D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Cities</a:t>
              </a:r>
              <a:r>
                <a:rPr lang="el-GR" sz="1600" dirty="0">
                  <a:solidFill>
                    <a:srgbClr val="104D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στη Δυτική Μακεδονία και στη Μεγαλόπολη 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9EC4BB98-E1F4-FBB5-99DA-77A5FD9F03FD}"/>
                </a:ext>
              </a:extLst>
            </p:cNvPr>
            <p:cNvSpPr txBox="1"/>
            <p:nvPr/>
          </p:nvSpPr>
          <p:spPr>
            <a:xfrm>
              <a:off x="8227582" y="4226777"/>
              <a:ext cx="1156611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rgbClr val="4472C4"/>
                  </a:solidFill>
                  <a:latin typeface="Arial"/>
                  <a:cs typeface="Arial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1" i="0" u="none" strike="noStrike" kern="1200" cap="none" spc="0" normalizeH="0" baseline="0" noProof="0" dirty="0">
                  <a:ln>
                    <a:noFill/>
                  </a:ln>
                  <a:solidFill>
                    <a:srgbClr val="0F4E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14,1 εκ.€</a:t>
              </a:r>
              <a:endPara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5FA740B-22D5-6C63-F11E-A767B7A364D8}"/>
                </a:ext>
              </a:extLst>
            </p:cNvPr>
            <p:cNvSpPr txBox="1"/>
            <p:nvPr/>
          </p:nvSpPr>
          <p:spPr>
            <a:xfrm>
              <a:off x="9521731" y="4269504"/>
              <a:ext cx="236969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l-GR" sz="16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Δήμος Αμυνταίου</a:t>
              </a:r>
              <a:endParaRPr lang="el-G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81FF24DA-D8B8-8186-79CE-EF30B7DFB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6" name="Google Shape;1819;p24">
            <a:extLst>
              <a:ext uri="{FF2B5EF4-FFF2-40B4-BE49-F238E27FC236}">
                <a16:creationId xmlns:a16="http://schemas.microsoft.com/office/drawing/2014/main" id="{4DA3B9D5-59B9-45A5-6232-4CD99AD8534D}"/>
              </a:ext>
            </a:extLst>
          </p:cNvPr>
          <p:cNvSpPr/>
          <p:nvPr/>
        </p:nvSpPr>
        <p:spPr>
          <a:xfrm>
            <a:off x="9595208" y="901970"/>
            <a:ext cx="396719" cy="322732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473" y="289"/>
                </a:moveTo>
                <a:cubicBezTo>
                  <a:pt x="486" y="289"/>
                  <a:pt x="494" y="281"/>
                  <a:pt x="501" y="274"/>
                </a:cubicBezTo>
                <a:cubicBezTo>
                  <a:pt x="509" y="264"/>
                  <a:pt x="514" y="247"/>
                  <a:pt x="514" y="225"/>
                </a:cubicBezTo>
                <a:cubicBezTo>
                  <a:pt x="514" y="200"/>
                  <a:pt x="495" y="180"/>
                  <a:pt x="473" y="180"/>
                </a:cubicBezTo>
                <a:cubicBezTo>
                  <a:pt x="450" y="180"/>
                  <a:pt x="432" y="200"/>
                  <a:pt x="432" y="225"/>
                </a:cubicBezTo>
                <a:cubicBezTo>
                  <a:pt x="432" y="247"/>
                  <a:pt x="436" y="264"/>
                  <a:pt x="445" y="274"/>
                </a:cubicBezTo>
                <a:cubicBezTo>
                  <a:pt x="452" y="281"/>
                  <a:pt x="459" y="289"/>
                  <a:pt x="473" y="289"/>
                </a:cubicBezTo>
                <a:close/>
                <a:moveTo>
                  <a:pt x="473" y="203"/>
                </a:moveTo>
                <a:cubicBezTo>
                  <a:pt x="483" y="203"/>
                  <a:pt x="491" y="213"/>
                  <a:pt x="491" y="225"/>
                </a:cubicBezTo>
                <a:cubicBezTo>
                  <a:pt x="491" y="241"/>
                  <a:pt x="486" y="266"/>
                  <a:pt x="473" y="266"/>
                </a:cubicBezTo>
                <a:cubicBezTo>
                  <a:pt x="460" y="266"/>
                  <a:pt x="455" y="241"/>
                  <a:pt x="455" y="225"/>
                </a:cubicBezTo>
                <a:cubicBezTo>
                  <a:pt x="455" y="213"/>
                  <a:pt x="463" y="203"/>
                  <a:pt x="473" y="203"/>
                </a:cubicBezTo>
                <a:close/>
                <a:moveTo>
                  <a:pt x="103" y="289"/>
                </a:moveTo>
                <a:cubicBezTo>
                  <a:pt x="117" y="289"/>
                  <a:pt x="124" y="281"/>
                  <a:pt x="131" y="274"/>
                </a:cubicBezTo>
                <a:cubicBezTo>
                  <a:pt x="140" y="264"/>
                  <a:pt x="144" y="247"/>
                  <a:pt x="144" y="225"/>
                </a:cubicBezTo>
                <a:cubicBezTo>
                  <a:pt x="144" y="200"/>
                  <a:pt x="126" y="180"/>
                  <a:pt x="103" y="180"/>
                </a:cubicBezTo>
                <a:cubicBezTo>
                  <a:pt x="81" y="180"/>
                  <a:pt x="62" y="200"/>
                  <a:pt x="62" y="225"/>
                </a:cubicBezTo>
                <a:cubicBezTo>
                  <a:pt x="62" y="247"/>
                  <a:pt x="67" y="264"/>
                  <a:pt x="75" y="274"/>
                </a:cubicBezTo>
                <a:cubicBezTo>
                  <a:pt x="82" y="281"/>
                  <a:pt x="90" y="289"/>
                  <a:pt x="103" y="289"/>
                </a:cubicBezTo>
                <a:close/>
                <a:moveTo>
                  <a:pt x="103" y="266"/>
                </a:moveTo>
                <a:cubicBezTo>
                  <a:pt x="90" y="266"/>
                  <a:pt x="85" y="241"/>
                  <a:pt x="85" y="225"/>
                </a:cubicBezTo>
                <a:cubicBezTo>
                  <a:pt x="85" y="213"/>
                  <a:pt x="93" y="203"/>
                  <a:pt x="103" y="203"/>
                </a:cubicBezTo>
                <a:cubicBezTo>
                  <a:pt x="113" y="203"/>
                  <a:pt x="121" y="213"/>
                  <a:pt x="121" y="225"/>
                </a:cubicBezTo>
                <a:cubicBezTo>
                  <a:pt x="121" y="241"/>
                  <a:pt x="116" y="266"/>
                  <a:pt x="103" y="266"/>
                </a:cubicBezTo>
                <a:close/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90" y="576"/>
                  <a:pt x="90" y="576"/>
                  <a:pt x="90" y="576"/>
                </a:cubicBezTo>
                <a:cubicBezTo>
                  <a:pt x="106" y="419"/>
                  <a:pt x="106" y="419"/>
                  <a:pt x="106" y="419"/>
                </a:cubicBezTo>
                <a:cubicBezTo>
                  <a:pt x="114" y="397"/>
                  <a:pt x="131" y="380"/>
                  <a:pt x="152" y="373"/>
                </a:cubicBezTo>
                <a:cubicBezTo>
                  <a:pt x="238" y="344"/>
                  <a:pt x="238" y="344"/>
                  <a:pt x="238" y="344"/>
                </a:cubicBezTo>
                <a:cubicBezTo>
                  <a:pt x="239" y="343"/>
                  <a:pt x="240" y="344"/>
                  <a:pt x="241" y="344"/>
                </a:cubicBezTo>
                <a:cubicBezTo>
                  <a:pt x="248" y="351"/>
                  <a:pt x="248" y="351"/>
                  <a:pt x="248" y="351"/>
                </a:cubicBezTo>
                <a:cubicBezTo>
                  <a:pt x="258" y="362"/>
                  <a:pt x="273" y="368"/>
                  <a:pt x="288" y="368"/>
                </a:cubicBezTo>
                <a:cubicBezTo>
                  <a:pt x="303" y="368"/>
                  <a:pt x="318" y="362"/>
                  <a:pt x="328" y="351"/>
                </a:cubicBezTo>
                <a:cubicBezTo>
                  <a:pt x="335" y="344"/>
                  <a:pt x="335" y="344"/>
                  <a:pt x="335" y="344"/>
                </a:cubicBezTo>
                <a:cubicBezTo>
                  <a:pt x="336" y="344"/>
                  <a:pt x="337" y="343"/>
                  <a:pt x="338" y="344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446" y="380"/>
                  <a:pt x="462" y="397"/>
                  <a:pt x="470" y="419"/>
                </a:cubicBezTo>
                <a:cubicBezTo>
                  <a:pt x="486" y="576"/>
                  <a:pt x="486" y="576"/>
                  <a:pt x="48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144" y="350"/>
                </a:moveTo>
                <a:cubicBezTo>
                  <a:pt x="115" y="360"/>
                  <a:pt x="92" y="383"/>
                  <a:pt x="83" y="412"/>
                </a:cubicBezTo>
                <a:cubicBezTo>
                  <a:pt x="68" y="551"/>
                  <a:pt x="68" y="551"/>
                  <a:pt x="68" y="551"/>
                </a:cubicBezTo>
                <a:cubicBezTo>
                  <a:pt x="25" y="551"/>
                  <a:pt x="25" y="551"/>
                  <a:pt x="25" y="5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27" y="350"/>
                  <a:pt x="27" y="350"/>
                  <a:pt x="27" y="350"/>
                </a:cubicBezTo>
                <a:cubicBezTo>
                  <a:pt x="30" y="342"/>
                  <a:pt x="36" y="336"/>
                  <a:pt x="44" y="333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81" y="322"/>
                  <a:pt x="81" y="322"/>
                  <a:pt x="81" y="322"/>
                </a:cubicBezTo>
                <a:cubicBezTo>
                  <a:pt x="87" y="328"/>
                  <a:pt x="95" y="331"/>
                  <a:pt x="103" y="331"/>
                </a:cubicBezTo>
                <a:cubicBezTo>
                  <a:pt x="112" y="331"/>
                  <a:pt x="120" y="328"/>
                  <a:pt x="126" y="322"/>
                </a:cubicBezTo>
                <a:cubicBezTo>
                  <a:pt x="127" y="321"/>
                  <a:pt x="127" y="321"/>
                  <a:pt x="127" y="321"/>
                </a:cubicBezTo>
                <a:cubicBezTo>
                  <a:pt x="163" y="333"/>
                  <a:pt x="163" y="333"/>
                  <a:pt x="163" y="333"/>
                </a:cubicBezTo>
                <a:cubicBezTo>
                  <a:pt x="167" y="335"/>
                  <a:pt x="170" y="337"/>
                  <a:pt x="173" y="340"/>
                </a:cubicBezTo>
                <a:lnTo>
                  <a:pt x="144" y="350"/>
                </a:lnTo>
                <a:close/>
                <a:moveTo>
                  <a:pt x="317" y="327"/>
                </a:moveTo>
                <a:cubicBezTo>
                  <a:pt x="311" y="334"/>
                  <a:pt x="311" y="334"/>
                  <a:pt x="311" y="334"/>
                </a:cubicBezTo>
                <a:cubicBezTo>
                  <a:pt x="305" y="340"/>
                  <a:pt x="297" y="344"/>
                  <a:pt x="288" y="344"/>
                </a:cubicBezTo>
                <a:cubicBezTo>
                  <a:pt x="279" y="344"/>
                  <a:pt x="271" y="340"/>
                  <a:pt x="265" y="334"/>
                </a:cubicBezTo>
                <a:cubicBezTo>
                  <a:pt x="259" y="327"/>
                  <a:pt x="259" y="327"/>
                  <a:pt x="259" y="327"/>
                </a:cubicBezTo>
                <a:cubicBezTo>
                  <a:pt x="251" y="320"/>
                  <a:pt x="240" y="317"/>
                  <a:pt x="230" y="320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190" y="322"/>
                  <a:pt x="181" y="315"/>
                  <a:pt x="170" y="311"/>
                </a:cubicBezTo>
                <a:cubicBezTo>
                  <a:pt x="131" y="298"/>
                  <a:pt x="131" y="298"/>
                  <a:pt x="131" y="298"/>
                </a:cubicBezTo>
                <a:cubicBezTo>
                  <a:pt x="125" y="296"/>
                  <a:pt x="117" y="298"/>
                  <a:pt x="112" y="303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06" y="309"/>
                  <a:pt x="100" y="309"/>
                  <a:pt x="97" y="306"/>
                </a:cubicBezTo>
                <a:cubicBezTo>
                  <a:pt x="94" y="303"/>
                  <a:pt x="94" y="303"/>
                  <a:pt x="94" y="303"/>
                </a:cubicBezTo>
                <a:cubicBezTo>
                  <a:pt x="89" y="298"/>
                  <a:pt x="82" y="296"/>
                  <a:pt x="75" y="298"/>
                </a:cubicBezTo>
                <a:cubicBezTo>
                  <a:pt x="36" y="311"/>
                  <a:pt x="36" y="311"/>
                  <a:pt x="36" y="311"/>
                </a:cubicBezTo>
                <a:cubicBezTo>
                  <a:pt x="32" y="313"/>
                  <a:pt x="28" y="315"/>
                  <a:pt x="25" y="317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cubicBezTo>
                  <a:pt x="551" y="317"/>
                  <a:pt x="551" y="317"/>
                  <a:pt x="551" y="317"/>
                </a:cubicBezTo>
                <a:cubicBezTo>
                  <a:pt x="548" y="315"/>
                  <a:pt x="544" y="313"/>
                  <a:pt x="540" y="311"/>
                </a:cubicBezTo>
                <a:cubicBezTo>
                  <a:pt x="501" y="298"/>
                  <a:pt x="501" y="298"/>
                  <a:pt x="501" y="298"/>
                </a:cubicBezTo>
                <a:cubicBezTo>
                  <a:pt x="494" y="296"/>
                  <a:pt x="487" y="298"/>
                  <a:pt x="482" y="303"/>
                </a:cubicBezTo>
                <a:cubicBezTo>
                  <a:pt x="479" y="306"/>
                  <a:pt x="479" y="306"/>
                  <a:pt x="479" y="306"/>
                </a:cubicBezTo>
                <a:cubicBezTo>
                  <a:pt x="476" y="309"/>
                  <a:pt x="470" y="309"/>
                  <a:pt x="467" y="306"/>
                </a:cubicBezTo>
                <a:cubicBezTo>
                  <a:pt x="464" y="303"/>
                  <a:pt x="464" y="303"/>
                  <a:pt x="464" y="303"/>
                </a:cubicBezTo>
                <a:cubicBezTo>
                  <a:pt x="459" y="298"/>
                  <a:pt x="451" y="296"/>
                  <a:pt x="445" y="298"/>
                </a:cubicBezTo>
                <a:cubicBezTo>
                  <a:pt x="406" y="311"/>
                  <a:pt x="406" y="311"/>
                  <a:pt x="406" y="311"/>
                </a:cubicBezTo>
                <a:cubicBezTo>
                  <a:pt x="395" y="315"/>
                  <a:pt x="386" y="322"/>
                  <a:pt x="380" y="332"/>
                </a:cubicBezTo>
                <a:cubicBezTo>
                  <a:pt x="346" y="320"/>
                  <a:pt x="346" y="320"/>
                  <a:pt x="346" y="320"/>
                </a:cubicBezTo>
                <a:cubicBezTo>
                  <a:pt x="336" y="317"/>
                  <a:pt x="325" y="320"/>
                  <a:pt x="317" y="327"/>
                </a:cubicBezTo>
                <a:close/>
                <a:moveTo>
                  <a:pt x="508" y="551"/>
                </a:moveTo>
                <a:cubicBezTo>
                  <a:pt x="494" y="415"/>
                  <a:pt x="494" y="415"/>
                  <a:pt x="494" y="415"/>
                </a:cubicBezTo>
                <a:cubicBezTo>
                  <a:pt x="493" y="412"/>
                  <a:pt x="493" y="412"/>
                  <a:pt x="493" y="412"/>
                </a:cubicBezTo>
                <a:cubicBezTo>
                  <a:pt x="484" y="383"/>
                  <a:pt x="461" y="360"/>
                  <a:pt x="432" y="350"/>
                </a:cubicBezTo>
                <a:cubicBezTo>
                  <a:pt x="403" y="340"/>
                  <a:pt x="403" y="340"/>
                  <a:pt x="403" y="340"/>
                </a:cubicBezTo>
                <a:cubicBezTo>
                  <a:pt x="406" y="337"/>
                  <a:pt x="409" y="335"/>
                  <a:pt x="413" y="333"/>
                </a:cubicBezTo>
                <a:cubicBezTo>
                  <a:pt x="449" y="321"/>
                  <a:pt x="449" y="321"/>
                  <a:pt x="449" y="321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6" y="328"/>
                  <a:pt x="464" y="331"/>
                  <a:pt x="473" y="331"/>
                </a:cubicBezTo>
                <a:cubicBezTo>
                  <a:pt x="481" y="331"/>
                  <a:pt x="489" y="328"/>
                  <a:pt x="495" y="322"/>
                </a:cubicBezTo>
                <a:cubicBezTo>
                  <a:pt x="496" y="321"/>
                  <a:pt x="496" y="321"/>
                  <a:pt x="496" y="321"/>
                </a:cubicBezTo>
                <a:cubicBezTo>
                  <a:pt x="532" y="333"/>
                  <a:pt x="532" y="333"/>
                  <a:pt x="532" y="333"/>
                </a:cubicBezTo>
                <a:cubicBezTo>
                  <a:pt x="540" y="336"/>
                  <a:pt x="546" y="342"/>
                  <a:pt x="549" y="350"/>
                </a:cubicBezTo>
                <a:cubicBezTo>
                  <a:pt x="551" y="369"/>
                  <a:pt x="551" y="369"/>
                  <a:pt x="551" y="369"/>
                </a:cubicBezTo>
                <a:cubicBezTo>
                  <a:pt x="551" y="551"/>
                  <a:pt x="551" y="551"/>
                  <a:pt x="551" y="551"/>
                </a:cubicBezTo>
                <a:lnTo>
                  <a:pt x="508" y="551"/>
                </a:lnTo>
                <a:close/>
                <a:moveTo>
                  <a:pt x="288" y="94"/>
                </a:moveTo>
                <a:cubicBezTo>
                  <a:pt x="245" y="94"/>
                  <a:pt x="210" y="132"/>
                  <a:pt x="210" y="180"/>
                </a:cubicBezTo>
                <a:cubicBezTo>
                  <a:pt x="210" y="226"/>
                  <a:pt x="219" y="259"/>
                  <a:pt x="236" y="278"/>
                </a:cubicBezTo>
                <a:cubicBezTo>
                  <a:pt x="250" y="294"/>
                  <a:pt x="264" y="307"/>
                  <a:pt x="288" y="307"/>
                </a:cubicBezTo>
                <a:cubicBezTo>
                  <a:pt x="312" y="307"/>
                  <a:pt x="326" y="294"/>
                  <a:pt x="340" y="278"/>
                </a:cubicBezTo>
                <a:cubicBezTo>
                  <a:pt x="357" y="259"/>
                  <a:pt x="366" y="226"/>
                  <a:pt x="366" y="180"/>
                </a:cubicBezTo>
                <a:cubicBezTo>
                  <a:pt x="366" y="132"/>
                  <a:pt x="331" y="94"/>
                  <a:pt x="288" y="94"/>
                </a:cubicBezTo>
                <a:close/>
                <a:moveTo>
                  <a:pt x="322" y="262"/>
                </a:moveTo>
                <a:cubicBezTo>
                  <a:pt x="307" y="278"/>
                  <a:pt x="300" y="283"/>
                  <a:pt x="288" y="283"/>
                </a:cubicBezTo>
                <a:cubicBezTo>
                  <a:pt x="276" y="283"/>
                  <a:pt x="269" y="278"/>
                  <a:pt x="254" y="262"/>
                </a:cubicBezTo>
                <a:cubicBezTo>
                  <a:pt x="242" y="248"/>
                  <a:pt x="235" y="218"/>
                  <a:pt x="235" y="180"/>
                </a:cubicBezTo>
                <a:cubicBezTo>
                  <a:pt x="235" y="146"/>
                  <a:pt x="259" y="118"/>
                  <a:pt x="288" y="118"/>
                </a:cubicBezTo>
                <a:cubicBezTo>
                  <a:pt x="317" y="118"/>
                  <a:pt x="341" y="146"/>
                  <a:pt x="341" y="180"/>
                </a:cubicBezTo>
                <a:cubicBezTo>
                  <a:pt x="341" y="218"/>
                  <a:pt x="334" y="248"/>
                  <a:pt x="322" y="26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B7404-3BBE-BA64-DA32-896C236E04F1}"/>
              </a:ext>
            </a:extLst>
          </p:cNvPr>
          <p:cNvSpPr txBox="1"/>
          <p:nvPr/>
        </p:nvSpPr>
        <p:spPr>
          <a:xfrm>
            <a:off x="8612293" y="964305"/>
            <a:ext cx="645674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651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Π/Υ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1651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D19D5E7-8676-C778-4E1A-AA2FE092BF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23</a:t>
            </a:fld>
            <a:endParaRPr lang="el-GR"/>
          </a:p>
        </p:txBody>
      </p:sp>
      <p:pic>
        <p:nvPicPr>
          <p:cNvPr id="12" name="Graphic 4" descr="Coins outline">
            <a:extLst>
              <a:ext uri="{FF2B5EF4-FFF2-40B4-BE49-F238E27FC236}">
                <a16:creationId xmlns:a16="http://schemas.microsoft.com/office/drawing/2014/main" id="{2B3F7299-042D-3408-BCDA-629507D8F4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57406" y="815615"/>
            <a:ext cx="555851" cy="555851"/>
          </a:xfrm>
          <a:prstGeom prst="rect">
            <a:avLst/>
          </a:prstGeom>
        </p:spPr>
      </p:pic>
      <p:sp>
        <p:nvSpPr>
          <p:cNvPr id="22" name="Google Shape;464;p29">
            <a:extLst>
              <a:ext uri="{FF2B5EF4-FFF2-40B4-BE49-F238E27FC236}">
                <a16:creationId xmlns:a16="http://schemas.microsoft.com/office/drawing/2014/main" id="{5F00C85E-6FED-29CD-ADB9-E1952E90A792}"/>
              </a:ext>
            </a:extLst>
          </p:cNvPr>
          <p:cNvSpPr/>
          <p:nvPr/>
        </p:nvSpPr>
        <p:spPr>
          <a:xfrm>
            <a:off x="849313" y="5173441"/>
            <a:ext cx="5161506" cy="935700"/>
          </a:xfrm>
          <a:prstGeom prst="roundRect">
            <a:avLst>
              <a:gd name="adj" fmla="val 1666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465;p29">
            <a:extLst>
              <a:ext uri="{FF2B5EF4-FFF2-40B4-BE49-F238E27FC236}">
                <a16:creationId xmlns:a16="http://schemas.microsoft.com/office/drawing/2014/main" id="{893954F2-B905-5E0E-46E2-CFC7CAA415BB}"/>
              </a:ext>
            </a:extLst>
          </p:cNvPr>
          <p:cNvSpPr/>
          <p:nvPr/>
        </p:nvSpPr>
        <p:spPr>
          <a:xfrm>
            <a:off x="850760" y="5370214"/>
            <a:ext cx="1034378" cy="850700"/>
          </a:xfrm>
          <a:custGeom>
            <a:avLst/>
            <a:gdLst/>
            <a:ahLst/>
            <a:cxnLst/>
            <a:rect l="l" t="t" r="r" b="b"/>
            <a:pathLst>
              <a:path w="785107" h="836771" extrusionOk="0">
                <a:moveTo>
                  <a:pt x="785108" y="495395"/>
                </a:moveTo>
                <a:cubicBezTo>
                  <a:pt x="785055" y="683947"/>
                  <a:pt x="632603" y="836771"/>
                  <a:pt x="444562" y="836771"/>
                </a:cubicBezTo>
                <a:lnTo>
                  <a:pt x="105726" y="836771"/>
                </a:lnTo>
                <a:cubicBezTo>
                  <a:pt x="47335" y="836771"/>
                  <a:pt x="0" y="789308"/>
                  <a:pt x="0" y="730758"/>
                </a:cubicBezTo>
                <a:lnTo>
                  <a:pt x="0" y="0"/>
                </a:lnTo>
                <a:cubicBezTo>
                  <a:pt x="-52" y="84957"/>
                  <a:pt x="68590" y="153871"/>
                  <a:pt x="153317" y="153924"/>
                </a:cubicBezTo>
                <a:cubicBezTo>
                  <a:pt x="153380" y="153924"/>
                  <a:pt x="153444" y="153924"/>
                  <a:pt x="153507" y="153924"/>
                </a:cubicBezTo>
                <a:lnTo>
                  <a:pt x="444562" y="153924"/>
                </a:lnTo>
                <a:cubicBezTo>
                  <a:pt x="632640" y="153924"/>
                  <a:pt x="785108" y="306806"/>
                  <a:pt x="785108" y="495395"/>
                </a:cubicBezTo>
                <a:close/>
              </a:path>
            </a:pathLst>
          </a:custGeom>
          <a:solidFill>
            <a:srgbClr val="0CAD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" name="Google Shape;707;p9">
            <a:extLst>
              <a:ext uri="{FF2B5EF4-FFF2-40B4-BE49-F238E27FC236}">
                <a16:creationId xmlns:a16="http://schemas.microsoft.com/office/drawing/2014/main" id="{4D5F9104-2F32-46EC-34D5-1E94C8CA98DA}"/>
              </a:ext>
            </a:extLst>
          </p:cNvPr>
          <p:cNvGrpSpPr/>
          <p:nvPr/>
        </p:nvGrpSpPr>
        <p:grpSpPr>
          <a:xfrm>
            <a:off x="1107308" y="5652197"/>
            <a:ext cx="457199" cy="457200"/>
            <a:chOff x="4276447" y="6040963"/>
            <a:chExt cx="457199" cy="457200"/>
          </a:xfrm>
          <a:solidFill>
            <a:srgbClr val="286098"/>
          </a:solidFill>
        </p:grpSpPr>
        <p:sp>
          <p:nvSpPr>
            <p:cNvPr id="4" name="Google Shape;708;p9">
              <a:extLst>
                <a:ext uri="{FF2B5EF4-FFF2-40B4-BE49-F238E27FC236}">
                  <a16:creationId xmlns:a16="http://schemas.microsoft.com/office/drawing/2014/main" id="{6BBD2F54-95C2-22DE-E22C-5E42B9CB9481}"/>
                </a:ext>
              </a:extLst>
            </p:cNvPr>
            <p:cNvSpPr/>
            <p:nvPr/>
          </p:nvSpPr>
          <p:spPr>
            <a:xfrm>
              <a:off x="4276447" y="6040963"/>
              <a:ext cx="457199" cy="457200"/>
            </a:xfrm>
            <a:custGeom>
              <a:avLst/>
              <a:gdLst/>
              <a:ahLst/>
              <a:cxnLst/>
              <a:rect l="l" t="t" r="r" b="b"/>
              <a:pathLst>
                <a:path w="457199" h="457200" extrusionOk="0">
                  <a:moveTo>
                    <a:pt x="0" y="0"/>
                  </a:moveTo>
                  <a:lnTo>
                    <a:pt x="0" y="375222"/>
                  </a:lnTo>
                  <a:lnTo>
                    <a:pt x="62611" y="375222"/>
                  </a:lnTo>
                  <a:lnTo>
                    <a:pt x="62611" y="457200"/>
                  </a:lnTo>
                  <a:lnTo>
                    <a:pt x="144590" y="375095"/>
                  </a:lnTo>
                  <a:lnTo>
                    <a:pt x="457200" y="375095"/>
                  </a:lnTo>
                  <a:lnTo>
                    <a:pt x="457200" y="0"/>
                  </a:lnTo>
                  <a:close/>
                  <a:moveTo>
                    <a:pt x="136525" y="355600"/>
                  </a:moveTo>
                  <a:lnTo>
                    <a:pt x="82106" y="409988"/>
                  </a:lnTo>
                  <a:lnTo>
                    <a:pt x="82106" y="355600"/>
                  </a:lnTo>
                  <a:lnTo>
                    <a:pt x="19463" y="355600"/>
                  </a:lnTo>
                  <a:lnTo>
                    <a:pt x="19463" y="19368"/>
                  </a:lnTo>
                  <a:lnTo>
                    <a:pt x="437706" y="19368"/>
                  </a:lnTo>
                  <a:lnTo>
                    <a:pt x="436975" y="355600"/>
                  </a:lnTo>
                  <a:close/>
                </a:path>
              </a:pathLst>
            </a:custGeom>
            <a:grpFill/>
            <a:ln>
              <a:solidFill>
                <a:srgbClr val="1F497D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709;p9">
              <a:extLst>
                <a:ext uri="{FF2B5EF4-FFF2-40B4-BE49-F238E27FC236}">
                  <a16:creationId xmlns:a16="http://schemas.microsoft.com/office/drawing/2014/main" id="{C38EFFFE-E38A-97A5-30A9-26549FCE5E5B}"/>
                </a:ext>
              </a:extLst>
            </p:cNvPr>
            <p:cNvSpPr/>
            <p:nvPr/>
          </p:nvSpPr>
          <p:spPr>
            <a:xfrm>
              <a:off x="4483235" y="6106907"/>
              <a:ext cx="52197" cy="247554"/>
            </a:xfrm>
            <a:custGeom>
              <a:avLst/>
              <a:gdLst/>
              <a:ahLst/>
              <a:cxnLst/>
              <a:rect l="l" t="t" r="r" b="b"/>
              <a:pathLst>
                <a:path w="52197" h="247554" extrusionOk="0">
                  <a:moveTo>
                    <a:pt x="52197" y="196215"/>
                  </a:moveTo>
                  <a:lnTo>
                    <a:pt x="52197" y="247555"/>
                  </a:lnTo>
                  <a:lnTo>
                    <a:pt x="0" y="247555"/>
                  </a:lnTo>
                  <a:lnTo>
                    <a:pt x="0" y="196215"/>
                  </a:lnTo>
                  <a:close/>
                  <a:moveTo>
                    <a:pt x="37529" y="166687"/>
                  </a:moveTo>
                  <a:lnTo>
                    <a:pt x="13843" y="166687"/>
                  </a:lnTo>
                  <a:lnTo>
                    <a:pt x="1143" y="64008"/>
                  </a:lnTo>
                  <a:lnTo>
                    <a:pt x="1143" y="0"/>
                  </a:lnTo>
                  <a:lnTo>
                    <a:pt x="50514" y="0"/>
                  </a:lnTo>
                  <a:lnTo>
                    <a:pt x="50514" y="64008"/>
                  </a:lnTo>
                  <a:close/>
                </a:path>
              </a:pathLst>
            </a:custGeom>
            <a:grpFill/>
            <a:ln>
              <a:solidFill>
                <a:srgbClr val="1F497D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8B0F6AF-637C-58D4-EEB3-0F0698B0D537}"/>
              </a:ext>
            </a:extLst>
          </p:cNvPr>
          <p:cNvSpPr txBox="1"/>
          <p:nvPr/>
        </p:nvSpPr>
        <p:spPr>
          <a:xfrm>
            <a:off x="1944907" y="5268108"/>
            <a:ext cx="3898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l-GR" sz="1800" b="1" i="1" dirty="0">
                <a:solidFill>
                  <a:srgbClr val="286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σύνολο των 	Προσκλήσεων θα εκδοθεί έως το τέλος του 2025</a:t>
            </a:r>
          </a:p>
        </p:txBody>
      </p:sp>
      <p:sp>
        <p:nvSpPr>
          <p:cNvPr id="29" name="Ορθογώνιο: Στρογγύλεμα διαγώνιων γωνιών 28">
            <a:extLst>
              <a:ext uri="{FF2B5EF4-FFF2-40B4-BE49-F238E27FC236}">
                <a16:creationId xmlns:a16="http://schemas.microsoft.com/office/drawing/2014/main" id="{E0D07823-9F94-5CFA-A3B1-3CBC8C8D6AA9}"/>
              </a:ext>
            </a:extLst>
          </p:cNvPr>
          <p:cNvSpPr/>
          <p:nvPr/>
        </p:nvSpPr>
        <p:spPr>
          <a:xfrm>
            <a:off x="7972859" y="5104538"/>
            <a:ext cx="1352117" cy="448929"/>
          </a:xfrm>
          <a:prstGeom prst="round2Diag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46,6 εκ. €</a:t>
            </a:r>
          </a:p>
        </p:txBody>
      </p:sp>
      <p:grpSp>
        <p:nvGrpSpPr>
          <p:cNvPr id="35" name="Google Shape;771;p72">
            <a:extLst>
              <a:ext uri="{FF2B5EF4-FFF2-40B4-BE49-F238E27FC236}">
                <a16:creationId xmlns:a16="http://schemas.microsoft.com/office/drawing/2014/main" id="{20C61A6B-A313-415A-056D-2146FBAFBD29}"/>
              </a:ext>
            </a:extLst>
          </p:cNvPr>
          <p:cNvGrpSpPr/>
          <p:nvPr/>
        </p:nvGrpSpPr>
        <p:grpSpPr>
          <a:xfrm>
            <a:off x="7356164" y="5081872"/>
            <a:ext cx="537127" cy="550848"/>
            <a:chOff x="1190625" y="238125"/>
            <a:chExt cx="5219200" cy="5219200"/>
          </a:xfrm>
          <a:solidFill>
            <a:srgbClr val="1F497D"/>
          </a:solidFill>
        </p:grpSpPr>
        <p:sp>
          <p:nvSpPr>
            <p:cNvPr id="38" name="Google Shape;772;p72">
              <a:extLst>
                <a:ext uri="{FF2B5EF4-FFF2-40B4-BE49-F238E27FC236}">
                  <a16:creationId xmlns:a16="http://schemas.microsoft.com/office/drawing/2014/main" id="{0F12923A-169E-F1A5-368B-9E3D5C63422D}"/>
                </a:ext>
              </a:extLst>
            </p:cNvPr>
            <p:cNvSpPr/>
            <p:nvPr/>
          </p:nvSpPr>
          <p:spPr>
            <a:xfrm>
              <a:off x="2623450" y="1695400"/>
              <a:ext cx="2032225" cy="2213275"/>
            </a:xfrm>
            <a:custGeom>
              <a:avLst/>
              <a:gdLst/>
              <a:ahLst/>
              <a:cxnLst/>
              <a:rect l="l" t="t" r="r" b="b"/>
              <a:pathLst>
                <a:path w="81289" h="88531" extrusionOk="0">
                  <a:moveTo>
                    <a:pt x="56074" y="1"/>
                  </a:moveTo>
                  <a:cubicBezTo>
                    <a:pt x="36241" y="1"/>
                    <a:pt x="19409" y="13147"/>
                    <a:pt x="13798" y="31153"/>
                  </a:cubicBezTo>
                  <a:lnTo>
                    <a:pt x="6100" y="31153"/>
                  </a:lnTo>
                  <a:cubicBezTo>
                    <a:pt x="2740" y="31153"/>
                    <a:pt x="0" y="33893"/>
                    <a:pt x="0" y="37285"/>
                  </a:cubicBezTo>
                  <a:cubicBezTo>
                    <a:pt x="0" y="40645"/>
                    <a:pt x="2740" y="43385"/>
                    <a:pt x="6100" y="43385"/>
                  </a:cubicBezTo>
                  <a:lnTo>
                    <a:pt x="11808" y="43385"/>
                  </a:lnTo>
                  <a:cubicBezTo>
                    <a:pt x="11808" y="43679"/>
                    <a:pt x="11808" y="43972"/>
                    <a:pt x="11808" y="44266"/>
                  </a:cubicBezTo>
                  <a:cubicBezTo>
                    <a:pt x="11808" y="45799"/>
                    <a:pt x="11874" y="47300"/>
                    <a:pt x="12037" y="48800"/>
                  </a:cubicBezTo>
                  <a:lnTo>
                    <a:pt x="6100" y="48800"/>
                  </a:lnTo>
                  <a:cubicBezTo>
                    <a:pt x="2740" y="48800"/>
                    <a:pt x="0" y="51540"/>
                    <a:pt x="0" y="54900"/>
                  </a:cubicBezTo>
                  <a:cubicBezTo>
                    <a:pt x="0" y="58292"/>
                    <a:pt x="2740" y="61032"/>
                    <a:pt x="6100" y="61032"/>
                  </a:cubicBezTo>
                  <a:lnTo>
                    <a:pt x="15103" y="61032"/>
                  </a:lnTo>
                  <a:cubicBezTo>
                    <a:pt x="21725" y="77147"/>
                    <a:pt x="37578" y="88531"/>
                    <a:pt x="56074" y="88531"/>
                  </a:cubicBezTo>
                  <a:cubicBezTo>
                    <a:pt x="63478" y="88531"/>
                    <a:pt x="70785" y="86672"/>
                    <a:pt x="77244" y="83181"/>
                  </a:cubicBezTo>
                  <a:cubicBezTo>
                    <a:pt x="80212" y="81550"/>
                    <a:pt x="81289" y="77832"/>
                    <a:pt x="79690" y="74863"/>
                  </a:cubicBezTo>
                  <a:cubicBezTo>
                    <a:pt x="78570" y="72824"/>
                    <a:pt x="76465" y="71678"/>
                    <a:pt x="74294" y="71678"/>
                  </a:cubicBezTo>
                  <a:cubicBezTo>
                    <a:pt x="73305" y="71678"/>
                    <a:pt x="72302" y="71916"/>
                    <a:pt x="71372" y="72417"/>
                  </a:cubicBezTo>
                  <a:cubicBezTo>
                    <a:pt x="66708" y="74961"/>
                    <a:pt x="61423" y="76299"/>
                    <a:pt x="56074" y="76299"/>
                  </a:cubicBezTo>
                  <a:cubicBezTo>
                    <a:pt x="44559" y="76299"/>
                    <a:pt x="34414" y="70199"/>
                    <a:pt x="28771" y="61032"/>
                  </a:cubicBezTo>
                  <a:lnTo>
                    <a:pt x="55715" y="61032"/>
                  </a:lnTo>
                  <a:cubicBezTo>
                    <a:pt x="59107" y="61032"/>
                    <a:pt x="61847" y="58292"/>
                    <a:pt x="61847" y="54900"/>
                  </a:cubicBezTo>
                  <a:cubicBezTo>
                    <a:pt x="61847" y="51540"/>
                    <a:pt x="59107" y="48800"/>
                    <a:pt x="55715" y="48800"/>
                  </a:cubicBezTo>
                  <a:lnTo>
                    <a:pt x="24367" y="48800"/>
                  </a:lnTo>
                  <a:cubicBezTo>
                    <a:pt x="24171" y="47332"/>
                    <a:pt x="24041" y="45799"/>
                    <a:pt x="24041" y="44266"/>
                  </a:cubicBezTo>
                  <a:cubicBezTo>
                    <a:pt x="24041" y="43972"/>
                    <a:pt x="24074" y="43679"/>
                    <a:pt x="24074" y="43385"/>
                  </a:cubicBezTo>
                  <a:lnTo>
                    <a:pt x="55715" y="43385"/>
                  </a:lnTo>
                  <a:cubicBezTo>
                    <a:pt x="59107" y="43385"/>
                    <a:pt x="61847" y="40645"/>
                    <a:pt x="61847" y="37285"/>
                  </a:cubicBezTo>
                  <a:cubicBezTo>
                    <a:pt x="61847" y="33893"/>
                    <a:pt x="59107" y="31153"/>
                    <a:pt x="55715" y="31153"/>
                  </a:cubicBezTo>
                  <a:lnTo>
                    <a:pt x="26879" y="31153"/>
                  </a:lnTo>
                  <a:cubicBezTo>
                    <a:pt x="31902" y="20029"/>
                    <a:pt x="43091" y="12233"/>
                    <a:pt x="56074" y="12233"/>
                  </a:cubicBezTo>
                  <a:cubicBezTo>
                    <a:pt x="61325" y="12233"/>
                    <a:pt x="66316" y="13473"/>
                    <a:pt x="70916" y="15887"/>
                  </a:cubicBezTo>
                  <a:cubicBezTo>
                    <a:pt x="71820" y="16358"/>
                    <a:pt x="72787" y="16581"/>
                    <a:pt x="73739" y="16581"/>
                  </a:cubicBezTo>
                  <a:cubicBezTo>
                    <a:pt x="75946" y="16581"/>
                    <a:pt x="78075" y="15383"/>
                    <a:pt x="79169" y="13310"/>
                  </a:cubicBezTo>
                  <a:cubicBezTo>
                    <a:pt x="80734" y="10309"/>
                    <a:pt x="79593" y="6623"/>
                    <a:pt x="76592" y="5057"/>
                  </a:cubicBezTo>
                  <a:cubicBezTo>
                    <a:pt x="70296" y="1762"/>
                    <a:pt x="63217" y="1"/>
                    <a:pt x="56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3;p72">
              <a:extLst>
                <a:ext uri="{FF2B5EF4-FFF2-40B4-BE49-F238E27FC236}">
                  <a16:creationId xmlns:a16="http://schemas.microsoft.com/office/drawing/2014/main" id="{A41B5AAD-512E-FF17-5046-A02E1C69CA2E}"/>
                </a:ext>
              </a:extLst>
            </p:cNvPr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12232"/>
                  </a:moveTo>
                  <a:cubicBezTo>
                    <a:pt x="155205" y="12232"/>
                    <a:pt x="196535" y="53562"/>
                    <a:pt x="196535" y="104384"/>
                  </a:cubicBezTo>
                  <a:cubicBezTo>
                    <a:pt x="196535" y="155205"/>
                    <a:pt x="155205" y="196535"/>
                    <a:pt x="104384" y="196535"/>
                  </a:cubicBezTo>
                  <a:cubicBezTo>
                    <a:pt x="53562" y="196535"/>
                    <a:pt x="12232" y="155205"/>
                    <a:pt x="12232" y="104384"/>
                  </a:cubicBezTo>
                  <a:cubicBezTo>
                    <a:pt x="12232" y="53562"/>
                    <a:pt x="53562" y="12232"/>
                    <a:pt x="104384" y="12232"/>
                  </a:cubicBezTo>
                  <a:close/>
                  <a:moveTo>
                    <a:pt x="104384" y="0"/>
                  </a:moveTo>
                  <a:cubicBezTo>
                    <a:pt x="76494" y="0"/>
                    <a:pt x="50300" y="10862"/>
                    <a:pt x="30565" y="30565"/>
                  </a:cubicBezTo>
                  <a:cubicBezTo>
                    <a:pt x="10862" y="50300"/>
                    <a:pt x="0" y="76494"/>
                    <a:pt x="0" y="104384"/>
                  </a:cubicBezTo>
                  <a:cubicBezTo>
                    <a:pt x="0" y="132274"/>
                    <a:pt x="10862" y="158467"/>
                    <a:pt x="30565" y="178202"/>
                  </a:cubicBezTo>
                  <a:cubicBezTo>
                    <a:pt x="50300" y="197905"/>
                    <a:pt x="76494" y="208767"/>
                    <a:pt x="104384" y="208767"/>
                  </a:cubicBezTo>
                  <a:cubicBezTo>
                    <a:pt x="132274" y="208767"/>
                    <a:pt x="158467" y="197905"/>
                    <a:pt x="178202" y="178202"/>
                  </a:cubicBezTo>
                  <a:cubicBezTo>
                    <a:pt x="197905" y="158467"/>
                    <a:pt x="208767" y="132274"/>
                    <a:pt x="208767" y="104384"/>
                  </a:cubicBezTo>
                  <a:cubicBezTo>
                    <a:pt x="208767" y="76494"/>
                    <a:pt x="197905" y="50300"/>
                    <a:pt x="178202" y="30565"/>
                  </a:cubicBezTo>
                  <a:cubicBezTo>
                    <a:pt x="158467" y="10862"/>
                    <a:pt x="132274" y="0"/>
                    <a:pt x="104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4;p72">
              <a:extLst>
                <a:ext uri="{FF2B5EF4-FFF2-40B4-BE49-F238E27FC236}">
                  <a16:creationId xmlns:a16="http://schemas.microsoft.com/office/drawing/2014/main" id="{CBD96A64-4B3D-0801-3878-661A87570B42}"/>
                </a:ext>
              </a:extLst>
            </p:cNvPr>
            <p:cNvSpPr/>
            <p:nvPr/>
          </p:nvSpPr>
          <p:spPr>
            <a:xfrm>
              <a:off x="1800600" y="848100"/>
              <a:ext cx="3999225" cy="3999225"/>
            </a:xfrm>
            <a:custGeom>
              <a:avLst/>
              <a:gdLst/>
              <a:ahLst/>
              <a:cxnLst/>
              <a:rect l="l" t="t" r="r" b="b"/>
              <a:pathLst>
                <a:path w="159969" h="159969" extrusionOk="0">
                  <a:moveTo>
                    <a:pt x="79985" y="12233"/>
                  </a:moveTo>
                  <a:cubicBezTo>
                    <a:pt x="117334" y="12233"/>
                    <a:pt x="147736" y="42635"/>
                    <a:pt x="147736" y="79985"/>
                  </a:cubicBezTo>
                  <a:cubicBezTo>
                    <a:pt x="147736" y="117334"/>
                    <a:pt x="117334" y="147736"/>
                    <a:pt x="79985" y="147736"/>
                  </a:cubicBezTo>
                  <a:cubicBezTo>
                    <a:pt x="42635" y="147736"/>
                    <a:pt x="12233" y="117334"/>
                    <a:pt x="12233" y="79985"/>
                  </a:cubicBezTo>
                  <a:cubicBezTo>
                    <a:pt x="12233" y="42635"/>
                    <a:pt x="42635" y="12233"/>
                    <a:pt x="79985" y="12233"/>
                  </a:cubicBezTo>
                  <a:close/>
                  <a:moveTo>
                    <a:pt x="79985" y="1"/>
                  </a:moveTo>
                  <a:cubicBezTo>
                    <a:pt x="35883" y="1"/>
                    <a:pt x="1" y="35883"/>
                    <a:pt x="1" y="79985"/>
                  </a:cubicBezTo>
                  <a:cubicBezTo>
                    <a:pt x="1" y="124087"/>
                    <a:pt x="35883" y="159968"/>
                    <a:pt x="79985" y="159968"/>
                  </a:cubicBezTo>
                  <a:cubicBezTo>
                    <a:pt x="124087" y="159968"/>
                    <a:pt x="159968" y="124087"/>
                    <a:pt x="159968" y="79985"/>
                  </a:cubicBezTo>
                  <a:cubicBezTo>
                    <a:pt x="159968" y="35883"/>
                    <a:pt x="124087" y="1"/>
                    <a:pt x="79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5;p72">
              <a:extLst>
                <a:ext uri="{FF2B5EF4-FFF2-40B4-BE49-F238E27FC236}">
                  <a16:creationId xmlns:a16="http://schemas.microsoft.com/office/drawing/2014/main" id="{F58FC2DF-596C-D4D2-9F9D-3A687B61B332}"/>
                </a:ext>
              </a:extLst>
            </p:cNvPr>
            <p:cNvSpPr/>
            <p:nvPr/>
          </p:nvSpPr>
          <p:spPr>
            <a:xfrm>
              <a:off x="5250150" y="1651375"/>
              <a:ext cx="40000" cy="31000"/>
            </a:xfrm>
            <a:custGeom>
              <a:avLst/>
              <a:gdLst/>
              <a:ahLst/>
              <a:cxnLst/>
              <a:rect l="l" t="t" r="r" b="b"/>
              <a:pathLst>
                <a:path w="1600" h="1240" extrusionOk="0">
                  <a:moveTo>
                    <a:pt x="816" y="0"/>
                  </a:moveTo>
                  <a:cubicBezTo>
                    <a:pt x="1" y="0"/>
                    <a:pt x="1" y="1240"/>
                    <a:pt x="816" y="1240"/>
                  </a:cubicBezTo>
                  <a:cubicBezTo>
                    <a:pt x="1599" y="1240"/>
                    <a:pt x="1599" y="0"/>
                    <a:pt x="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831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ADA1F-4EF9-D6E4-D15E-6E7AB04D1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B9DC445-F28B-857F-7BCC-93EB82B8D5F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9DC445-F28B-857F-7BCC-93EB82B8D5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C95690B8-AD85-1FAF-CE03-58270736B062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AAB7566-A30D-0E38-A9FA-E7C9D4CEBAF9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E9B2662-EC66-A4F8-4EFE-F80FCB0DECBC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47CBB881-3319-8024-8FBF-1028C9EE638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810EEFD2-F734-1BC9-E6BF-21B57F9065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960085"/>
            <a:ext cx="7066984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25" dirty="0">
                <a:latin typeface="Arial"/>
                <a:cs typeface="Arial"/>
              </a:rPr>
              <a:t>0</a:t>
            </a:r>
            <a:r>
              <a:rPr lang="el-GR" sz="8800" spc="-25" dirty="0">
                <a:latin typeface="Arial"/>
                <a:cs typeface="Arial"/>
              </a:rPr>
              <a:t>8</a:t>
            </a:r>
            <a:endParaRPr sz="8800" dirty="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Αναπτυξιακά έργα / Πυλώνας 3 Περιφέρειας </a:t>
            </a:r>
            <a:r>
              <a:rPr lang="el-G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Δυτ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Μακεδονίας</a:t>
            </a:r>
            <a:endParaRPr lang="el-GR" sz="36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CE89CC69-4422-D1FA-77A5-2D2D60740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F7248E1-9FD1-E838-B8B5-9B25599E94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955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4CD9B-BD07-008F-89DB-D296EA17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DD52E546-423C-6D3A-DFC6-7E331A4885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52E546-423C-6D3A-DFC6-7E331A488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F7CC72F8-8DE0-00A8-8CAB-7795D2DC7506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Προτεινόμενα Αναπτυξιακά έργα Περιφέρειας </a:t>
            </a:r>
            <a:r>
              <a:rPr kumimoji="0" lang="el-GR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Δυτ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Μακεδονίας Φάση </a:t>
            </a:r>
            <a:r>
              <a:rPr lang="el-GR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5E0C332-AEFB-0E4F-82C5-0CCB251A8E7F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1B01FDF-92FE-A5EA-7BD6-BB35D8C969D9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45364F81-C703-66F1-314E-924801B282A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4DE15E-7514-6FF0-D9A7-920732145EFA}"/>
              </a:ext>
            </a:extLst>
          </p:cNvPr>
          <p:cNvGraphicFramePr>
            <a:graphicFrameLocks noGrp="1"/>
          </p:cNvGraphicFramePr>
          <p:nvPr/>
        </p:nvGraphicFramePr>
        <p:xfrm>
          <a:off x="190126" y="954370"/>
          <a:ext cx="997691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924">
                  <a:extLst>
                    <a:ext uri="{9D8B030D-6E8A-4147-A177-3AD203B41FA5}">
                      <a16:colId xmlns:a16="http://schemas.microsoft.com/office/drawing/2014/main" val="3008717988"/>
                    </a:ext>
                  </a:extLst>
                </a:gridCol>
                <a:gridCol w="2199992">
                  <a:extLst>
                    <a:ext uri="{9D8B030D-6E8A-4147-A177-3AD203B41FA5}">
                      <a16:colId xmlns:a16="http://schemas.microsoft.com/office/drawing/2014/main" val="491191602"/>
                    </a:ext>
                  </a:extLst>
                </a:gridCol>
              </a:tblGrid>
              <a:tr h="36502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Τίτλος Έργου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Περιοχή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59295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Εκσυγχρονισμός και επέκταση των εγκαταστάσεων του χιονοδρομικού κέντρου Βίγλας -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Πισοδερίου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097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Αποκατάσταση του ιστορικού γεφυριού του Πασά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0851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Οδοφωτισμός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 Εθνικού οδικού δικτύου αρμοδιότητας Δ/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νσης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Τεχνικών Έργων (Έδρας) της Περιφέρειας Δυτικής Μακεδονίας προς αναβάθμιση της οδικής ασφάλειας  και μείωση κόστους λειτουργίας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4958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Εξοικονόμηση ενέργειας στον δημοτικό φωτισμό του Δήμου Κοζάνης με την προμήθεια και εγκατάσταση φωτιστικών σωμάτων νέας τεχνολογίας LED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Κοζάνη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81709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Ενεργειακή αναβάθμιση του Κλειστού Γυμναστηρίου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Λευκόβρυσης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 Δήμου Κοζάνης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Κοζάνη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1755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Ενεργειακή αναβάθμιση δημοτικού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οδοφωτισμού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πόλης Καστοριάς (εκτός περιοχής ΕΣΣΒΑΑ) και δημοτικών ενοτήτων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Αγ.Τριάδας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Βιτσίου, Μεσοποταμίας,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Κορεστείων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Κλεισούρας και Καστρακίου.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Καστοριά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74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Εξοικονόμηση ενέργειας μέσω της αναβάθμισης του συστήματος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οδοφωτισμού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 Δήμου Φλώρινας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Φλώρινα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006"/>
                  </a:ext>
                </a:extLst>
              </a:tr>
              <a:tr h="261017">
                <a:tc>
                  <a:txBody>
                    <a:bodyPr/>
                    <a:lstStyle/>
                    <a:p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88793"/>
                  </a:ext>
                </a:extLst>
              </a:tr>
            </a:tbl>
          </a:graphicData>
        </a:graphic>
      </p:graphicFrame>
      <p:pic>
        <p:nvPicPr>
          <p:cNvPr id="4" name="Εικόνα 4">
            <a:extLst>
              <a:ext uri="{FF2B5EF4-FFF2-40B4-BE49-F238E27FC236}">
                <a16:creationId xmlns:a16="http://schemas.microsoft.com/office/drawing/2014/main" id="{9927BD62-B8E4-F1E9-92C5-6DCE32BE49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5" name="Oval 39">
            <a:extLst>
              <a:ext uri="{FF2B5EF4-FFF2-40B4-BE49-F238E27FC236}">
                <a16:creationId xmlns:a16="http://schemas.microsoft.com/office/drawing/2014/main" id="{59603CFF-2725-106C-FBC5-A2F856FC8A04}"/>
              </a:ext>
            </a:extLst>
          </p:cNvPr>
          <p:cNvSpPr/>
          <p:nvPr/>
        </p:nvSpPr>
        <p:spPr>
          <a:xfrm>
            <a:off x="10167042" y="2811447"/>
            <a:ext cx="1828753" cy="1208292"/>
          </a:xfrm>
          <a:prstGeom prst="ellipse">
            <a:avLst/>
          </a:prstGeom>
          <a:noFill/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28609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6B31B5-2691-57C1-DA34-AA0776132E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25</a:t>
            </a:fld>
            <a:endParaRPr lang="el-GR"/>
          </a:p>
        </p:txBody>
      </p:sp>
      <p:pic>
        <p:nvPicPr>
          <p:cNvPr id="11" name="Graphic 4" descr="Coins outline">
            <a:extLst>
              <a:ext uri="{FF2B5EF4-FFF2-40B4-BE49-F238E27FC236}">
                <a16:creationId xmlns:a16="http://schemas.microsoft.com/office/drawing/2014/main" id="{50780940-7144-A9EE-9BC7-82D83E2808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0320" y="3155057"/>
            <a:ext cx="612973" cy="521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DD4F40-1E06-CDF9-FFE9-252AD7603C78}"/>
              </a:ext>
            </a:extLst>
          </p:cNvPr>
          <p:cNvSpPr txBox="1"/>
          <p:nvPr/>
        </p:nvSpPr>
        <p:spPr>
          <a:xfrm>
            <a:off x="10738627" y="3225167"/>
            <a:ext cx="1257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286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2860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εκ. €</a:t>
            </a:r>
          </a:p>
        </p:txBody>
      </p:sp>
    </p:spTree>
    <p:extLst>
      <p:ext uri="{BB962C8B-B14F-4D97-AF65-F5344CB8AC3E}">
        <p14:creationId xmlns:p14="http://schemas.microsoft.com/office/powerpoint/2010/main" val="2247940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4CD9B-BD07-008F-89DB-D296EA17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DD52E546-423C-6D3A-DFC6-7E331A4885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52E546-423C-6D3A-DFC6-7E331A488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F7CC72F8-8DE0-00A8-8CAB-7795D2DC7506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Προτεινόμενα Αναπτυξιακά έργα Περιφέρειας </a:t>
            </a:r>
            <a:r>
              <a:rPr kumimoji="0" lang="el-GR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Δυτ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Μακεδονίας Φάση Α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5E0C332-AEFB-0E4F-82C5-0CCB251A8E7F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1B01FDF-92FE-A5EA-7BD6-BB35D8C969D9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45364F81-C703-66F1-314E-924801B282A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4DE15E-7514-6FF0-D9A7-920732145EFA}"/>
              </a:ext>
            </a:extLst>
          </p:cNvPr>
          <p:cNvGraphicFramePr>
            <a:graphicFrameLocks noGrp="1"/>
          </p:cNvGraphicFramePr>
          <p:nvPr/>
        </p:nvGraphicFramePr>
        <p:xfrm>
          <a:off x="233265" y="1225966"/>
          <a:ext cx="9909111" cy="446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4897">
                  <a:extLst>
                    <a:ext uri="{9D8B030D-6E8A-4147-A177-3AD203B41FA5}">
                      <a16:colId xmlns:a16="http://schemas.microsoft.com/office/drawing/2014/main" val="3008717988"/>
                    </a:ext>
                  </a:extLst>
                </a:gridCol>
                <a:gridCol w="2664214">
                  <a:extLst>
                    <a:ext uri="{9D8B030D-6E8A-4147-A177-3AD203B41FA5}">
                      <a16:colId xmlns:a16="http://schemas.microsoft.com/office/drawing/2014/main" val="491191602"/>
                    </a:ext>
                  </a:extLst>
                </a:gridCol>
              </a:tblGrid>
              <a:tr h="36502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Τίτλος Έργου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Περιοχή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59295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Αναβάθμιση – Συντήρηση &amp; επέκταση δικτύου δημοτικού ηλεκτροφωτισμού σε κεντρικές οδούς της πόλης Πτολεμαΐδας Δήμου Εορδαίας – Α φάση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Εορδαία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097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Οδοφωτισμός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 Δημοτικού οδικού δικτύου Άργους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Ορεστικού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προς αναβάθμιση της οδικής ασφάλειας και μείωση του κόστους λειτουργίας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Άργος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Ορεστικού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0851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Ενεργειακή αναβάθμιση κέντρου πολιτισμού Δήμου Γρεβενών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Γρεβενά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4958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Κέντρο υγείας Κοζάνης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Κοζάνη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81709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Κέντρο υγείας Πτολεμαΐδας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Πτολεμαΐδα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1755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Αποκατάσταση φέρουσας ικανότητας και ενίσχυσης της γέφυρας του ποταμού Βενέτικου επί της Ε.Ο 15 Γρεβενών- Τρικάλων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74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Βελτίωση οδικού δικτύου Γρεβενά -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Βασιλίτσας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006"/>
                  </a:ext>
                </a:extLst>
              </a:tr>
              <a:tr h="261017">
                <a:tc>
                  <a:txBody>
                    <a:bodyPr/>
                    <a:lstStyle/>
                    <a:p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88793"/>
                  </a:ext>
                </a:extLst>
              </a:tr>
            </a:tbl>
          </a:graphicData>
        </a:graphic>
      </p:graphicFrame>
      <p:pic>
        <p:nvPicPr>
          <p:cNvPr id="4" name="Εικόνα 4">
            <a:extLst>
              <a:ext uri="{FF2B5EF4-FFF2-40B4-BE49-F238E27FC236}">
                <a16:creationId xmlns:a16="http://schemas.microsoft.com/office/drawing/2014/main" id="{9927BD62-B8E4-F1E9-92C5-6DCE32BE49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F64BF0E-AE0F-6506-ADE1-641339CC33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26</a:t>
            </a:fld>
            <a:endParaRPr lang="el-GR"/>
          </a:p>
        </p:txBody>
      </p:sp>
      <p:sp>
        <p:nvSpPr>
          <p:cNvPr id="9" name="Oval 39">
            <a:extLst>
              <a:ext uri="{FF2B5EF4-FFF2-40B4-BE49-F238E27FC236}">
                <a16:creationId xmlns:a16="http://schemas.microsoft.com/office/drawing/2014/main" id="{C7EBC342-78FE-0885-F785-1E1D7AC849E1}"/>
              </a:ext>
            </a:extLst>
          </p:cNvPr>
          <p:cNvSpPr/>
          <p:nvPr/>
        </p:nvSpPr>
        <p:spPr>
          <a:xfrm>
            <a:off x="10167042" y="2811447"/>
            <a:ext cx="1828753" cy="1208292"/>
          </a:xfrm>
          <a:prstGeom prst="ellipse">
            <a:avLst/>
          </a:prstGeom>
          <a:noFill/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28609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4" descr="Coins outline">
            <a:extLst>
              <a:ext uri="{FF2B5EF4-FFF2-40B4-BE49-F238E27FC236}">
                <a16:creationId xmlns:a16="http://schemas.microsoft.com/office/drawing/2014/main" id="{67F763A8-68E0-8694-18FA-36C7786E8B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0320" y="3155057"/>
            <a:ext cx="612973" cy="5210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44DF6C-2DC2-05E4-DBDE-36CC9F119772}"/>
              </a:ext>
            </a:extLst>
          </p:cNvPr>
          <p:cNvSpPr txBox="1"/>
          <p:nvPr/>
        </p:nvSpPr>
        <p:spPr>
          <a:xfrm>
            <a:off x="10738627" y="3225167"/>
            <a:ext cx="1257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286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2860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εκ. €</a:t>
            </a:r>
          </a:p>
        </p:txBody>
      </p:sp>
    </p:spTree>
    <p:extLst>
      <p:ext uri="{BB962C8B-B14F-4D97-AF65-F5344CB8AC3E}">
        <p14:creationId xmlns:p14="http://schemas.microsoft.com/office/powerpoint/2010/main" val="4278332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4CD9B-BD07-008F-89DB-D296EA17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DD52E546-423C-6D3A-DFC6-7E331A4885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52E546-423C-6D3A-DFC6-7E331A488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F7CC72F8-8DE0-00A8-8CAB-7795D2DC7506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Προτεινόμενα Αναπτυξιακά έργα Περιφέρειας </a:t>
            </a:r>
            <a:r>
              <a:rPr lang="el-G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Δυτ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Μακεδονίας Φάση Β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5E0C332-AEFB-0E4F-82C5-0CCB251A8E7F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1B01FDF-92FE-A5EA-7BD6-BB35D8C969D9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45364F81-C703-66F1-314E-924801B282A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4DE15E-7514-6FF0-D9A7-920732145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42166"/>
              </p:ext>
            </p:extLst>
          </p:nvPr>
        </p:nvGraphicFramePr>
        <p:xfrm>
          <a:off x="190126" y="1225966"/>
          <a:ext cx="9841114" cy="438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967">
                  <a:extLst>
                    <a:ext uri="{9D8B030D-6E8A-4147-A177-3AD203B41FA5}">
                      <a16:colId xmlns:a16="http://schemas.microsoft.com/office/drawing/2014/main" val="3008717988"/>
                    </a:ext>
                  </a:extLst>
                </a:gridCol>
                <a:gridCol w="2734147">
                  <a:extLst>
                    <a:ext uri="{9D8B030D-6E8A-4147-A177-3AD203B41FA5}">
                      <a16:colId xmlns:a16="http://schemas.microsoft.com/office/drawing/2014/main" val="491191602"/>
                    </a:ext>
                  </a:extLst>
                </a:gridCol>
              </a:tblGrid>
              <a:tr h="36502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Τίτλος Έργου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Περιοχή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59295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Εθνικό οδικό δίκτυο (σύνδεση με Εγνατία οδό - Πτολεμαΐδα - Αμύνταιο)</a:t>
                      </a:r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097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Οδικό δίκτυο πρότυπου πράσινου οικισμού Ακρινής</a:t>
                      </a:r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Ακρινή Κοζάνης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0851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Οδική σύνδεση ΖΕΠ πανεπιστήμιου Δυτικής Μακεδονίας με ισόπεδο κόμβο ΕΟ Κοζάνης - Ιωάννινων</a:t>
                      </a:r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Κοζάνη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4958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Βελτίωση οδικού τμήματος "Κοζάνη - αεροδρόμιο" της εθνικής οδού Κοζάνης - Λάρισας (ΕΟ 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Κοζάνη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81709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Βελτίωση του οδικού δικτύου ΕΟ Καστοριάς - Φλώρινας μέσω Βιτσίου προς Νυμφαίο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Καστοριά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1755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Ανάπλαση/βελτίωση οδών σε οικισμούς του Δήμου Εορδαίας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Εορδαία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74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Ανάπλαση κοινόχρηστων χώρων στον οικισμό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Περδίκα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 Δήμου Εορδαίας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Εορδαία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006"/>
                  </a:ext>
                </a:extLst>
              </a:tr>
              <a:tr h="261017">
                <a:tc>
                  <a:txBody>
                    <a:bodyPr/>
                    <a:lstStyle/>
                    <a:p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88793"/>
                  </a:ext>
                </a:extLst>
              </a:tr>
            </a:tbl>
          </a:graphicData>
        </a:graphic>
      </p:graphicFrame>
      <p:pic>
        <p:nvPicPr>
          <p:cNvPr id="4" name="Εικόνα 4">
            <a:extLst>
              <a:ext uri="{FF2B5EF4-FFF2-40B4-BE49-F238E27FC236}">
                <a16:creationId xmlns:a16="http://schemas.microsoft.com/office/drawing/2014/main" id="{9927BD62-B8E4-F1E9-92C5-6DCE32BE49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1A3EFDF-34C1-A9C9-E64D-8AD6304D0D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27</a:t>
            </a:fld>
            <a:endParaRPr lang="el-GR"/>
          </a:p>
        </p:txBody>
      </p:sp>
      <p:sp>
        <p:nvSpPr>
          <p:cNvPr id="8" name="Oval 39">
            <a:extLst>
              <a:ext uri="{FF2B5EF4-FFF2-40B4-BE49-F238E27FC236}">
                <a16:creationId xmlns:a16="http://schemas.microsoft.com/office/drawing/2014/main" id="{63A8EBB6-5EEA-53DC-2648-935EB67CEA64}"/>
              </a:ext>
            </a:extLst>
          </p:cNvPr>
          <p:cNvSpPr/>
          <p:nvPr/>
        </p:nvSpPr>
        <p:spPr>
          <a:xfrm>
            <a:off x="10167042" y="2811447"/>
            <a:ext cx="1828753" cy="1208292"/>
          </a:xfrm>
          <a:prstGeom prst="ellipse">
            <a:avLst/>
          </a:prstGeom>
          <a:noFill/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28609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phic 4" descr="Coins outline">
            <a:extLst>
              <a:ext uri="{FF2B5EF4-FFF2-40B4-BE49-F238E27FC236}">
                <a16:creationId xmlns:a16="http://schemas.microsoft.com/office/drawing/2014/main" id="{6E904023-68EA-4C70-15E3-352E3572C1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0320" y="3155057"/>
            <a:ext cx="612973" cy="521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9E1B84-D29D-1149-8CD1-BD3AD385B852}"/>
              </a:ext>
            </a:extLst>
          </p:cNvPr>
          <p:cNvSpPr txBox="1"/>
          <p:nvPr/>
        </p:nvSpPr>
        <p:spPr>
          <a:xfrm>
            <a:off x="10738627" y="3225167"/>
            <a:ext cx="1257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286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2860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εκ. €</a:t>
            </a:r>
          </a:p>
        </p:txBody>
      </p:sp>
    </p:spTree>
    <p:extLst>
      <p:ext uri="{BB962C8B-B14F-4D97-AF65-F5344CB8AC3E}">
        <p14:creationId xmlns:p14="http://schemas.microsoft.com/office/powerpoint/2010/main" val="3858780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87FE-7C4A-8CD3-2D7B-3D448E7B3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6CA98DBF-2966-0AE2-2B5A-4D90A9BF2C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A98DBF-2966-0AE2-2B5A-4D90A9BF2C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967E7BAD-8C5D-B846-6EFF-2F9161D0B3E6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Προτεινόμενα Αναπτυξιακά έργα Περιφέρειας </a:t>
            </a:r>
            <a:r>
              <a:rPr lang="el-G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Δυτ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Μακεδονίας Φάση Β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C1E5CE44-95C8-17D2-AF8C-6973A7BD4C33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C09FFC4-D55C-243F-FEAB-51C44F28DD08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1096E889-F73E-365E-AD55-D7E9AF4F56E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B8413E-7E9E-23E0-B988-D496822DD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69058"/>
              </p:ext>
            </p:extLst>
          </p:nvPr>
        </p:nvGraphicFramePr>
        <p:xfrm>
          <a:off x="262550" y="1416093"/>
          <a:ext cx="9759637" cy="3917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4666">
                  <a:extLst>
                    <a:ext uri="{9D8B030D-6E8A-4147-A177-3AD203B41FA5}">
                      <a16:colId xmlns:a16="http://schemas.microsoft.com/office/drawing/2014/main" val="3008717988"/>
                    </a:ext>
                  </a:extLst>
                </a:gridCol>
                <a:gridCol w="2534971">
                  <a:extLst>
                    <a:ext uri="{9D8B030D-6E8A-4147-A177-3AD203B41FA5}">
                      <a16:colId xmlns:a16="http://schemas.microsoft.com/office/drawing/2014/main" val="491191602"/>
                    </a:ext>
                  </a:extLst>
                </a:gridCol>
              </a:tblGrid>
              <a:tr h="36502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Τίτλος Έργου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Περιοχή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59295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Εκσυγχρονισμός και επέκταση των εγκαταστάσεων του χιονοδρομικού κέντρου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Βασιλίτσας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097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Βελτίωση οδού Νησί- Καρπερό (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Βέντσια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Χασιά)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Γρεβενά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0851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Σχολή Αστυφυλάκων Καστοριάς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Καστοριά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4958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Αποκατάσταση εσωτερικού δικτύου οδοποιίας οικισμών Δήμου Φλώρινας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Φλώρινα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81709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Αποκατάσταση Μουσείου ΜΕΝΤΡΕΣΕ Καστοριάς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Καστοριά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1755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Βελτίωση οδικού δικτύου τμήματος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Πολυκέρασο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Μονή Αγ. Αναργύρων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Μελισσότοπου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Καστοριά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74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Αναβάθμιση φωτισμού υφιστάμενων κόμβων στην Π.Ε. Καστοριάς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Καστοριά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006"/>
                  </a:ext>
                </a:extLst>
              </a:tr>
              <a:tr h="261017">
                <a:tc>
                  <a:txBody>
                    <a:bodyPr/>
                    <a:lstStyle/>
                    <a:p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88793"/>
                  </a:ext>
                </a:extLst>
              </a:tr>
            </a:tbl>
          </a:graphicData>
        </a:graphic>
      </p:graphicFrame>
      <p:pic>
        <p:nvPicPr>
          <p:cNvPr id="4" name="Εικόνα 4">
            <a:extLst>
              <a:ext uri="{FF2B5EF4-FFF2-40B4-BE49-F238E27FC236}">
                <a16:creationId xmlns:a16="http://schemas.microsoft.com/office/drawing/2014/main" id="{5BF85A9F-3DF3-A627-EE06-85719244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3ED968-5F1B-B739-6251-E5A3C67895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28</a:t>
            </a:fld>
            <a:endParaRPr lang="el-GR"/>
          </a:p>
        </p:txBody>
      </p:sp>
      <p:sp>
        <p:nvSpPr>
          <p:cNvPr id="9" name="Oval 39">
            <a:extLst>
              <a:ext uri="{FF2B5EF4-FFF2-40B4-BE49-F238E27FC236}">
                <a16:creationId xmlns:a16="http://schemas.microsoft.com/office/drawing/2014/main" id="{6D752591-9C9A-6A55-9BD1-74AB040DDFB6}"/>
              </a:ext>
            </a:extLst>
          </p:cNvPr>
          <p:cNvSpPr/>
          <p:nvPr/>
        </p:nvSpPr>
        <p:spPr>
          <a:xfrm>
            <a:off x="10167042" y="2811447"/>
            <a:ext cx="1828753" cy="1208292"/>
          </a:xfrm>
          <a:prstGeom prst="ellipse">
            <a:avLst/>
          </a:prstGeom>
          <a:noFill/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28609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phic 4" descr="Coins outline">
            <a:extLst>
              <a:ext uri="{FF2B5EF4-FFF2-40B4-BE49-F238E27FC236}">
                <a16:creationId xmlns:a16="http://schemas.microsoft.com/office/drawing/2014/main" id="{E8178C4E-B1AA-850F-A0C5-E2E58B9B4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0320" y="3155057"/>
            <a:ext cx="612973" cy="5210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CEB1E8-9C29-B5D5-6082-382EA5E5E0C1}"/>
              </a:ext>
            </a:extLst>
          </p:cNvPr>
          <p:cNvSpPr txBox="1"/>
          <p:nvPr/>
        </p:nvSpPr>
        <p:spPr>
          <a:xfrm>
            <a:off x="10738627" y="3225167"/>
            <a:ext cx="1257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286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2860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εκ. €</a:t>
            </a:r>
          </a:p>
        </p:txBody>
      </p:sp>
    </p:spTree>
    <p:extLst>
      <p:ext uri="{BB962C8B-B14F-4D97-AF65-F5344CB8AC3E}">
        <p14:creationId xmlns:p14="http://schemas.microsoft.com/office/powerpoint/2010/main" val="2513057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4AC06-5DC1-5FD3-6495-91EBCD7AD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A3F0630-EE86-C8BA-9F8E-46D30EA55A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3F0630-EE86-C8BA-9F8E-46D30EA55A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C5DA5CE3-7923-1B0F-F149-378D6BF0DF6D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37579F4-B83A-4346-432B-D42D4EFB1870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E10537C-C7A8-75CF-3CD7-CF5DA30A276C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83BE419-441C-EEC8-9F6A-CE5FF8A9126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E6D86551-F8AB-EF10-DE0F-C06D0BC898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905000"/>
            <a:ext cx="7286625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8800" spc="-25" dirty="0">
                <a:latin typeface="Arial"/>
                <a:cs typeface="Arial"/>
              </a:rPr>
              <a:t>09</a:t>
            </a:r>
            <a:endParaRPr sz="8800" dirty="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 dirty="0">
                <a:latin typeface="Arial"/>
                <a:cs typeface="Arial"/>
              </a:rPr>
              <a:t>Ειδικό Πρόγραμμα ΔΑΜ / </a:t>
            </a:r>
            <a:br>
              <a:rPr lang="en-US" sz="3600" spc="-10" dirty="0">
                <a:latin typeface="Arial"/>
                <a:cs typeface="Arial"/>
              </a:rPr>
            </a:br>
            <a:r>
              <a:rPr lang="el-GR" sz="3600" spc="-10" dirty="0">
                <a:latin typeface="Arial"/>
                <a:cs typeface="Arial"/>
              </a:rPr>
              <a:t>Εθνικό Πρόγραμμα Ανάπτυξης </a:t>
            </a: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8627798A-DD13-2444-A5D5-D21D0EDCB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D1EA69-4BF8-4207-40C3-590A93ABF8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79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6A6E7FFC-7130-6134-7162-025DEB2B10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0119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6E7FFC-7130-6134-7162-025DEB2B10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990600" y="946365"/>
            <a:ext cx="10587990" cy="7061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8700"/>
              </a:lnSpc>
              <a:spcBef>
                <a:spcPts val="125"/>
              </a:spcBef>
            </a:pPr>
            <a:r>
              <a:rPr lang="el-GR" sz="1500" b="1" dirty="0">
                <a:solidFill>
                  <a:srgbClr val="0D4F8B"/>
                </a:solidFill>
                <a:latin typeface="Arial"/>
                <a:cs typeface="Arial"/>
              </a:rPr>
              <a:t>Το</a:t>
            </a:r>
            <a:r>
              <a:rPr sz="1500" b="1" spc="210" dirty="0">
                <a:solidFill>
                  <a:srgbClr val="0D4F8B"/>
                </a:solidFill>
                <a:latin typeface="Arial"/>
                <a:cs typeface="Arial"/>
              </a:rPr>
              <a:t> </a:t>
            </a:r>
            <a:r>
              <a:rPr lang="el-GR" sz="1500" b="1" dirty="0">
                <a:solidFill>
                  <a:srgbClr val="0D4F8B"/>
                </a:solidFill>
                <a:latin typeface="Arial"/>
                <a:cs typeface="Arial"/>
              </a:rPr>
              <a:t>όρ</a:t>
            </a:r>
            <a:r>
              <a:rPr sz="1500" b="1" dirty="0">
                <a:solidFill>
                  <a:srgbClr val="0D4F8B"/>
                </a:solidFill>
                <a:latin typeface="Arial"/>
                <a:cs typeface="Arial"/>
              </a:rPr>
              <a:t>αμα</a:t>
            </a:r>
            <a:r>
              <a:rPr sz="1500" b="1" spc="220" dirty="0">
                <a:solidFill>
                  <a:srgbClr val="0D4F8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D4F8B"/>
                </a:solidFill>
                <a:latin typeface="Arial"/>
                <a:cs typeface="Arial"/>
              </a:rPr>
              <a:t>και</a:t>
            </a:r>
            <a:r>
              <a:rPr sz="1500" b="1" spc="210" dirty="0">
                <a:solidFill>
                  <a:srgbClr val="0D4F8B"/>
                </a:solidFill>
                <a:latin typeface="Arial"/>
                <a:cs typeface="Arial"/>
              </a:rPr>
              <a:t> </a:t>
            </a:r>
            <a:r>
              <a:rPr sz="1500" b="1" dirty="0" err="1">
                <a:solidFill>
                  <a:srgbClr val="0D4F8B"/>
                </a:solidFill>
                <a:latin typeface="Arial"/>
                <a:cs typeface="Arial"/>
              </a:rPr>
              <a:t>οι</a:t>
            </a:r>
            <a:r>
              <a:rPr sz="1500" b="1" spc="215" dirty="0">
                <a:solidFill>
                  <a:srgbClr val="0D4F8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D4F8B"/>
                </a:solidFill>
                <a:latin typeface="Arial"/>
                <a:cs typeface="Arial"/>
              </a:rPr>
              <a:t>π</a:t>
            </a:r>
            <a:r>
              <a:rPr sz="1500" b="1" dirty="0" err="1">
                <a:solidFill>
                  <a:srgbClr val="0D4F8B"/>
                </a:solidFill>
                <a:latin typeface="Arial"/>
                <a:cs typeface="Arial"/>
              </a:rPr>
              <a:t>υλώνες</a:t>
            </a:r>
            <a:r>
              <a:rPr sz="1500" b="1" spc="220" dirty="0">
                <a:solidFill>
                  <a:srgbClr val="0D4F8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D4F8B"/>
                </a:solidFill>
                <a:latin typeface="Arial"/>
                <a:cs typeface="Arial"/>
              </a:rPr>
              <a:t>α</a:t>
            </a:r>
            <a:r>
              <a:rPr sz="1500" b="1" dirty="0" err="1">
                <a:solidFill>
                  <a:srgbClr val="0D4F8B"/>
                </a:solidFill>
                <a:latin typeface="Arial"/>
                <a:cs typeface="Arial"/>
              </a:rPr>
              <a:t>νά</a:t>
            </a:r>
            <a:r>
              <a:rPr sz="1500" b="1" dirty="0">
                <a:solidFill>
                  <a:srgbClr val="0D4F8B"/>
                </a:solidFill>
                <a:latin typeface="Arial"/>
                <a:cs typeface="Arial"/>
              </a:rPr>
              <a:t>πτυξης</a:t>
            </a:r>
            <a:r>
              <a:rPr sz="1500" b="1" spc="204" dirty="0">
                <a:solidFill>
                  <a:srgbClr val="0D4F8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που</a:t>
            </a:r>
            <a:r>
              <a:rPr sz="1500" spc="2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ανέδειξε</a:t>
            </a:r>
            <a:r>
              <a:rPr sz="1500" spc="2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ο</a:t>
            </a:r>
            <a:r>
              <a:rPr sz="1500" spc="2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Εθνικός</a:t>
            </a:r>
            <a:r>
              <a:rPr sz="1500" spc="2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Στρατηγικός</a:t>
            </a:r>
            <a:r>
              <a:rPr sz="1500" spc="2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Σχεδιασμός</a:t>
            </a:r>
            <a:r>
              <a:rPr sz="1500" spc="2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(ΣΔΑΜ)</a:t>
            </a:r>
            <a:r>
              <a:rPr sz="1500" spc="2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προσαρμόστηκαν</a:t>
            </a:r>
            <a:r>
              <a:rPr sz="1500" spc="19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14042"/>
                </a:solidFill>
                <a:latin typeface="Arial"/>
                <a:cs typeface="Arial"/>
              </a:rPr>
              <a:t>στις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ανάγκες</a:t>
            </a:r>
            <a:r>
              <a:rPr sz="1500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και</a:t>
            </a:r>
            <a:r>
              <a:rPr sz="1500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τα</a:t>
            </a:r>
            <a:r>
              <a:rPr sz="1500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ειδικά</a:t>
            </a:r>
            <a:r>
              <a:rPr sz="1500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χαρακτηριστικά</a:t>
            </a:r>
            <a:r>
              <a:rPr sz="1500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κάθε</a:t>
            </a:r>
            <a:r>
              <a:rPr sz="1500" spc="4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μιας</a:t>
            </a:r>
            <a:r>
              <a:rPr sz="1500" spc="4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από</a:t>
            </a:r>
            <a:r>
              <a:rPr sz="1500" spc="5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τις</a:t>
            </a:r>
            <a:r>
              <a:rPr sz="1500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επηρεαζόμενες</a:t>
            </a:r>
            <a:r>
              <a:rPr sz="1500" spc="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περιοχές</a:t>
            </a:r>
            <a:r>
              <a:rPr sz="1500" spc="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σύμφωνα</a:t>
            </a:r>
            <a:r>
              <a:rPr sz="1500" spc="5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με</a:t>
            </a:r>
            <a:r>
              <a:rPr sz="1500" spc="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το</a:t>
            </a:r>
            <a:r>
              <a:rPr sz="1500" spc="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Ταμείο</a:t>
            </a:r>
            <a:r>
              <a:rPr sz="1500" spc="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Δίκαιης</a:t>
            </a:r>
            <a:r>
              <a:rPr sz="1500" spc="6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14042"/>
                </a:solidFill>
                <a:latin typeface="Arial"/>
                <a:cs typeface="Arial"/>
              </a:rPr>
              <a:t>Μετάβασης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και</a:t>
            </a:r>
            <a:r>
              <a:rPr sz="1500" spc="-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τις</a:t>
            </a:r>
            <a:r>
              <a:rPr sz="1500" spc="-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el-GR" sz="1500" spc="-10" dirty="0">
                <a:solidFill>
                  <a:srgbClr val="414042"/>
                </a:solidFill>
                <a:latin typeface="Arial"/>
                <a:cs typeface="Arial"/>
              </a:rPr>
              <a:t>επιλεξιμότητές</a:t>
            </a:r>
            <a:r>
              <a:rPr sz="1500" spc="-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el-GR" sz="1500" spc="-20" dirty="0">
                <a:solidFill>
                  <a:srgbClr val="414042"/>
                </a:solidFill>
                <a:latin typeface="Arial"/>
                <a:cs typeface="Arial"/>
              </a:rPr>
              <a:t>του</a:t>
            </a:r>
            <a:r>
              <a:rPr sz="1500" spc="-20" dirty="0">
                <a:solidFill>
                  <a:srgbClr val="414042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2792" y="911236"/>
            <a:ext cx="681355" cy="675640"/>
            <a:chOff x="138684" y="1175003"/>
            <a:chExt cx="681355" cy="675640"/>
          </a:xfrm>
        </p:grpSpPr>
        <p:sp>
          <p:nvSpPr>
            <p:cNvPr id="4" name="object 4"/>
            <p:cNvSpPr/>
            <p:nvPr/>
          </p:nvSpPr>
          <p:spPr>
            <a:xfrm>
              <a:off x="365760" y="1175003"/>
              <a:ext cx="226060" cy="321945"/>
            </a:xfrm>
            <a:custGeom>
              <a:avLst/>
              <a:gdLst/>
              <a:ahLst/>
              <a:cxnLst/>
              <a:rect l="l" t="t" r="r" b="b"/>
              <a:pathLst>
                <a:path w="226059" h="321944">
                  <a:moveTo>
                    <a:pt x="141732" y="295656"/>
                  </a:moveTo>
                  <a:lnTo>
                    <a:pt x="85344" y="295656"/>
                  </a:lnTo>
                  <a:lnTo>
                    <a:pt x="88036" y="305866"/>
                  </a:lnTo>
                  <a:lnTo>
                    <a:pt x="94170" y="314096"/>
                  </a:lnTo>
                  <a:lnTo>
                    <a:pt x="102933" y="319570"/>
                  </a:lnTo>
                  <a:lnTo>
                    <a:pt x="113499" y="321564"/>
                  </a:lnTo>
                  <a:lnTo>
                    <a:pt x="124053" y="319570"/>
                  </a:lnTo>
                  <a:lnTo>
                    <a:pt x="132829" y="314096"/>
                  </a:lnTo>
                  <a:lnTo>
                    <a:pt x="139001" y="305866"/>
                  </a:lnTo>
                  <a:lnTo>
                    <a:pt x="141732" y="295656"/>
                  </a:lnTo>
                  <a:close/>
                </a:path>
                <a:path w="226059" h="321944">
                  <a:moveTo>
                    <a:pt x="164592" y="257556"/>
                  </a:moveTo>
                  <a:lnTo>
                    <a:pt x="158699" y="251460"/>
                  </a:lnTo>
                  <a:lnTo>
                    <a:pt x="151434" y="251460"/>
                  </a:lnTo>
                  <a:lnTo>
                    <a:pt x="66852" y="251460"/>
                  </a:lnTo>
                  <a:lnTo>
                    <a:pt x="60960" y="257556"/>
                  </a:lnTo>
                  <a:lnTo>
                    <a:pt x="60960" y="272796"/>
                  </a:lnTo>
                  <a:lnTo>
                    <a:pt x="66852" y="278892"/>
                  </a:lnTo>
                  <a:lnTo>
                    <a:pt x="158699" y="278892"/>
                  </a:lnTo>
                  <a:lnTo>
                    <a:pt x="164592" y="272796"/>
                  </a:lnTo>
                  <a:lnTo>
                    <a:pt x="164592" y="257556"/>
                  </a:lnTo>
                  <a:close/>
                </a:path>
                <a:path w="226059" h="321944">
                  <a:moveTo>
                    <a:pt x="225552" y="115824"/>
                  </a:moveTo>
                  <a:lnTo>
                    <a:pt x="225463" y="111506"/>
                  </a:lnTo>
                  <a:lnTo>
                    <a:pt x="216217" y="68427"/>
                  </a:lnTo>
                  <a:lnTo>
                    <a:pt x="199529" y="44018"/>
                  </a:lnTo>
                  <a:lnTo>
                    <a:pt x="199529" y="111506"/>
                  </a:lnTo>
                  <a:lnTo>
                    <a:pt x="199440" y="115824"/>
                  </a:lnTo>
                  <a:lnTo>
                    <a:pt x="187032" y="157645"/>
                  </a:lnTo>
                  <a:lnTo>
                    <a:pt x="178625" y="168910"/>
                  </a:lnTo>
                  <a:lnTo>
                    <a:pt x="171462" y="178104"/>
                  </a:lnTo>
                  <a:lnTo>
                    <a:pt x="164833" y="187706"/>
                  </a:lnTo>
                  <a:lnTo>
                    <a:pt x="158788" y="197700"/>
                  </a:lnTo>
                  <a:lnTo>
                    <a:pt x="153314" y="208026"/>
                  </a:lnTo>
                  <a:lnTo>
                    <a:pt x="72237" y="208026"/>
                  </a:lnTo>
                  <a:lnTo>
                    <a:pt x="46837" y="168910"/>
                  </a:lnTo>
                  <a:lnTo>
                    <a:pt x="42418" y="163499"/>
                  </a:lnTo>
                  <a:lnTo>
                    <a:pt x="38468" y="157645"/>
                  </a:lnTo>
                  <a:lnTo>
                    <a:pt x="26098" y="115824"/>
                  </a:lnTo>
                  <a:lnTo>
                    <a:pt x="26022" y="111506"/>
                  </a:lnTo>
                  <a:lnTo>
                    <a:pt x="33248" y="78168"/>
                  </a:lnTo>
                  <a:lnTo>
                    <a:pt x="51904" y="50977"/>
                  </a:lnTo>
                  <a:lnTo>
                    <a:pt x="79298" y="32626"/>
                  </a:lnTo>
                  <a:lnTo>
                    <a:pt x="112737" y="25781"/>
                  </a:lnTo>
                  <a:lnTo>
                    <a:pt x="146177" y="32626"/>
                  </a:lnTo>
                  <a:lnTo>
                    <a:pt x="173583" y="50977"/>
                  </a:lnTo>
                  <a:lnTo>
                    <a:pt x="192265" y="78168"/>
                  </a:lnTo>
                  <a:lnTo>
                    <a:pt x="199529" y="111506"/>
                  </a:lnTo>
                  <a:lnTo>
                    <a:pt x="199529" y="44018"/>
                  </a:lnTo>
                  <a:lnTo>
                    <a:pt x="191960" y="32943"/>
                  </a:lnTo>
                  <a:lnTo>
                    <a:pt x="181317" y="25781"/>
                  </a:lnTo>
                  <a:lnTo>
                    <a:pt x="156298" y="8966"/>
                  </a:lnTo>
                  <a:lnTo>
                    <a:pt x="112737" y="0"/>
                  </a:lnTo>
                  <a:lnTo>
                    <a:pt x="69075" y="8966"/>
                  </a:lnTo>
                  <a:lnTo>
                    <a:pt x="69215" y="8966"/>
                  </a:lnTo>
                  <a:lnTo>
                    <a:pt x="33680" y="32804"/>
                  </a:lnTo>
                  <a:lnTo>
                    <a:pt x="9410" y="68160"/>
                  </a:lnTo>
                  <a:lnTo>
                    <a:pt x="0" y="111506"/>
                  </a:lnTo>
                  <a:lnTo>
                    <a:pt x="25" y="115824"/>
                  </a:lnTo>
                  <a:lnTo>
                    <a:pt x="660" y="125463"/>
                  </a:lnTo>
                  <a:lnTo>
                    <a:pt x="2197" y="135445"/>
                  </a:lnTo>
                  <a:lnTo>
                    <a:pt x="4546" y="145034"/>
                  </a:lnTo>
                  <a:lnTo>
                    <a:pt x="4622" y="145351"/>
                  </a:lnTo>
                  <a:lnTo>
                    <a:pt x="21463" y="179628"/>
                  </a:lnTo>
                  <a:lnTo>
                    <a:pt x="27432" y="186944"/>
                  </a:lnTo>
                  <a:lnTo>
                    <a:pt x="34975" y="197091"/>
                  </a:lnTo>
                  <a:lnTo>
                    <a:pt x="41910" y="207645"/>
                  </a:lnTo>
                  <a:lnTo>
                    <a:pt x="48221" y="218592"/>
                  </a:lnTo>
                  <a:lnTo>
                    <a:pt x="55372" y="232791"/>
                  </a:lnTo>
                  <a:lnTo>
                    <a:pt x="58369" y="234696"/>
                  </a:lnTo>
                  <a:lnTo>
                    <a:pt x="167271" y="234696"/>
                  </a:lnTo>
                  <a:lnTo>
                    <a:pt x="170268" y="232791"/>
                  </a:lnTo>
                  <a:lnTo>
                    <a:pt x="177406" y="218592"/>
                  </a:lnTo>
                  <a:lnTo>
                    <a:pt x="183502" y="208026"/>
                  </a:lnTo>
                  <a:lnTo>
                    <a:pt x="183718" y="207645"/>
                  </a:lnTo>
                  <a:lnTo>
                    <a:pt x="190665" y="197091"/>
                  </a:lnTo>
                  <a:lnTo>
                    <a:pt x="198208" y="186944"/>
                  </a:lnTo>
                  <a:lnTo>
                    <a:pt x="204127" y="179628"/>
                  </a:lnTo>
                  <a:lnTo>
                    <a:pt x="209359" y="171792"/>
                  </a:lnTo>
                  <a:lnTo>
                    <a:pt x="223240" y="135661"/>
                  </a:lnTo>
                  <a:lnTo>
                    <a:pt x="224802" y="125793"/>
                  </a:lnTo>
                  <a:lnTo>
                    <a:pt x="225552" y="115824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5863" y="1223771"/>
              <a:ext cx="96520" cy="132715"/>
            </a:xfrm>
            <a:custGeom>
              <a:avLst/>
              <a:gdLst/>
              <a:ahLst/>
              <a:cxnLst/>
              <a:rect l="l" t="t" r="r" b="b"/>
              <a:pathLst>
                <a:path w="96520" h="132715">
                  <a:moveTo>
                    <a:pt x="47117" y="0"/>
                  </a:moveTo>
                  <a:lnTo>
                    <a:pt x="0" y="91312"/>
                  </a:lnTo>
                  <a:lnTo>
                    <a:pt x="47117" y="80644"/>
                  </a:lnTo>
                  <a:lnTo>
                    <a:pt x="47117" y="132587"/>
                  </a:lnTo>
                  <a:lnTo>
                    <a:pt x="96012" y="43179"/>
                  </a:lnTo>
                  <a:lnTo>
                    <a:pt x="47117" y="52831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79C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314" y="1472945"/>
              <a:ext cx="504825" cy="137160"/>
            </a:xfrm>
            <a:custGeom>
              <a:avLst/>
              <a:gdLst/>
              <a:ahLst/>
              <a:cxnLst/>
              <a:rect l="l" t="t" r="r" b="b"/>
              <a:pathLst>
                <a:path w="504825" h="137159">
                  <a:moveTo>
                    <a:pt x="504444" y="68579"/>
                  </a:moveTo>
                  <a:lnTo>
                    <a:pt x="499054" y="95261"/>
                  </a:lnTo>
                  <a:lnTo>
                    <a:pt x="484355" y="117062"/>
                  </a:lnTo>
                  <a:lnTo>
                    <a:pt x="462556" y="131766"/>
                  </a:lnTo>
                  <a:lnTo>
                    <a:pt x="435864" y="137159"/>
                  </a:lnTo>
                  <a:lnTo>
                    <a:pt x="409171" y="131766"/>
                  </a:lnTo>
                  <a:lnTo>
                    <a:pt x="387372" y="117062"/>
                  </a:lnTo>
                  <a:lnTo>
                    <a:pt x="372673" y="95261"/>
                  </a:lnTo>
                  <a:lnTo>
                    <a:pt x="367284" y="68579"/>
                  </a:lnTo>
                  <a:lnTo>
                    <a:pt x="372673" y="41898"/>
                  </a:lnTo>
                  <a:lnTo>
                    <a:pt x="387372" y="20097"/>
                  </a:lnTo>
                  <a:lnTo>
                    <a:pt x="409171" y="5393"/>
                  </a:lnTo>
                  <a:lnTo>
                    <a:pt x="435864" y="0"/>
                  </a:lnTo>
                  <a:lnTo>
                    <a:pt x="462556" y="5393"/>
                  </a:lnTo>
                  <a:lnTo>
                    <a:pt x="484355" y="20097"/>
                  </a:lnTo>
                  <a:lnTo>
                    <a:pt x="499054" y="41898"/>
                  </a:lnTo>
                  <a:lnTo>
                    <a:pt x="504444" y="68579"/>
                  </a:lnTo>
                  <a:close/>
                </a:path>
                <a:path w="504825" h="137159">
                  <a:moveTo>
                    <a:pt x="138683" y="68579"/>
                  </a:moveTo>
                  <a:lnTo>
                    <a:pt x="133233" y="95261"/>
                  </a:lnTo>
                  <a:lnTo>
                    <a:pt x="118371" y="117062"/>
                  </a:lnTo>
                  <a:lnTo>
                    <a:pt x="96330" y="131766"/>
                  </a:lnTo>
                  <a:lnTo>
                    <a:pt x="69342" y="137159"/>
                  </a:lnTo>
                  <a:lnTo>
                    <a:pt x="42353" y="131766"/>
                  </a:lnTo>
                  <a:lnTo>
                    <a:pt x="20312" y="117062"/>
                  </a:lnTo>
                  <a:lnTo>
                    <a:pt x="5450" y="95261"/>
                  </a:lnTo>
                  <a:lnTo>
                    <a:pt x="0" y="68579"/>
                  </a:lnTo>
                  <a:lnTo>
                    <a:pt x="5450" y="41898"/>
                  </a:lnTo>
                  <a:lnTo>
                    <a:pt x="20312" y="20097"/>
                  </a:lnTo>
                  <a:lnTo>
                    <a:pt x="42353" y="5393"/>
                  </a:lnTo>
                  <a:lnTo>
                    <a:pt x="69342" y="0"/>
                  </a:lnTo>
                  <a:lnTo>
                    <a:pt x="96330" y="5393"/>
                  </a:lnTo>
                  <a:lnTo>
                    <a:pt x="118371" y="20097"/>
                  </a:lnTo>
                  <a:lnTo>
                    <a:pt x="133233" y="41898"/>
                  </a:lnTo>
                  <a:lnTo>
                    <a:pt x="138683" y="68579"/>
                  </a:lnTo>
                  <a:close/>
                </a:path>
              </a:pathLst>
            </a:custGeom>
            <a:ln w="38100">
              <a:solidFill>
                <a:srgbClr val="18B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734" y="1642109"/>
              <a:ext cx="643255" cy="189230"/>
            </a:xfrm>
            <a:custGeom>
              <a:avLst/>
              <a:gdLst/>
              <a:ahLst/>
              <a:cxnLst/>
              <a:rect l="l" t="t" r="r" b="b"/>
              <a:pathLst>
                <a:path w="643255" h="189230">
                  <a:moveTo>
                    <a:pt x="629297" y="40766"/>
                  </a:moveTo>
                  <a:lnTo>
                    <a:pt x="580009" y="14013"/>
                  </a:lnTo>
                  <a:lnTo>
                    <a:pt x="533858" y="2571"/>
                  </a:lnTo>
                  <a:lnTo>
                    <a:pt x="505218" y="0"/>
                  </a:lnTo>
                  <a:lnTo>
                    <a:pt x="490809" y="547"/>
                  </a:lnTo>
                  <a:lnTo>
                    <a:pt x="448500" y="8762"/>
                  </a:lnTo>
                  <a:lnTo>
                    <a:pt x="408777" y="24032"/>
                  </a:lnTo>
                  <a:lnTo>
                    <a:pt x="395312" y="32257"/>
                  </a:lnTo>
                  <a:lnTo>
                    <a:pt x="394347" y="33400"/>
                  </a:lnTo>
                  <a:lnTo>
                    <a:pt x="393192" y="34543"/>
                  </a:lnTo>
                  <a:lnTo>
                    <a:pt x="412186" y="40703"/>
                  </a:lnTo>
                  <a:lnTo>
                    <a:pt x="430425" y="48672"/>
                  </a:lnTo>
                  <a:lnTo>
                    <a:pt x="464096" y="69850"/>
                  </a:lnTo>
                  <a:lnTo>
                    <a:pt x="488458" y="106515"/>
                  </a:lnTo>
                  <a:lnTo>
                    <a:pt x="490054" y="121538"/>
                  </a:lnTo>
                  <a:lnTo>
                    <a:pt x="490054" y="137160"/>
                  </a:lnTo>
                  <a:lnTo>
                    <a:pt x="643115" y="137160"/>
                  </a:lnTo>
                  <a:lnTo>
                    <a:pt x="643115" y="68199"/>
                  </a:lnTo>
                  <a:lnTo>
                    <a:pt x="642320" y="60251"/>
                  </a:lnTo>
                  <a:lnTo>
                    <a:pt x="639645" y="52816"/>
                  </a:lnTo>
                  <a:lnTo>
                    <a:pt x="635250" y="46214"/>
                  </a:lnTo>
                  <a:lnTo>
                    <a:pt x="629297" y="40766"/>
                  </a:lnTo>
                  <a:close/>
                </a:path>
                <a:path w="643255" h="189230">
                  <a:moveTo>
                    <a:pt x="153238" y="121538"/>
                  </a:moveTo>
                  <a:lnTo>
                    <a:pt x="167579" y="81033"/>
                  </a:lnTo>
                  <a:lnTo>
                    <a:pt x="213739" y="49101"/>
                  </a:lnTo>
                  <a:lnTo>
                    <a:pt x="249936" y="34670"/>
                  </a:lnTo>
                  <a:lnTo>
                    <a:pt x="248158" y="32892"/>
                  </a:lnTo>
                  <a:lnTo>
                    <a:pt x="207983" y="12471"/>
                  </a:lnTo>
                  <a:lnTo>
                    <a:pt x="166909" y="2571"/>
                  </a:lnTo>
                  <a:lnTo>
                    <a:pt x="138264" y="0"/>
                  </a:lnTo>
                  <a:lnTo>
                    <a:pt x="123855" y="547"/>
                  </a:lnTo>
                  <a:lnTo>
                    <a:pt x="81534" y="8762"/>
                  </a:lnTo>
                  <a:lnTo>
                    <a:pt x="29904" y="30587"/>
                  </a:lnTo>
                  <a:lnTo>
                    <a:pt x="1078" y="60269"/>
                  </a:lnTo>
                  <a:lnTo>
                    <a:pt x="0" y="68199"/>
                  </a:lnTo>
                  <a:lnTo>
                    <a:pt x="0" y="137160"/>
                  </a:lnTo>
                  <a:lnTo>
                    <a:pt x="153238" y="137160"/>
                  </a:lnTo>
                  <a:lnTo>
                    <a:pt x="153238" y="121538"/>
                  </a:lnTo>
                  <a:close/>
                </a:path>
                <a:path w="643255" h="189230">
                  <a:moveTo>
                    <a:pt x="184404" y="188975"/>
                  </a:moveTo>
                  <a:lnTo>
                    <a:pt x="184404" y="121030"/>
                  </a:lnTo>
                  <a:lnTo>
                    <a:pt x="185356" y="113123"/>
                  </a:lnTo>
                  <a:lnTo>
                    <a:pt x="213776" y="83694"/>
                  </a:lnTo>
                  <a:lnTo>
                    <a:pt x="265150" y="62102"/>
                  </a:lnTo>
                  <a:lnTo>
                    <a:pt x="307225" y="53834"/>
                  </a:lnTo>
                  <a:lnTo>
                    <a:pt x="321564" y="53339"/>
                  </a:lnTo>
                  <a:lnTo>
                    <a:pt x="335857" y="54173"/>
                  </a:lnTo>
                  <a:lnTo>
                    <a:pt x="377977" y="62102"/>
                  </a:lnTo>
                  <a:lnTo>
                    <a:pt x="429669" y="83194"/>
                  </a:lnTo>
                  <a:lnTo>
                    <a:pt x="457942" y="113105"/>
                  </a:lnTo>
                  <a:lnTo>
                    <a:pt x="458711" y="121030"/>
                  </a:lnTo>
                  <a:lnTo>
                    <a:pt x="458711" y="188975"/>
                  </a:lnTo>
                  <a:lnTo>
                    <a:pt x="184404" y="188975"/>
                  </a:lnTo>
                  <a:close/>
                </a:path>
              </a:pathLst>
            </a:custGeom>
            <a:ln w="38100">
              <a:solidFill>
                <a:srgbClr val="0D4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668" y="1507235"/>
              <a:ext cx="175259" cy="175260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029455" y="3808719"/>
            <a:ext cx="283210" cy="243840"/>
          </a:xfrm>
          <a:custGeom>
            <a:avLst/>
            <a:gdLst/>
            <a:ahLst/>
            <a:cxnLst/>
            <a:rect l="l" t="t" r="r" b="b"/>
            <a:pathLst>
              <a:path w="283210" h="243839">
                <a:moveTo>
                  <a:pt x="178943" y="0"/>
                </a:moveTo>
                <a:lnTo>
                  <a:pt x="0" y="0"/>
                </a:lnTo>
                <a:lnTo>
                  <a:pt x="0" y="243712"/>
                </a:lnTo>
                <a:lnTo>
                  <a:pt x="178943" y="243712"/>
                </a:lnTo>
                <a:lnTo>
                  <a:pt x="283083" y="121793"/>
                </a:lnTo>
                <a:lnTo>
                  <a:pt x="178943" y="0"/>
                </a:lnTo>
                <a:close/>
              </a:path>
            </a:pathLst>
          </a:custGeom>
          <a:solidFill>
            <a:srgbClr val="7CD24E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0331" y="3808719"/>
            <a:ext cx="271145" cy="243840"/>
          </a:xfrm>
          <a:custGeom>
            <a:avLst/>
            <a:gdLst/>
            <a:ahLst/>
            <a:cxnLst/>
            <a:rect l="l" t="t" r="r" b="b"/>
            <a:pathLst>
              <a:path w="271145" h="243839">
                <a:moveTo>
                  <a:pt x="171323" y="0"/>
                </a:moveTo>
                <a:lnTo>
                  <a:pt x="0" y="0"/>
                </a:lnTo>
                <a:lnTo>
                  <a:pt x="0" y="243712"/>
                </a:lnTo>
                <a:lnTo>
                  <a:pt x="171323" y="243712"/>
                </a:lnTo>
                <a:lnTo>
                  <a:pt x="270891" y="121793"/>
                </a:lnTo>
                <a:lnTo>
                  <a:pt x="171323" y="0"/>
                </a:lnTo>
                <a:close/>
              </a:path>
            </a:pathLst>
          </a:custGeom>
          <a:solidFill>
            <a:srgbClr val="7CD24E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32176" y="1935723"/>
            <a:ext cx="923544" cy="8641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66204" y="1935723"/>
            <a:ext cx="922020" cy="8625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17580" y="1935723"/>
            <a:ext cx="922020" cy="864108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1057"/>
              </p:ext>
            </p:extLst>
          </p:nvPr>
        </p:nvGraphicFramePr>
        <p:xfrm>
          <a:off x="0" y="1736079"/>
          <a:ext cx="12052934" cy="4421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5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570">
                <a:tc rowSpan="2"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b="1" spc="-10" dirty="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ΕΣΔΙΜ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53670" marB="0" vert="vert270" anchor="ctr">
                    <a:lnR w="12700">
                      <a:solidFill>
                        <a:srgbClr val="2E5395"/>
                      </a:solidFill>
                      <a:prstDash val="solid"/>
                    </a:lnR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39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5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3670" marB="0" vert="vert270">
                    <a:lnR w="12700">
                      <a:solidFill>
                        <a:srgbClr val="2E5395"/>
                      </a:solidFill>
                      <a:prstDash val="solid"/>
                    </a:lnR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780539">
                        <a:lnSpc>
                          <a:spcPts val="670"/>
                        </a:lnSpc>
                      </a:pPr>
                      <a:r>
                        <a:rPr sz="1800" b="1" spc="-10" dirty="0">
                          <a:solidFill>
                            <a:srgbClr val="7CC350"/>
                          </a:solidFill>
                          <a:latin typeface="Arial"/>
                          <a:cs typeface="Arial"/>
                        </a:rPr>
                        <a:t>(63%)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98120">
                        <a:lnSpc>
                          <a:spcPts val="1705"/>
                        </a:lnSpc>
                      </a:pPr>
                      <a:r>
                        <a:rPr sz="1500" b="1" spc="-10" dirty="0" err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Περιφέρει</a:t>
                      </a:r>
                      <a:r>
                        <a:rPr sz="1500" b="1" spc="-10" dirty="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α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500" b="1" dirty="0" err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Δυτικής</a:t>
                      </a:r>
                      <a:r>
                        <a:rPr sz="1500" b="1" spc="-35" dirty="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Μα</a:t>
                      </a:r>
                      <a:r>
                        <a:rPr sz="1500" b="1" spc="-10" dirty="0" err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κεδονί</a:t>
                      </a:r>
                      <a:r>
                        <a:rPr sz="1500" b="1" spc="-10" dirty="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ας</a:t>
                      </a:r>
                      <a:endParaRPr lang="en-US" sz="1500" b="1" spc="-10" dirty="0">
                        <a:solidFill>
                          <a:srgbClr val="79C94B"/>
                        </a:solidFill>
                        <a:latin typeface="Arial"/>
                        <a:cs typeface="Arial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endParaRPr lang="en-US" sz="1500" b="1" spc="-10" dirty="0">
                        <a:solidFill>
                          <a:srgbClr val="79C94B"/>
                        </a:solidFill>
                        <a:latin typeface="Arial"/>
                        <a:cs typeface="Arial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E5395"/>
                      </a:solidFill>
                      <a:prstDash val="solid"/>
                    </a:lnL>
                    <a:lnR w="57150">
                      <a:solidFill>
                        <a:srgbClr val="6ABC45"/>
                      </a:solidFill>
                      <a:prstDash val="solid"/>
                    </a:lnR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471420">
                        <a:lnSpc>
                          <a:spcPts val="790"/>
                        </a:lnSpc>
                      </a:pPr>
                      <a:r>
                        <a:rPr sz="1800" b="1" spc="-10">
                          <a:solidFill>
                            <a:srgbClr val="7CC350"/>
                          </a:solidFill>
                          <a:latin typeface="Arial"/>
                          <a:cs typeface="Arial"/>
                        </a:rPr>
                        <a:t>(24%)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76860">
                        <a:lnSpc>
                          <a:spcPts val="1585"/>
                        </a:lnSpc>
                      </a:pPr>
                      <a:r>
                        <a:rPr sz="1500" b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Ευρύτερη</a:t>
                      </a:r>
                      <a:r>
                        <a:rPr sz="1500" b="1" spc="-65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περιοχή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sz="1500" b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Δήμου</a:t>
                      </a:r>
                      <a:r>
                        <a:rPr sz="1500" b="1" spc="-35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Μεγαλόπολης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6ABC45"/>
                      </a:solidFill>
                      <a:prstDash val="solid"/>
                    </a:lnL>
                    <a:lnR w="57150">
                      <a:solidFill>
                        <a:srgbClr val="6ABC45"/>
                      </a:solidFill>
                      <a:prstDash val="solid"/>
                    </a:lnR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34615">
                        <a:lnSpc>
                          <a:spcPts val="755"/>
                        </a:lnSpc>
                      </a:pPr>
                      <a:r>
                        <a:rPr sz="1800" b="1" spc="-10">
                          <a:solidFill>
                            <a:srgbClr val="7CC350"/>
                          </a:solidFill>
                          <a:latin typeface="Arial"/>
                          <a:cs typeface="Arial"/>
                        </a:rPr>
                        <a:t>(13%)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79400">
                        <a:lnSpc>
                          <a:spcPts val="1620"/>
                        </a:lnSpc>
                      </a:pPr>
                      <a:r>
                        <a:rPr sz="1500" b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Νησιά</a:t>
                      </a:r>
                      <a:r>
                        <a:rPr sz="1500" b="1" spc="-5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Βορείου</a:t>
                      </a:r>
                      <a:r>
                        <a:rPr sz="1500" b="1" spc="-85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Αιγαίου,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500" b="1" spc="-1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Νοτίου</a:t>
                      </a:r>
                      <a:r>
                        <a:rPr sz="1500" b="1" spc="-95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Αιγαίου</a:t>
                      </a:r>
                      <a:r>
                        <a:rPr sz="1500" b="1" spc="-5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500" b="1" spc="-45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Κρήτη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6ABC45"/>
                      </a:solidFill>
                      <a:prstDash val="solid"/>
                    </a:lnL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351"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lang="el-GR" sz="1800" b="1" spc="-25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Π</a:t>
                      </a:r>
                      <a:r>
                        <a:rPr sz="1800" b="1" spc="-25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/Υ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2240" marB="0" vert="vert270" anchor="ctr">
                    <a:lnR w="12700">
                      <a:solidFill>
                        <a:srgbClr val="2E5395"/>
                      </a:solidFill>
                      <a:prstDash val="solid"/>
                    </a:lnR>
                    <a:lnT w="12700">
                      <a:solidFill>
                        <a:srgbClr val="2E5395"/>
                      </a:solidFill>
                      <a:prstDash val="dot"/>
                    </a:lnT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926465" algn="just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b="1" spc="-1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1.026.464.863,19</a:t>
                      </a:r>
                      <a:r>
                        <a:rPr sz="1600" b="1" spc="1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2E5395"/>
                      </a:solidFill>
                      <a:prstDash val="solid"/>
                    </a:lnL>
                    <a:lnR w="57150">
                      <a:solidFill>
                        <a:srgbClr val="6ABC45"/>
                      </a:solidFill>
                      <a:prstDash val="solid"/>
                    </a:lnR>
                    <a:lnT w="12700">
                      <a:solidFill>
                        <a:srgbClr val="2E5395"/>
                      </a:solidFill>
                      <a:prstDash val="dot"/>
                    </a:lnT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21412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b="1" spc="-1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391.040.368,00</a:t>
                      </a:r>
                      <a:r>
                        <a:rPr sz="1600" b="1" spc="1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57150">
                      <a:solidFill>
                        <a:srgbClr val="6ABC45"/>
                      </a:solidFill>
                      <a:prstDash val="solid"/>
                    </a:lnL>
                    <a:lnR w="57150">
                      <a:solidFill>
                        <a:srgbClr val="6ABC45"/>
                      </a:solidFill>
                      <a:prstDash val="solid"/>
                    </a:lnR>
                    <a:lnT w="12700">
                      <a:solidFill>
                        <a:srgbClr val="2E5395"/>
                      </a:solidFill>
                      <a:prstDash val="dot"/>
                    </a:lnT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b="1" spc="-2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211.682.311,81</a:t>
                      </a:r>
                      <a:r>
                        <a:rPr sz="1600" b="1" spc="-1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57150">
                      <a:solidFill>
                        <a:srgbClr val="6ABC45"/>
                      </a:solidFill>
                      <a:prstDash val="solid"/>
                    </a:lnL>
                    <a:lnT w="12700">
                      <a:solidFill>
                        <a:srgbClr val="2E5395"/>
                      </a:solidFill>
                      <a:prstDash val="dot"/>
                    </a:lnT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995">
                <a:tc>
                  <a:txBody>
                    <a:bodyPr/>
                    <a:lstStyle/>
                    <a:p>
                      <a:pPr marL="106680" marR="167640" algn="ctr">
                        <a:lnSpc>
                          <a:spcPts val="1870"/>
                        </a:lnSpc>
                        <a:spcBef>
                          <a:spcPts val="725"/>
                        </a:spcBef>
                      </a:pPr>
                      <a:r>
                        <a:rPr sz="1600" i="1" dirty="0" err="1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Κεντρικός</a:t>
                      </a:r>
                      <a:r>
                        <a:rPr sz="1600" i="1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στόχος</a:t>
                      </a:r>
                      <a:r>
                        <a:rPr sz="1600" i="1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 err="1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γι</a:t>
                      </a:r>
                      <a:r>
                        <a:rPr sz="1600" i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</a:t>
                      </a:r>
                      <a:r>
                        <a:rPr sz="1600" i="1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2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την </a:t>
                      </a:r>
                      <a:r>
                        <a:rPr sz="1600" i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επόμενη</a:t>
                      </a:r>
                      <a:r>
                        <a:rPr sz="1600" i="1" spc="-4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μέρα</a:t>
                      </a:r>
                      <a:r>
                        <a:rPr sz="1600" i="1" spc="-4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είναι…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2075" marB="0" vert="vert270" anchor="ctr">
                    <a:lnR w="12700">
                      <a:solidFill>
                        <a:srgbClr val="2E5395"/>
                      </a:solidFill>
                      <a:prstDash val="solid"/>
                    </a:lnR>
                    <a:lnT w="12700">
                      <a:solidFill>
                        <a:srgbClr val="2E5395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198120" marR="73025">
                        <a:lnSpc>
                          <a:spcPct val="113999"/>
                        </a:lnSpc>
                        <a:spcBef>
                          <a:spcPts val="640"/>
                        </a:spcBef>
                      </a:pP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…η</a:t>
                      </a:r>
                      <a:r>
                        <a:rPr lang="el-GR" sz="1500" spc="-4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μετατροπή</a:t>
                      </a:r>
                      <a:r>
                        <a:rPr lang="el-GR" sz="1500" spc="-4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lang="el-GR" sz="1500" spc="-5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σε</a:t>
                      </a:r>
                      <a:r>
                        <a:rPr lang="el-GR" sz="1500" spc="-4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«εναλλακτικό </a:t>
                      </a:r>
                      <a:r>
                        <a:rPr lang="el-GR" sz="1500" b="1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κόμβο</a:t>
                      </a:r>
                      <a:r>
                        <a:rPr lang="el-GR" sz="1500" b="1" spc="-1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καθαρών</a:t>
                      </a:r>
                      <a:r>
                        <a:rPr lang="el-GR" sz="1500" b="1" spc="-8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μορφών </a:t>
                      </a:r>
                      <a:r>
                        <a:rPr lang="el-GR" sz="1500" b="1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ενέργειας»</a:t>
                      </a:r>
                      <a:r>
                        <a:rPr lang="el-GR" sz="1500" b="1" spc="-4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lang="el-GR" sz="1500" spc="-5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η</a:t>
                      </a:r>
                      <a:r>
                        <a:rPr lang="el-GR" sz="1500" spc="-4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προσέλκυση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επενδύσεων</a:t>
                      </a:r>
                      <a:r>
                        <a:rPr lang="el-GR" sz="1500" spc="-3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σε</a:t>
                      </a:r>
                      <a:r>
                        <a:rPr lang="el-GR" sz="1500" spc="-3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νέους</a:t>
                      </a:r>
                      <a:r>
                        <a:rPr lang="el-GR" sz="1500" spc="-1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2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δυναμικούς</a:t>
                      </a:r>
                      <a:r>
                        <a:rPr lang="el-GR" sz="1500" spc="-5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τομείς</a:t>
                      </a:r>
                      <a:r>
                        <a:rPr lang="el-GR" sz="1500" spc="-7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εθνικής</a:t>
                      </a:r>
                      <a:r>
                        <a:rPr lang="el-GR" sz="1500" spc="-6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σημασίας</a:t>
                      </a:r>
                      <a:endParaRPr lang="el-GR" sz="15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2E5395"/>
                      </a:solidFill>
                      <a:prstDash val="solid"/>
                    </a:lnL>
                    <a:lnR w="57150">
                      <a:solidFill>
                        <a:srgbClr val="6ABC45"/>
                      </a:solidFill>
                      <a:prstDash val="solid"/>
                    </a:lnR>
                    <a:lnT w="12700">
                      <a:solidFill>
                        <a:srgbClr val="2E5395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…η</a:t>
                      </a:r>
                      <a:r>
                        <a:rPr sz="1500" spc="-3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ανάδειξη</a:t>
                      </a:r>
                      <a:r>
                        <a:rPr sz="1500" spc="-2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sz="1500" spc="-4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σε</a:t>
                      </a:r>
                      <a:r>
                        <a:rPr sz="1500" spc="-2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«πόλο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500" b="1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επιχειρηματικότητας»</a:t>
                      </a:r>
                      <a:r>
                        <a:rPr sz="1500" b="1" spc="-4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με</a:t>
                      </a:r>
                      <a:r>
                        <a:rPr sz="1500" spc="-3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έμφαση</a:t>
                      </a:r>
                      <a:r>
                        <a:rPr sz="1500" spc="-4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σε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νέες</a:t>
                      </a:r>
                      <a:r>
                        <a:rPr sz="1500" spc="-4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sz="1500" spc="-6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καινοτόμες</a:t>
                      </a:r>
                      <a:r>
                        <a:rPr sz="1500" spc="-4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παραγωγικές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6860" marR="324485">
                        <a:lnSpc>
                          <a:spcPct val="113999"/>
                        </a:lnSpc>
                        <a:spcBef>
                          <a:spcPts val="5"/>
                        </a:spcBef>
                      </a:pPr>
                      <a:r>
                        <a:rPr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δραστηριότητες</a:t>
                      </a:r>
                      <a:r>
                        <a:rPr sz="1500" spc="-3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γύρω</a:t>
                      </a:r>
                      <a:r>
                        <a:rPr sz="1500" spc="-1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από</a:t>
                      </a:r>
                      <a:r>
                        <a:rPr sz="1500" spc="-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την</a:t>
                      </a:r>
                      <a:r>
                        <a:rPr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αλυσίδα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αξίας</a:t>
                      </a:r>
                      <a:r>
                        <a:rPr sz="1500" spc="-6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sz="1500" spc="-6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βιοοικονομίας</a:t>
                      </a:r>
                      <a:r>
                        <a:rPr sz="1500" spc="-3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(αγροδιατροφή,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κυκλική</a:t>
                      </a:r>
                      <a:r>
                        <a:rPr sz="1500" spc="-5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sz="1500" spc="-4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ψηφιακή</a:t>
                      </a:r>
                      <a:r>
                        <a:rPr sz="1500" spc="-3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οικονομία)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57150">
                      <a:solidFill>
                        <a:srgbClr val="6ABC45"/>
                      </a:solidFill>
                      <a:prstDash val="solid"/>
                    </a:lnL>
                    <a:lnR w="57150">
                      <a:solidFill>
                        <a:srgbClr val="6ABC45"/>
                      </a:solidFill>
                      <a:prstDash val="solid"/>
                    </a:lnR>
                    <a:lnT w="12700">
                      <a:solidFill>
                        <a:srgbClr val="2E5395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279400" marR="422275">
                        <a:lnSpc>
                          <a:spcPct val="114100"/>
                        </a:lnSpc>
                        <a:spcBef>
                          <a:spcPts val="640"/>
                        </a:spcBef>
                      </a:pP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…το</a:t>
                      </a:r>
                      <a:r>
                        <a:rPr lang="el-GR" sz="1500" spc="-5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«πρασίνισμα»</a:t>
                      </a:r>
                      <a:r>
                        <a:rPr lang="el-GR" sz="1500" b="1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των</a:t>
                      </a:r>
                      <a:r>
                        <a:rPr lang="el-GR" sz="1500" b="1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νησιών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η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ανάπτυξη</a:t>
                      </a:r>
                      <a:r>
                        <a:rPr lang="el-GR" sz="1500" spc="-4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επιχειρηματικών δραστηριοτήτων</a:t>
                      </a:r>
                      <a:r>
                        <a:rPr lang="el-GR" sz="1500" spc="-3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γύρω</a:t>
                      </a:r>
                      <a:r>
                        <a:rPr lang="el-GR" sz="1500" spc="-2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από</a:t>
                      </a:r>
                      <a:r>
                        <a:rPr lang="el-GR" sz="1500" spc="-1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την</a:t>
                      </a:r>
                      <a:r>
                        <a:rPr lang="el-GR" sz="1500" spc="-1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αλυσίδα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αξίας</a:t>
                      </a:r>
                      <a:r>
                        <a:rPr lang="el-GR" sz="1500" spc="-5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lang="el-GR" sz="1500" spc="-5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«καθαρής</a:t>
                      </a:r>
                      <a:r>
                        <a:rPr lang="el-GR" sz="1500" b="1" spc="-5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ενέργειας»</a:t>
                      </a:r>
                      <a:r>
                        <a:rPr lang="el-GR" sz="1500" b="1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lang="el-GR" sz="1500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η</a:t>
                      </a:r>
                      <a:endParaRPr lang="el-GR" sz="1500" dirty="0">
                        <a:latin typeface="Arial"/>
                        <a:cs typeface="Arial"/>
                      </a:endParaRPr>
                    </a:p>
                    <a:p>
                      <a:pPr marL="279400" marR="309880">
                        <a:lnSpc>
                          <a:spcPct val="113999"/>
                        </a:lnSpc>
                      </a:pP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μεταστροφή</a:t>
                      </a:r>
                      <a:r>
                        <a:rPr lang="el-GR" sz="1500" spc="-6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lang="el-GR" sz="1500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περαιτέρω</a:t>
                      </a:r>
                      <a:r>
                        <a:rPr lang="el-GR" sz="1500" spc="-7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ανάπτυξη</a:t>
                      </a:r>
                      <a:r>
                        <a:rPr lang="el-GR" sz="1500" spc="-2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2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του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τουρισμού</a:t>
                      </a:r>
                      <a:r>
                        <a:rPr lang="el-GR" sz="1500" spc="-3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lang="el-GR" sz="1500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lang="el-GR" sz="1500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γαλάζιας</a:t>
                      </a:r>
                      <a:r>
                        <a:rPr lang="el-GR" sz="1500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οικονομίας</a:t>
                      </a:r>
                      <a:endParaRPr lang="el-GR" sz="1500" dirty="0">
                        <a:latin typeface="Arial"/>
                        <a:cs typeface="Arial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προς</a:t>
                      </a:r>
                      <a:r>
                        <a:rPr lang="el-GR" sz="1500" spc="-3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πιο</a:t>
                      </a:r>
                      <a:r>
                        <a:rPr lang="el-GR" sz="1500" spc="-3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βιώσιμα</a:t>
                      </a:r>
                      <a:r>
                        <a:rPr lang="el-GR" sz="1500" spc="-4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lang="el-GR" sz="1500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καινοτόμα</a:t>
                      </a:r>
                      <a:endParaRPr lang="el-GR" sz="1500" dirty="0">
                        <a:latin typeface="Arial"/>
                        <a:cs typeface="Arial"/>
                      </a:endParaRPr>
                    </a:p>
                    <a:p>
                      <a:pPr marL="279400" marR="594995">
                        <a:lnSpc>
                          <a:spcPts val="2050"/>
                        </a:lnSpc>
                        <a:spcBef>
                          <a:spcPts val="115"/>
                        </a:spcBef>
                      </a:pP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πρότυπα</a:t>
                      </a:r>
                      <a:r>
                        <a:rPr lang="el-GR" sz="1500" spc="-3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με</a:t>
                      </a:r>
                      <a:r>
                        <a:rPr lang="el-GR" sz="1500" spc="-6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βάση</a:t>
                      </a:r>
                      <a:r>
                        <a:rPr lang="el-GR" sz="1500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τις</a:t>
                      </a:r>
                      <a:r>
                        <a:rPr lang="el-GR" sz="1500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τοπικές</a:t>
                      </a:r>
                      <a:r>
                        <a:rPr lang="el-GR" sz="1500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ανάγκες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lang="el-GR" sz="1500" spc="-3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συνθήκες</a:t>
                      </a:r>
                      <a:endParaRPr lang="el-GR" sz="15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57150">
                      <a:solidFill>
                        <a:srgbClr val="6ABC45"/>
                      </a:solidFill>
                      <a:prstDash val="solid"/>
                    </a:lnL>
                    <a:lnT w="12700">
                      <a:solidFill>
                        <a:srgbClr val="2E5395"/>
                      </a:solidFill>
                      <a:prstDash val="dot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>
                <a:solidFill>
                  <a:schemeClr val="bg1"/>
                </a:solidFill>
                <a:latin typeface="Arial"/>
                <a:cs typeface="Arial"/>
              </a:rPr>
              <a:t>Εδαφικά</a:t>
            </a:r>
            <a:r>
              <a:rPr lang="el-GR" sz="2400" b="1" spc="-10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l-GR" sz="2400" b="1">
                <a:solidFill>
                  <a:schemeClr val="bg1"/>
                </a:solidFill>
                <a:latin typeface="Arial"/>
                <a:cs typeface="Arial"/>
              </a:rPr>
              <a:t>Σχέδια</a:t>
            </a:r>
            <a:r>
              <a:rPr lang="el-GR" sz="2400" b="1" spc="-16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l-GR" sz="2400" b="1">
                <a:solidFill>
                  <a:schemeClr val="bg1"/>
                </a:solidFill>
                <a:latin typeface="Arial"/>
                <a:cs typeface="Arial"/>
              </a:rPr>
              <a:t>Δίκαιης</a:t>
            </a:r>
            <a:r>
              <a:rPr lang="el-GR" sz="2400" b="1" spc="-9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l-GR" sz="2400" b="1" spc="-10">
                <a:solidFill>
                  <a:schemeClr val="bg1"/>
                </a:solidFill>
                <a:latin typeface="Arial"/>
                <a:cs typeface="Arial"/>
              </a:rPr>
              <a:t>Μετάβασης</a:t>
            </a:r>
            <a:endParaRPr sz="2400" b="1">
              <a:solidFill>
                <a:schemeClr val="bg1"/>
              </a:solidFill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/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pic>
        <p:nvPicPr>
          <p:cNvPr id="16" name="Εικόνα 4">
            <a:extLst>
              <a:ext uri="{FF2B5EF4-FFF2-40B4-BE49-F238E27FC236}">
                <a16:creationId xmlns:a16="http://schemas.microsoft.com/office/drawing/2014/main" id="{C5C28604-3557-CDDE-2C7A-6ED3403C3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21" name="Θέση αριθμού διαφάνειας 20">
            <a:extLst>
              <a:ext uri="{FF2B5EF4-FFF2-40B4-BE49-F238E27FC236}">
                <a16:creationId xmlns:a16="http://schemas.microsoft.com/office/drawing/2014/main" id="{8922FD47-9083-3702-244D-506D2FF6C6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3B18C-E4C3-56DE-6126-076FBD530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DEF3C8D5-4BCF-78B4-3A29-433044E516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F3C8D5-4BCF-78B4-3A29-433044E516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6DDC918F-C1F1-2514-1D46-823D268B5FA9}"/>
              </a:ext>
            </a:extLst>
          </p:cNvPr>
          <p:cNvSpPr/>
          <p:nvPr/>
        </p:nvSpPr>
        <p:spPr>
          <a:xfrm>
            <a:off x="0" y="-14318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Νέου Αναπτυξιακού Προγράμματος από Πόρους του Πράσινου Ταμείου 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9A75DEFB-659D-8CD3-9DB4-CE4F3EA96C2E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53B2B27-9A4D-1C23-0CB7-801BFE68C46F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D7F17951-4146-64E0-D593-BFD20BA0A65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00B4AFD7-CF57-EAE1-9450-0D04C1C27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8A5F33-ADC4-7C6A-CB2D-354C2CDD38B6}"/>
              </a:ext>
            </a:extLst>
          </p:cNvPr>
          <p:cNvCxnSpPr>
            <a:cxnSpLocks/>
          </p:cNvCxnSpPr>
          <p:nvPr/>
        </p:nvCxnSpPr>
        <p:spPr>
          <a:xfrm>
            <a:off x="205156" y="2403511"/>
            <a:ext cx="5226160" cy="0"/>
          </a:xfrm>
          <a:prstGeom prst="line">
            <a:avLst/>
          </a:prstGeom>
          <a:ln w="285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Left 44">
            <a:extLst>
              <a:ext uri="{FF2B5EF4-FFF2-40B4-BE49-F238E27FC236}">
                <a16:creationId xmlns:a16="http://schemas.microsoft.com/office/drawing/2014/main" id="{3E8EC638-E227-9CB1-B88C-DEB99E98F115}"/>
              </a:ext>
            </a:extLst>
          </p:cNvPr>
          <p:cNvSpPr/>
          <p:nvPr/>
        </p:nvSpPr>
        <p:spPr>
          <a:xfrm>
            <a:off x="5578372" y="1142440"/>
            <a:ext cx="1110766" cy="879154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9DA56073-3547-1EB1-D7F7-D13ECADB664B}"/>
              </a:ext>
            </a:extLst>
          </p:cNvPr>
          <p:cNvGrpSpPr/>
          <p:nvPr/>
        </p:nvGrpSpPr>
        <p:grpSpPr>
          <a:xfrm>
            <a:off x="119246" y="3092409"/>
            <a:ext cx="5256133" cy="2676466"/>
            <a:chOff x="6380696" y="3482791"/>
            <a:chExt cx="5256133" cy="2676466"/>
          </a:xfrm>
        </p:grpSpPr>
        <p:sp>
          <p:nvSpPr>
            <p:cNvPr id="35" name="Google Shape;464;p29">
              <a:extLst>
                <a:ext uri="{FF2B5EF4-FFF2-40B4-BE49-F238E27FC236}">
                  <a16:creationId xmlns:a16="http://schemas.microsoft.com/office/drawing/2014/main" id="{8A3A2211-3315-9F6C-F201-376DE2EE205A}"/>
                </a:ext>
              </a:extLst>
            </p:cNvPr>
            <p:cNvSpPr/>
            <p:nvPr/>
          </p:nvSpPr>
          <p:spPr>
            <a:xfrm>
              <a:off x="6380696" y="3495875"/>
              <a:ext cx="5256133" cy="2139046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 </a:t>
              </a:r>
              <a:r>
                <a:rPr lang="el-GR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ανάπτυξη </a:t>
              </a: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βιώσιμων οικονομικών δραστηριοτήτων χαμηλού ανθρακικού και περιβαλλοντικού αποτυπώματος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 </a:t>
              </a:r>
              <a:r>
                <a:rPr lang="el-GR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ενίσχυση</a:t>
              </a: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και η σταδιακή </a:t>
              </a:r>
              <a:r>
                <a:rPr lang="el-GR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διαφοροποίηση</a:t>
              </a: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των τοπικών οικονομιών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 </a:t>
              </a:r>
              <a:r>
                <a:rPr lang="el-GR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δημιουργία</a:t>
              </a: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θέσεων εργασίας και η </a:t>
              </a:r>
              <a:r>
                <a:rPr lang="el-GR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βελτίωση</a:t>
              </a: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ποιότητας ζωής των κατοίκων</a:t>
              </a:r>
            </a:p>
          </p:txBody>
        </p:sp>
        <p:sp>
          <p:nvSpPr>
            <p:cNvPr id="36" name="Google Shape;465;p29">
              <a:extLst>
                <a:ext uri="{FF2B5EF4-FFF2-40B4-BE49-F238E27FC236}">
                  <a16:creationId xmlns:a16="http://schemas.microsoft.com/office/drawing/2014/main" id="{63ACB103-BCAA-F529-0303-DA588136F822}"/>
                </a:ext>
              </a:extLst>
            </p:cNvPr>
            <p:cNvSpPr/>
            <p:nvPr/>
          </p:nvSpPr>
          <p:spPr>
            <a:xfrm>
              <a:off x="6380696" y="5196435"/>
              <a:ext cx="1034378" cy="962822"/>
            </a:xfrm>
            <a:custGeom>
              <a:avLst/>
              <a:gdLst/>
              <a:ahLst/>
              <a:cxnLst/>
              <a:rect l="l" t="t" r="r" b="b"/>
              <a:pathLst>
                <a:path w="785107" h="836771" extrusionOk="0">
                  <a:moveTo>
                    <a:pt x="785108" y="495395"/>
                  </a:moveTo>
                  <a:cubicBezTo>
                    <a:pt x="785055" y="683947"/>
                    <a:pt x="632603" y="836771"/>
                    <a:pt x="444562" y="836771"/>
                  </a:cubicBezTo>
                  <a:lnTo>
                    <a:pt x="105726" y="836771"/>
                  </a:lnTo>
                  <a:cubicBezTo>
                    <a:pt x="47335" y="836771"/>
                    <a:pt x="0" y="789308"/>
                    <a:pt x="0" y="730758"/>
                  </a:cubicBezTo>
                  <a:lnTo>
                    <a:pt x="0" y="0"/>
                  </a:lnTo>
                  <a:cubicBezTo>
                    <a:pt x="-52" y="84957"/>
                    <a:pt x="68590" y="153871"/>
                    <a:pt x="153317" y="153924"/>
                  </a:cubicBezTo>
                  <a:cubicBezTo>
                    <a:pt x="153380" y="153924"/>
                    <a:pt x="153444" y="153924"/>
                    <a:pt x="153507" y="153924"/>
                  </a:cubicBezTo>
                  <a:lnTo>
                    <a:pt x="444562" y="153924"/>
                  </a:lnTo>
                  <a:cubicBezTo>
                    <a:pt x="632640" y="153924"/>
                    <a:pt x="785108" y="306806"/>
                    <a:pt x="785108" y="4953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" name="Google Shape;466;p29">
              <a:extLst>
                <a:ext uri="{FF2B5EF4-FFF2-40B4-BE49-F238E27FC236}">
                  <a16:creationId xmlns:a16="http://schemas.microsoft.com/office/drawing/2014/main" id="{F349A616-FD39-6695-15C1-9A1235A33E57}"/>
                </a:ext>
              </a:extLst>
            </p:cNvPr>
            <p:cNvSpPr txBox="1"/>
            <p:nvPr/>
          </p:nvSpPr>
          <p:spPr>
            <a:xfrm>
              <a:off x="8404602" y="3482791"/>
              <a:ext cx="832452" cy="384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 b="1" dirty="0">
                  <a:solidFill>
                    <a:srgbClr val="286098"/>
                  </a:solidFill>
                  <a:latin typeface="Arial" panose="020B0604020202020204" pitchFamily="34" charset="0"/>
                  <a:ea typeface="Montserrat SemiBold"/>
                  <a:cs typeface="Arial" panose="020B0604020202020204" pitchFamily="34" charset="0"/>
                  <a:sym typeface="Montserrat SemiBold"/>
                </a:rPr>
                <a:t>Στόχοι</a:t>
              </a:r>
              <a:endParaRPr sz="1600" b="1" dirty="0">
                <a:solidFill>
                  <a:srgbClr val="286098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endParaRPr>
            </a:p>
          </p:txBody>
        </p:sp>
        <p:sp>
          <p:nvSpPr>
            <p:cNvPr id="40" name="Google Shape;406;p26">
              <a:extLst>
                <a:ext uri="{FF2B5EF4-FFF2-40B4-BE49-F238E27FC236}">
                  <a16:creationId xmlns:a16="http://schemas.microsoft.com/office/drawing/2014/main" id="{3C72B1B7-F327-2ADD-7532-0E19384878F4}"/>
                </a:ext>
              </a:extLst>
            </p:cNvPr>
            <p:cNvSpPr/>
            <p:nvPr/>
          </p:nvSpPr>
          <p:spPr>
            <a:xfrm>
              <a:off x="6603045" y="5482277"/>
              <a:ext cx="589680" cy="535799"/>
            </a:xfrm>
            <a:custGeom>
              <a:avLst/>
              <a:gdLst/>
              <a:ahLst/>
              <a:cxnLst/>
              <a:rect l="l" t="t" r="r" b="b"/>
              <a:pathLst>
                <a:path w="687673" h="624838" extrusionOk="0">
                  <a:moveTo>
                    <a:pt x="312418" y="624838"/>
                  </a:moveTo>
                  <a:cubicBezTo>
                    <a:pt x="139873" y="624837"/>
                    <a:pt x="-1" y="484962"/>
                    <a:pt x="0" y="312418"/>
                  </a:cubicBezTo>
                  <a:cubicBezTo>
                    <a:pt x="1" y="139873"/>
                    <a:pt x="139877" y="-1"/>
                    <a:pt x="312421" y="0"/>
                  </a:cubicBezTo>
                  <a:cubicBezTo>
                    <a:pt x="385786" y="0"/>
                    <a:pt x="456812" y="25820"/>
                    <a:pt x="513050" y="72934"/>
                  </a:cubicBezTo>
                  <a:cubicBezTo>
                    <a:pt x="526407" y="83857"/>
                    <a:pt x="528381" y="103539"/>
                    <a:pt x="517458" y="116897"/>
                  </a:cubicBezTo>
                  <a:cubicBezTo>
                    <a:pt x="506536" y="130254"/>
                    <a:pt x="486853" y="132227"/>
                    <a:pt x="473496" y="121305"/>
                  </a:cubicBezTo>
                  <a:cubicBezTo>
                    <a:pt x="473294" y="121140"/>
                    <a:pt x="473095" y="120973"/>
                    <a:pt x="472898" y="120803"/>
                  </a:cubicBezTo>
                  <a:cubicBezTo>
                    <a:pt x="367057" y="32216"/>
                    <a:pt x="209442" y="46202"/>
                    <a:pt x="120855" y="152043"/>
                  </a:cubicBezTo>
                  <a:cubicBezTo>
                    <a:pt x="32267" y="257883"/>
                    <a:pt x="46254" y="415499"/>
                    <a:pt x="152094" y="504086"/>
                  </a:cubicBezTo>
                  <a:cubicBezTo>
                    <a:pt x="257935" y="592674"/>
                    <a:pt x="415550" y="578687"/>
                    <a:pt x="504138" y="472846"/>
                  </a:cubicBezTo>
                  <a:cubicBezTo>
                    <a:pt x="537173" y="433377"/>
                    <a:pt x="557216" y="384669"/>
                    <a:pt x="561528" y="333379"/>
                  </a:cubicBezTo>
                  <a:cubicBezTo>
                    <a:pt x="562742" y="316361"/>
                    <a:pt x="577521" y="303549"/>
                    <a:pt x="594539" y="304763"/>
                  </a:cubicBezTo>
                  <a:cubicBezTo>
                    <a:pt x="594773" y="304780"/>
                    <a:pt x="595007" y="304799"/>
                    <a:pt x="595241" y="304821"/>
                  </a:cubicBezTo>
                  <a:cubicBezTo>
                    <a:pt x="612426" y="306250"/>
                    <a:pt x="625198" y="321340"/>
                    <a:pt x="623769" y="338525"/>
                  </a:cubicBezTo>
                  <a:cubicBezTo>
                    <a:pt x="623769" y="338528"/>
                    <a:pt x="623769" y="338531"/>
                    <a:pt x="623768" y="338534"/>
                  </a:cubicBezTo>
                  <a:cubicBezTo>
                    <a:pt x="609442" y="500028"/>
                    <a:pt x="474543" y="624074"/>
                    <a:pt x="312418" y="624838"/>
                  </a:cubicBezTo>
                  <a:close/>
                  <a:moveTo>
                    <a:pt x="382834" y="411087"/>
                  </a:moveTo>
                  <a:lnTo>
                    <a:pt x="678135" y="115814"/>
                  </a:lnTo>
                  <a:cubicBezTo>
                    <a:pt x="690546" y="103827"/>
                    <a:pt x="690890" y="84049"/>
                    <a:pt x="678903" y="71638"/>
                  </a:cubicBezTo>
                  <a:cubicBezTo>
                    <a:pt x="666916" y="59227"/>
                    <a:pt x="647138" y="58883"/>
                    <a:pt x="634727" y="70870"/>
                  </a:cubicBezTo>
                  <a:cubicBezTo>
                    <a:pt x="634467" y="71121"/>
                    <a:pt x="634211" y="71377"/>
                    <a:pt x="633959" y="71638"/>
                  </a:cubicBezTo>
                  <a:lnTo>
                    <a:pt x="338654" y="366908"/>
                  </a:lnTo>
                  <a:cubicBezTo>
                    <a:pt x="332471" y="373160"/>
                    <a:pt x="323915" y="376479"/>
                    <a:pt x="315132" y="376031"/>
                  </a:cubicBezTo>
                  <a:cubicBezTo>
                    <a:pt x="306661" y="375752"/>
                    <a:pt x="298689" y="371955"/>
                    <a:pt x="293135" y="365552"/>
                  </a:cubicBezTo>
                  <a:lnTo>
                    <a:pt x="211978" y="261910"/>
                  </a:lnTo>
                  <a:cubicBezTo>
                    <a:pt x="201168" y="248462"/>
                    <a:pt x="181503" y="246323"/>
                    <a:pt x="168054" y="257132"/>
                  </a:cubicBezTo>
                  <a:cubicBezTo>
                    <a:pt x="154842" y="267752"/>
                    <a:pt x="152509" y="286971"/>
                    <a:pt x="162797" y="300444"/>
                  </a:cubicBezTo>
                  <a:lnTo>
                    <a:pt x="244532" y="404817"/>
                  </a:lnTo>
                  <a:cubicBezTo>
                    <a:pt x="261408" y="425031"/>
                    <a:pt x="285992" y="437234"/>
                    <a:pt x="312296" y="438455"/>
                  </a:cubicBezTo>
                  <a:cubicBezTo>
                    <a:pt x="313699" y="438516"/>
                    <a:pt x="315102" y="438546"/>
                    <a:pt x="316504" y="438546"/>
                  </a:cubicBezTo>
                  <a:cubicBezTo>
                    <a:pt x="341377" y="438534"/>
                    <a:pt x="365230" y="428660"/>
                    <a:pt x="382834" y="411087"/>
                  </a:cubicBezTo>
                  <a:close/>
                </a:path>
              </a:pathLst>
            </a:custGeom>
            <a:solidFill>
              <a:srgbClr val="F4B1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Ομάδα 72">
            <a:extLst>
              <a:ext uri="{FF2B5EF4-FFF2-40B4-BE49-F238E27FC236}">
                <a16:creationId xmlns:a16="http://schemas.microsoft.com/office/drawing/2014/main" id="{F2D54155-7928-305D-3F4E-6A5D434DCAD2}"/>
              </a:ext>
            </a:extLst>
          </p:cNvPr>
          <p:cNvGrpSpPr/>
          <p:nvPr/>
        </p:nvGrpSpPr>
        <p:grpSpPr>
          <a:xfrm>
            <a:off x="7478720" y="4776611"/>
            <a:ext cx="2475726" cy="1208501"/>
            <a:chOff x="8079341" y="4895623"/>
            <a:chExt cx="2475726" cy="1208501"/>
          </a:xfrm>
        </p:grpSpPr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id="{5C12A4BD-4FAE-F802-3DF6-5CF7CD96045C}"/>
                </a:ext>
              </a:extLst>
            </p:cNvPr>
            <p:cNvGrpSpPr/>
            <p:nvPr/>
          </p:nvGrpSpPr>
          <p:grpSpPr>
            <a:xfrm>
              <a:off x="8079341" y="4895623"/>
              <a:ext cx="2475726" cy="1208501"/>
              <a:chOff x="386658" y="4644852"/>
              <a:chExt cx="2169947" cy="1208501"/>
            </a:xfrm>
          </p:grpSpPr>
          <p:grpSp>
            <p:nvGrpSpPr>
              <p:cNvPr id="8" name="Ομάδα 7">
                <a:extLst>
                  <a:ext uri="{FF2B5EF4-FFF2-40B4-BE49-F238E27FC236}">
                    <a16:creationId xmlns:a16="http://schemas.microsoft.com/office/drawing/2014/main" id="{339E72EF-AE4E-0BDF-F5E8-E3E2E4C263D3}"/>
                  </a:ext>
                </a:extLst>
              </p:cNvPr>
              <p:cNvGrpSpPr/>
              <p:nvPr/>
            </p:nvGrpSpPr>
            <p:grpSpPr>
              <a:xfrm>
                <a:off x="585008" y="5051386"/>
                <a:ext cx="1971597" cy="801967"/>
                <a:chOff x="354691" y="4259841"/>
                <a:chExt cx="1971597" cy="801967"/>
              </a:xfrm>
            </p:grpSpPr>
            <p:sp>
              <p:nvSpPr>
                <p:cNvPr id="23" name="Google Shape;775;p72">
                  <a:extLst>
                    <a:ext uri="{FF2B5EF4-FFF2-40B4-BE49-F238E27FC236}">
                      <a16:creationId xmlns:a16="http://schemas.microsoft.com/office/drawing/2014/main" id="{BACF7F0C-7CB5-4CA1-035B-35FA99C5C396}"/>
                    </a:ext>
                  </a:extLst>
                </p:cNvPr>
                <p:cNvSpPr/>
                <p:nvPr/>
              </p:nvSpPr>
              <p:spPr>
                <a:xfrm>
                  <a:off x="806821" y="4536798"/>
                  <a:ext cx="4117" cy="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" h="1240" extrusionOk="0">
                      <a:moveTo>
                        <a:pt x="816" y="0"/>
                      </a:moveTo>
                      <a:cubicBezTo>
                        <a:pt x="1" y="0"/>
                        <a:pt x="1" y="1240"/>
                        <a:pt x="816" y="1240"/>
                      </a:cubicBezTo>
                      <a:cubicBezTo>
                        <a:pt x="1599" y="1240"/>
                        <a:pt x="1599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1F49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Ορθογώνιο: Στρογγύλεμα γωνιών 12">
                  <a:extLst>
                    <a:ext uri="{FF2B5EF4-FFF2-40B4-BE49-F238E27FC236}">
                      <a16:creationId xmlns:a16="http://schemas.microsoft.com/office/drawing/2014/main" id="{CE190591-AD50-B247-7635-7EB68B416261}"/>
                    </a:ext>
                  </a:extLst>
                </p:cNvPr>
                <p:cNvSpPr/>
                <p:nvPr/>
              </p:nvSpPr>
              <p:spPr>
                <a:xfrm>
                  <a:off x="354691" y="4259841"/>
                  <a:ext cx="1971597" cy="801967"/>
                </a:xfrm>
                <a:prstGeom prst="roundRect">
                  <a:avLst>
                    <a:gd name="adj" fmla="val 21123"/>
                  </a:avLst>
                </a:prstGeom>
                <a:noFill/>
                <a:ln>
                  <a:solidFill>
                    <a:srgbClr val="114A8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BCE8593-C017-30DA-C82E-9D9FFC3DCAB7}"/>
                    </a:ext>
                  </a:extLst>
                </p:cNvPr>
                <p:cNvSpPr txBox="1"/>
                <p:nvPr/>
              </p:nvSpPr>
              <p:spPr>
                <a:xfrm>
                  <a:off x="943982" y="4403057"/>
                  <a:ext cx="13057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dirty="0">
                      <a:solidFill>
                        <a:srgbClr val="A9D35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137 εκ. €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2C7CCF-FD93-3DA1-0ACA-A89B5A01124E}"/>
                  </a:ext>
                </a:extLst>
              </p:cNvPr>
              <p:cNvSpPr txBox="1"/>
              <p:nvPr/>
            </p:nvSpPr>
            <p:spPr>
              <a:xfrm>
                <a:off x="386658" y="4644852"/>
                <a:ext cx="1971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Προϋπολογισμός</a:t>
                </a:r>
                <a:endParaRPr lang="el-GR" dirty="0"/>
              </a:p>
            </p:txBody>
          </p:sp>
        </p:grpSp>
        <p:pic>
          <p:nvPicPr>
            <p:cNvPr id="44" name="Graphic 4" descr="Coins outline">
              <a:extLst>
                <a:ext uri="{FF2B5EF4-FFF2-40B4-BE49-F238E27FC236}">
                  <a16:creationId xmlns:a16="http://schemas.microsoft.com/office/drawing/2014/main" id="{2C0A1089-941A-1C9D-1DC2-C17179171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89008" y="5350475"/>
              <a:ext cx="648072" cy="648072"/>
            </a:xfrm>
            <a:prstGeom prst="rect">
              <a:avLst/>
            </a:prstGeom>
          </p:spPr>
        </p:pic>
      </p:grpSp>
      <p:sp>
        <p:nvSpPr>
          <p:cNvPr id="46" name="Θέση αριθμού διαφάνειας 45">
            <a:extLst>
              <a:ext uri="{FF2B5EF4-FFF2-40B4-BE49-F238E27FC236}">
                <a16:creationId xmlns:a16="http://schemas.microsoft.com/office/drawing/2014/main" id="{342728AC-BEF1-653E-CB32-70EDDFE333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30</a:t>
            </a:fld>
            <a:endParaRPr lang="el-GR"/>
          </a:p>
        </p:txBody>
      </p:sp>
      <p:sp>
        <p:nvSpPr>
          <p:cNvPr id="48" name="Google Shape;176;p19">
            <a:extLst>
              <a:ext uri="{FF2B5EF4-FFF2-40B4-BE49-F238E27FC236}">
                <a16:creationId xmlns:a16="http://schemas.microsoft.com/office/drawing/2014/main" id="{F345F05B-2786-5DD5-6677-E21EDCF25F0A}"/>
              </a:ext>
            </a:extLst>
          </p:cNvPr>
          <p:cNvSpPr/>
          <p:nvPr/>
        </p:nvSpPr>
        <p:spPr>
          <a:xfrm>
            <a:off x="275774" y="1317953"/>
            <a:ext cx="472599" cy="337573"/>
          </a:xfrm>
          <a:custGeom>
            <a:avLst/>
            <a:gdLst/>
            <a:ahLst/>
            <a:cxnLst/>
            <a:rect l="l" t="t" r="r" b="b"/>
            <a:pathLst>
              <a:path w="687673" h="624838" extrusionOk="0">
                <a:moveTo>
                  <a:pt x="312418" y="624838"/>
                </a:moveTo>
                <a:cubicBezTo>
                  <a:pt x="139873" y="624837"/>
                  <a:pt x="-1" y="484962"/>
                  <a:pt x="0" y="312418"/>
                </a:cubicBezTo>
                <a:cubicBezTo>
                  <a:pt x="1" y="139873"/>
                  <a:pt x="139877" y="-1"/>
                  <a:pt x="312421" y="0"/>
                </a:cubicBezTo>
                <a:cubicBezTo>
                  <a:pt x="385786" y="0"/>
                  <a:pt x="456812" y="25820"/>
                  <a:pt x="513050" y="72934"/>
                </a:cubicBezTo>
                <a:cubicBezTo>
                  <a:pt x="526407" y="83857"/>
                  <a:pt x="528381" y="103539"/>
                  <a:pt x="517458" y="116897"/>
                </a:cubicBezTo>
                <a:cubicBezTo>
                  <a:pt x="506536" y="130254"/>
                  <a:pt x="486853" y="132227"/>
                  <a:pt x="473496" y="121305"/>
                </a:cubicBezTo>
                <a:cubicBezTo>
                  <a:pt x="473294" y="121140"/>
                  <a:pt x="473095" y="120973"/>
                  <a:pt x="472898" y="120803"/>
                </a:cubicBezTo>
                <a:cubicBezTo>
                  <a:pt x="367057" y="32216"/>
                  <a:pt x="209442" y="46202"/>
                  <a:pt x="120855" y="152043"/>
                </a:cubicBezTo>
                <a:cubicBezTo>
                  <a:pt x="32267" y="257883"/>
                  <a:pt x="46254" y="415499"/>
                  <a:pt x="152094" y="504086"/>
                </a:cubicBezTo>
                <a:cubicBezTo>
                  <a:pt x="257935" y="592674"/>
                  <a:pt x="415550" y="578687"/>
                  <a:pt x="504138" y="472846"/>
                </a:cubicBezTo>
                <a:cubicBezTo>
                  <a:pt x="537173" y="433377"/>
                  <a:pt x="557216" y="384669"/>
                  <a:pt x="561528" y="333379"/>
                </a:cubicBezTo>
                <a:cubicBezTo>
                  <a:pt x="562742" y="316361"/>
                  <a:pt x="577521" y="303549"/>
                  <a:pt x="594539" y="304763"/>
                </a:cubicBezTo>
                <a:cubicBezTo>
                  <a:pt x="594773" y="304780"/>
                  <a:pt x="595007" y="304799"/>
                  <a:pt x="595241" y="304821"/>
                </a:cubicBezTo>
                <a:cubicBezTo>
                  <a:pt x="612426" y="306250"/>
                  <a:pt x="625198" y="321340"/>
                  <a:pt x="623769" y="338525"/>
                </a:cubicBezTo>
                <a:cubicBezTo>
                  <a:pt x="623769" y="338528"/>
                  <a:pt x="623769" y="338531"/>
                  <a:pt x="623768" y="338534"/>
                </a:cubicBezTo>
                <a:cubicBezTo>
                  <a:pt x="609442" y="500028"/>
                  <a:pt x="474543" y="624074"/>
                  <a:pt x="312418" y="624838"/>
                </a:cubicBezTo>
                <a:close/>
                <a:moveTo>
                  <a:pt x="382834" y="411087"/>
                </a:moveTo>
                <a:lnTo>
                  <a:pt x="678135" y="115814"/>
                </a:lnTo>
                <a:cubicBezTo>
                  <a:pt x="690546" y="103827"/>
                  <a:pt x="690890" y="84049"/>
                  <a:pt x="678903" y="71638"/>
                </a:cubicBezTo>
                <a:cubicBezTo>
                  <a:pt x="666916" y="59227"/>
                  <a:pt x="647138" y="58883"/>
                  <a:pt x="634727" y="70870"/>
                </a:cubicBezTo>
                <a:cubicBezTo>
                  <a:pt x="634467" y="71121"/>
                  <a:pt x="634211" y="71377"/>
                  <a:pt x="633959" y="71638"/>
                </a:cubicBezTo>
                <a:lnTo>
                  <a:pt x="338654" y="366908"/>
                </a:lnTo>
                <a:cubicBezTo>
                  <a:pt x="332471" y="373160"/>
                  <a:pt x="323915" y="376479"/>
                  <a:pt x="315132" y="376031"/>
                </a:cubicBezTo>
                <a:cubicBezTo>
                  <a:pt x="306661" y="375752"/>
                  <a:pt x="298689" y="371955"/>
                  <a:pt x="293135" y="365552"/>
                </a:cubicBezTo>
                <a:lnTo>
                  <a:pt x="211978" y="261910"/>
                </a:lnTo>
                <a:cubicBezTo>
                  <a:pt x="201168" y="248462"/>
                  <a:pt x="181503" y="246323"/>
                  <a:pt x="168054" y="257132"/>
                </a:cubicBezTo>
                <a:cubicBezTo>
                  <a:pt x="154842" y="267752"/>
                  <a:pt x="152509" y="286971"/>
                  <a:pt x="162797" y="300444"/>
                </a:cubicBezTo>
                <a:lnTo>
                  <a:pt x="244532" y="404817"/>
                </a:lnTo>
                <a:cubicBezTo>
                  <a:pt x="261408" y="425031"/>
                  <a:pt x="285992" y="437234"/>
                  <a:pt x="312296" y="438455"/>
                </a:cubicBezTo>
                <a:cubicBezTo>
                  <a:pt x="313699" y="438516"/>
                  <a:pt x="315102" y="438546"/>
                  <a:pt x="316504" y="438546"/>
                </a:cubicBezTo>
                <a:cubicBezTo>
                  <a:pt x="341377" y="438534"/>
                  <a:pt x="365230" y="428660"/>
                  <a:pt x="382834" y="411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D8AC02-3442-4F01-F7A2-EC55402E76C0}"/>
              </a:ext>
            </a:extLst>
          </p:cNvPr>
          <p:cNvSpPr txBox="1"/>
          <p:nvPr/>
        </p:nvSpPr>
        <p:spPr>
          <a:xfrm>
            <a:off x="825017" y="1308285"/>
            <a:ext cx="195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Π.Ε. Κοζάνης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C02C35-48A7-5680-F79B-89A1C884BD57}"/>
              </a:ext>
            </a:extLst>
          </p:cNvPr>
          <p:cNvSpPr txBox="1"/>
          <p:nvPr/>
        </p:nvSpPr>
        <p:spPr>
          <a:xfrm>
            <a:off x="126134" y="817212"/>
            <a:ext cx="2879754" cy="36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>
              <a:spcBef>
                <a:spcPts val="600"/>
              </a:spcBef>
              <a:buClr>
                <a:srgbClr val="0CADDC"/>
              </a:buClr>
            </a:pPr>
            <a:r>
              <a:rPr lang="el-GR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Περιοχές Παρέμβασης:</a:t>
            </a:r>
          </a:p>
        </p:txBody>
      </p:sp>
      <p:sp>
        <p:nvSpPr>
          <p:cNvPr id="58" name="Google Shape;176;p19">
            <a:extLst>
              <a:ext uri="{FF2B5EF4-FFF2-40B4-BE49-F238E27FC236}">
                <a16:creationId xmlns:a16="http://schemas.microsoft.com/office/drawing/2014/main" id="{B34A2390-5AE6-7C76-CABB-D68180D063C5}"/>
              </a:ext>
            </a:extLst>
          </p:cNvPr>
          <p:cNvSpPr/>
          <p:nvPr/>
        </p:nvSpPr>
        <p:spPr>
          <a:xfrm>
            <a:off x="274266" y="1791332"/>
            <a:ext cx="472599" cy="337573"/>
          </a:xfrm>
          <a:custGeom>
            <a:avLst/>
            <a:gdLst/>
            <a:ahLst/>
            <a:cxnLst/>
            <a:rect l="l" t="t" r="r" b="b"/>
            <a:pathLst>
              <a:path w="687673" h="624838" extrusionOk="0">
                <a:moveTo>
                  <a:pt x="312418" y="624838"/>
                </a:moveTo>
                <a:cubicBezTo>
                  <a:pt x="139873" y="624837"/>
                  <a:pt x="-1" y="484962"/>
                  <a:pt x="0" y="312418"/>
                </a:cubicBezTo>
                <a:cubicBezTo>
                  <a:pt x="1" y="139873"/>
                  <a:pt x="139877" y="-1"/>
                  <a:pt x="312421" y="0"/>
                </a:cubicBezTo>
                <a:cubicBezTo>
                  <a:pt x="385786" y="0"/>
                  <a:pt x="456812" y="25820"/>
                  <a:pt x="513050" y="72934"/>
                </a:cubicBezTo>
                <a:cubicBezTo>
                  <a:pt x="526407" y="83857"/>
                  <a:pt x="528381" y="103539"/>
                  <a:pt x="517458" y="116897"/>
                </a:cubicBezTo>
                <a:cubicBezTo>
                  <a:pt x="506536" y="130254"/>
                  <a:pt x="486853" y="132227"/>
                  <a:pt x="473496" y="121305"/>
                </a:cubicBezTo>
                <a:cubicBezTo>
                  <a:pt x="473294" y="121140"/>
                  <a:pt x="473095" y="120973"/>
                  <a:pt x="472898" y="120803"/>
                </a:cubicBezTo>
                <a:cubicBezTo>
                  <a:pt x="367057" y="32216"/>
                  <a:pt x="209442" y="46202"/>
                  <a:pt x="120855" y="152043"/>
                </a:cubicBezTo>
                <a:cubicBezTo>
                  <a:pt x="32267" y="257883"/>
                  <a:pt x="46254" y="415499"/>
                  <a:pt x="152094" y="504086"/>
                </a:cubicBezTo>
                <a:cubicBezTo>
                  <a:pt x="257935" y="592674"/>
                  <a:pt x="415550" y="578687"/>
                  <a:pt x="504138" y="472846"/>
                </a:cubicBezTo>
                <a:cubicBezTo>
                  <a:pt x="537173" y="433377"/>
                  <a:pt x="557216" y="384669"/>
                  <a:pt x="561528" y="333379"/>
                </a:cubicBezTo>
                <a:cubicBezTo>
                  <a:pt x="562742" y="316361"/>
                  <a:pt x="577521" y="303549"/>
                  <a:pt x="594539" y="304763"/>
                </a:cubicBezTo>
                <a:cubicBezTo>
                  <a:pt x="594773" y="304780"/>
                  <a:pt x="595007" y="304799"/>
                  <a:pt x="595241" y="304821"/>
                </a:cubicBezTo>
                <a:cubicBezTo>
                  <a:pt x="612426" y="306250"/>
                  <a:pt x="625198" y="321340"/>
                  <a:pt x="623769" y="338525"/>
                </a:cubicBezTo>
                <a:cubicBezTo>
                  <a:pt x="623769" y="338528"/>
                  <a:pt x="623769" y="338531"/>
                  <a:pt x="623768" y="338534"/>
                </a:cubicBezTo>
                <a:cubicBezTo>
                  <a:pt x="609442" y="500028"/>
                  <a:pt x="474543" y="624074"/>
                  <a:pt x="312418" y="624838"/>
                </a:cubicBezTo>
                <a:close/>
                <a:moveTo>
                  <a:pt x="382834" y="411087"/>
                </a:moveTo>
                <a:lnTo>
                  <a:pt x="678135" y="115814"/>
                </a:lnTo>
                <a:cubicBezTo>
                  <a:pt x="690546" y="103827"/>
                  <a:pt x="690890" y="84049"/>
                  <a:pt x="678903" y="71638"/>
                </a:cubicBezTo>
                <a:cubicBezTo>
                  <a:pt x="666916" y="59227"/>
                  <a:pt x="647138" y="58883"/>
                  <a:pt x="634727" y="70870"/>
                </a:cubicBezTo>
                <a:cubicBezTo>
                  <a:pt x="634467" y="71121"/>
                  <a:pt x="634211" y="71377"/>
                  <a:pt x="633959" y="71638"/>
                </a:cubicBezTo>
                <a:lnTo>
                  <a:pt x="338654" y="366908"/>
                </a:lnTo>
                <a:cubicBezTo>
                  <a:pt x="332471" y="373160"/>
                  <a:pt x="323915" y="376479"/>
                  <a:pt x="315132" y="376031"/>
                </a:cubicBezTo>
                <a:cubicBezTo>
                  <a:pt x="306661" y="375752"/>
                  <a:pt x="298689" y="371955"/>
                  <a:pt x="293135" y="365552"/>
                </a:cubicBezTo>
                <a:lnTo>
                  <a:pt x="211978" y="261910"/>
                </a:lnTo>
                <a:cubicBezTo>
                  <a:pt x="201168" y="248462"/>
                  <a:pt x="181503" y="246323"/>
                  <a:pt x="168054" y="257132"/>
                </a:cubicBezTo>
                <a:cubicBezTo>
                  <a:pt x="154842" y="267752"/>
                  <a:pt x="152509" y="286971"/>
                  <a:pt x="162797" y="300444"/>
                </a:cubicBezTo>
                <a:lnTo>
                  <a:pt x="244532" y="404817"/>
                </a:lnTo>
                <a:cubicBezTo>
                  <a:pt x="261408" y="425031"/>
                  <a:pt x="285992" y="437234"/>
                  <a:pt x="312296" y="438455"/>
                </a:cubicBezTo>
                <a:cubicBezTo>
                  <a:pt x="313699" y="438516"/>
                  <a:pt x="315102" y="438546"/>
                  <a:pt x="316504" y="438546"/>
                </a:cubicBezTo>
                <a:cubicBezTo>
                  <a:pt x="341377" y="438534"/>
                  <a:pt x="365230" y="428660"/>
                  <a:pt x="382834" y="411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B7DD1C-9078-88D0-6078-A81A974304E7}"/>
              </a:ext>
            </a:extLst>
          </p:cNvPr>
          <p:cNvSpPr txBox="1"/>
          <p:nvPr/>
        </p:nvSpPr>
        <p:spPr>
          <a:xfrm>
            <a:off x="823509" y="1781664"/>
            <a:ext cx="195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Π.Ε. Φλώρινας</a:t>
            </a:r>
          </a:p>
        </p:txBody>
      </p:sp>
      <p:sp>
        <p:nvSpPr>
          <p:cNvPr id="60" name="Google Shape;176;p19">
            <a:extLst>
              <a:ext uri="{FF2B5EF4-FFF2-40B4-BE49-F238E27FC236}">
                <a16:creationId xmlns:a16="http://schemas.microsoft.com/office/drawing/2014/main" id="{E92B1554-EC5E-F333-7659-936E791CE698}"/>
              </a:ext>
            </a:extLst>
          </p:cNvPr>
          <p:cNvSpPr/>
          <p:nvPr/>
        </p:nvSpPr>
        <p:spPr>
          <a:xfrm>
            <a:off x="2682676" y="1336945"/>
            <a:ext cx="472599" cy="337573"/>
          </a:xfrm>
          <a:custGeom>
            <a:avLst/>
            <a:gdLst/>
            <a:ahLst/>
            <a:cxnLst/>
            <a:rect l="l" t="t" r="r" b="b"/>
            <a:pathLst>
              <a:path w="687673" h="624838" extrusionOk="0">
                <a:moveTo>
                  <a:pt x="312418" y="624838"/>
                </a:moveTo>
                <a:cubicBezTo>
                  <a:pt x="139873" y="624837"/>
                  <a:pt x="-1" y="484962"/>
                  <a:pt x="0" y="312418"/>
                </a:cubicBezTo>
                <a:cubicBezTo>
                  <a:pt x="1" y="139873"/>
                  <a:pt x="139877" y="-1"/>
                  <a:pt x="312421" y="0"/>
                </a:cubicBezTo>
                <a:cubicBezTo>
                  <a:pt x="385786" y="0"/>
                  <a:pt x="456812" y="25820"/>
                  <a:pt x="513050" y="72934"/>
                </a:cubicBezTo>
                <a:cubicBezTo>
                  <a:pt x="526407" y="83857"/>
                  <a:pt x="528381" y="103539"/>
                  <a:pt x="517458" y="116897"/>
                </a:cubicBezTo>
                <a:cubicBezTo>
                  <a:pt x="506536" y="130254"/>
                  <a:pt x="486853" y="132227"/>
                  <a:pt x="473496" y="121305"/>
                </a:cubicBezTo>
                <a:cubicBezTo>
                  <a:pt x="473294" y="121140"/>
                  <a:pt x="473095" y="120973"/>
                  <a:pt x="472898" y="120803"/>
                </a:cubicBezTo>
                <a:cubicBezTo>
                  <a:pt x="367057" y="32216"/>
                  <a:pt x="209442" y="46202"/>
                  <a:pt x="120855" y="152043"/>
                </a:cubicBezTo>
                <a:cubicBezTo>
                  <a:pt x="32267" y="257883"/>
                  <a:pt x="46254" y="415499"/>
                  <a:pt x="152094" y="504086"/>
                </a:cubicBezTo>
                <a:cubicBezTo>
                  <a:pt x="257935" y="592674"/>
                  <a:pt x="415550" y="578687"/>
                  <a:pt x="504138" y="472846"/>
                </a:cubicBezTo>
                <a:cubicBezTo>
                  <a:pt x="537173" y="433377"/>
                  <a:pt x="557216" y="384669"/>
                  <a:pt x="561528" y="333379"/>
                </a:cubicBezTo>
                <a:cubicBezTo>
                  <a:pt x="562742" y="316361"/>
                  <a:pt x="577521" y="303549"/>
                  <a:pt x="594539" y="304763"/>
                </a:cubicBezTo>
                <a:cubicBezTo>
                  <a:pt x="594773" y="304780"/>
                  <a:pt x="595007" y="304799"/>
                  <a:pt x="595241" y="304821"/>
                </a:cubicBezTo>
                <a:cubicBezTo>
                  <a:pt x="612426" y="306250"/>
                  <a:pt x="625198" y="321340"/>
                  <a:pt x="623769" y="338525"/>
                </a:cubicBezTo>
                <a:cubicBezTo>
                  <a:pt x="623769" y="338528"/>
                  <a:pt x="623769" y="338531"/>
                  <a:pt x="623768" y="338534"/>
                </a:cubicBezTo>
                <a:cubicBezTo>
                  <a:pt x="609442" y="500028"/>
                  <a:pt x="474543" y="624074"/>
                  <a:pt x="312418" y="624838"/>
                </a:cubicBezTo>
                <a:close/>
                <a:moveTo>
                  <a:pt x="382834" y="411087"/>
                </a:moveTo>
                <a:lnTo>
                  <a:pt x="678135" y="115814"/>
                </a:lnTo>
                <a:cubicBezTo>
                  <a:pt x="690546" y="103827"/>
                  <a:pt x="690890" y="84049"/>
                  <a:pt x="678903" y="71638"/>
                </a:cubicBezTo>
                <a:cubicBezTo>
                  <a:pt x="666916" y="59227"/>
                  <a:pt x="647138" y="58883"/>
                  <a:pt x="634727" y="70870"/>
                </a:cubicBezTo>
                <a:cubicBezTo>
                  <a:pt x="634467" y="71121"/>
                  <a:pt x="634211" y="71377"/>
                  <a:pt x="633959" y="71638"/>
                </a:cubicBezTo>
                <a:lnTo>
                  <a:pt x="338654" y="366908"/>
                </a:lnTo>
                <a:cubicBezTo>
                  <a:pt x="332471" y="373160"/>
                  <a:pt x="323915" y="376479"/>
                  <a:pt x="315132" y="376031"/>
                </a:cubicBezTo>
                <a:cubicBezTo>
                  <a:pt x="306661" y="375752"/>
                  <a:pt x="298689" y="371955"/>
                  <a:pt x="293135" y="365552"/>
                </a:cubicBezTo>
                <a:lnTo>
                  <a:pt x="211978" y="261910"/>
                </a:lnTo>
                <a:cubicBezTo>
                  <a:pt x="201168" y="248462"/>
                  <a:pt x="181503" y="246323"/>
                  <a:pt x="168054" y="257132"/>
                </a:cubicBezTo>
                <a:cubicBezTo>
                  <a:pt x="154842" y="267752"/>
                  <a:pt x="152509" y="286971"/>
                  <a:pt x="162797" y="300444"/>
                </a:cubicBezTo>
                <a:lnTo>
                  <a:pt x="244532" y="404817"/>
                </a:lnTo>
                <a:cubicBezTo>
                  <a:pt x="261408" y="425031"/>
                  <a:pt x="285992" y="437234"/>
                  <a:pt x="312296" y="438455"/>
                </a:cubicBezTo>
                <a:cubicBezTo>
                  <a:pt x="313699" y="438516"/>
                  <a:pt x="315102" y="438546"/>
                  <a:pt x="316504" y="438546"/>
                </a:cubicBezTo>
                <a:cubicBezTo>
                  <a:pt x="341377" y="438534"/>
                  <a:pt x="365230" y="428660"/>
                  <a:pt x="382834" y="411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4CAB69-D973-96FB-0D08-9740FA6CA40A}"/>
              </a:ext>
            </a:extLst>
          </p:cNvPr>
          <p:cNvSpPr txBox="1"/>
          <p:nvPr/>
        </p:nvSpPr>
        <p:spPr>
          <a:xfrm>
            <a:off x="3243291" y="1219786"/>
            <a:ext cx="195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Δήμος Μεγαλόπολης</a:t>
            </a:r>
          </a:p>
        </p:txBody>
      </p:sp>
      <p:grpSp>
        <p:nvGrpSpPr>
          <p:cNvPr id="62" name="Google Shape;807;p34">
            <a:extLst>
              <a:ext uri="{FF2B5EF4-FFF2-40B4-BE49-F238E27FC236}">
                <a16:creationId xmlns:a16="http://schemas.microsoft.com/office/drawing/2014/main" id="{03D06BE5-6C13-41EC-24BC-20AA5DD836DD}"/>
              </a:ext>
            </a:extLst>
          </p:cNvPr>
          <p:cNvGrpSpPr/>
          <p:nvPr/>
        </p:nvGrpSpPr>
        <p:grpSpPr>
          <a:xfrm>
            <a:off x="7357602" y="812319"/>
            <a:ext cx="547658" cy="493751"/>
            <a:chOff x="4962384" y="5555748"/>
            <a:chExt cx="539999" cy="539999"/>
          </a:xfrm>
        </p:grpSpPr>
        <p:sp>
          <p:nvSpPr>
            <p:cNvPr id="63" name="Google Shape;808;p34">
              <a:extLst>
                <a:ext uri="{FF2B5EF4-FFF2-40B4-BE49-F238E27FC236}">
                  <a16:creationId xmlns:a16="http://schemas.microsoft.com/office/drawing/2014/main" id="{9E4FEAF7-2992-C148-C49A-31B911B23B11}"/>
                </a:ext>
              </a:extLst>
            </p:cNvPr>
            <p:cNvSpPr/>
            <p:nvPr/>
          </p:nvSpPr>
          <p:spPr>
            <a:xfrm>
              <a:off x="4962384" y="5789745"/>
              <a:ext cx="238849" cy="306002"/>
            </a:xfrm>
            <a:custGeom>
              <a:avLst/>
              <a:gdLst/>
              <a:ahLst/>
              <a:cxnLst/>
              <a:rect l="l" t="t" r="r" b="b"/>
              <a:pathLst>
                <a:path w="238849" h="306002" extrusionOk="0">
                  <a:moveTo>
                    <a:pt x="215681" y="131086"/>
                  </a:moveTo>
                  <a:lnTo>
                    <a:pt x="134498" y="49903"/>
                  </a:lnTo>
                  <a:lnTo>
                    <a:pt x="100938" y="83464"/>
                  </a:lnTo>
                  <a:cubicBezTo>
                    <a:pt x="98649" y="85751"/>
                    <a:pt x="96644" y="88218"/>
                    <a:pt x="94922" y="90817"/>
                  </a:cubicBezTo>
                  <a:lnTo>
                    <a:pt x="94922" y="47461"/>
                  </a:lnTo>
                  <a:cubicBezTo>
                    <a:pt x="94922" y="21291"/>
                    <a:pt x="73631" y="0"/>
                    <a:pt x="47461" y="0"/>
                  </a:cubicBezTo>
                  <a:lnTo>
                    <a:pt x="0" y="0"/>
                  </a:lnTo>
                  <a:lnTo>
                    <a:pt x="0" y="139139"/>
                  </a:lnTo>
                  <a:lnTo>
                    <a:pt x="101740" y="240878"/>
                  </a:lnTo>
                  <a:lnTo>
                    <a:pt x="101740" y="306003"/>
                  </a:lnTo>
                  <a:lnTo>
                    <a:pt x="133381" y="306003"/>
                  </a:lnTo>
                  <a:lnTo>
                    <a:pt x="133381" y="261632"/>
                  </a:lnTo>
                  <a:cubicBezTo>
                    <a:pt x="141738" y="264579"/>
                    <a:pt x="150624" y="266121"/>
                    <a:pt x="159748" y="266121"/>
                  </a:cubicBezTo>
                  <a:cubicBezTo>
                    <a:pt x="177099" y="266121"/>
                    <a:pt x="193590" y="260563"/>
                    <a:pt x="207209" y="250305"/>
                  </a:cubicBezTo>
                  <a:lnTo>
                    <a:pt x="207209" y="306003"/>
                  </a:lnTo>
                  <a:lnTo>
                    <a:pt x="238850" y="306003"/>
                  </a:lnTo>
                  <a:lnTo>
                    <a:pt x="238850" y="189293"/>
                  </a:lnTo>
                  <a:lnTo>
                    <a:pt x="238759" y="189293"/>
                  </a:lnTo>
                  <a:cubicBezTo>
                    <a:pt x="239358" y="168286"/>
                    <a:pt x="231680" y="147085"/>
                    <a:pt x="215681" y="131086"/>
                  </a:cubicBezTo>
                  <a:close/>
                  <a:moveTo>
                    <a:pt x="193308" y="220579"/>
                  </a:moveTo>
                  <a:cubicBezTo>
                    <a:pt x="184344" y="229544"/>
                    <a:pt x="172426" y="234480"/>
                    <a:pt x="159748" y="234480"/>
                  </a:cubicBezTo>
                  <a:cubicBezTo>
                    <a:pt x="147071" y="234480"/>
                    <a:pt x="135153" y="229543"/>
                    <a:pt x="126189" y="220579"/>
                  </a:cubicBezTo>
                  <a:lnTo>
                    <a:pt x="31641" y="126032"/>
                  </a:lnTo>
                  <a:lnTo>
                    <a:pt x="31641" y="31641"/>
                  </a:lnTo>
                  <a:lnTo>
                    <a:pt x="47461" y="31641"/>
                  </a:lnTo>
                  <a:cubicBezTo>
                    <a:pt x="56184" y="31641"/>
                    <a:pt x="63281" y="38738"/>
                    <a:pt x="63281" y="47461"/>
                  </a:cubicBezTo>
                  <a:lnTo>
                    <a:pt x="63281" y="112926"/>
                  </a:lnTo>
                  <a:lnTo>
                    <a:pt x="100810" y="150455"/>
                  </a:lnTo>
                  <a:lnTo>
                    <a:pt x="100938" y="150583"/>
                  </a:lnTo>
                  <a:lnTo>
                    <a:pt x="138726" y="188371"/>
                  </a:lnTo>
                  <a:lnTo>
                    <a:pt x="161099" y="165998"/>
                  </a:lnTo>
                  <a:lnTo>
                    <a:pt x="123238" y="128136"/>
                  </a:lnTo>
                  <a:cubicBezTo>
                    <a:pt x="117144" y="121962"/>
                    <a:pt x="117168" y="111980"/>
                    <a:pt x="123311" y="105837"/>
                  </a:cubicBezTo>
                  <a:lnTo>
                    <a:pt x="134498" y="94650"/>
                  </a:lnTo>
                  <a:lnTo>
                    <a:pt x="193308" y="153460"/>
                  </a:lnTo>
                  <a:cubicBezTo>
                    <a:pt x="211814" y="171965"/>
                    <a:pt x="211814" y="202074"/>
                    <a:pt x="193308" y="220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09;p34">
              <a:extLst>
                <a:ext uri="{FF2B5EF4-FFF2-40B4-BE49-F238E27FC236}">
                  <a16:creationId xmlns:a16="http://schemas.microsoft.com/office/drawing/2014/main" id="{96366EA7-15C6-AE62-0210-7A3D679474B6}"/>
                </a:ext>
              </a:extLst>
            </p:cNvPr>
            <p:cNvSpPr/>
            <p:nvPr/>
          </p:nvSpPr>
          <p:spPr>
            <a:xfrm>
              <a:off x="5263534" y="5789745"/>
              <a:ext cx="238849" cy="306002"/>
            </a:xfrm>
            <a:custGeom>
              <a:avLst/>
              <a:gdLst/>
              <a:ahLst/>
              <a:cxnLst/>
              <a:rect l="l" t="t" r="r" b="b"/>
              <a:pathLst>
                <a:path w="238849" h="306002" extrusionOk="0">
                  <a:moveTo>
                    <a:pt x="238850" y="0"/>
                  </a:moveTo>
                  <a:lnTo>
                    <a:pt x="191389" y="0"/>
                  </a:lnTo>
                  <a:cubicBezTo>
                    <a:pt x="165219" y="0"/>
                    <a:pt x="143928" y="21291"/>
                    <a:pt x="143928" y="47461"/>
                  </a:cubicBezTo>
                  <a:lnTo>
                    <a:pt x="143928" y="90817"/>
                  </a:lnTo>
                  <a:cubicBezTo>
                    <a:pt x="142206" y="88218"/>
                    <a:pt x="140201" y="85751"/>
                    <a:pt x="137912" y="83463"/>
                  </a:cubicBezTo>
                  <a:lnTo>
                    <a:pt x="104352" y="49904"/>
                  </a:lnTo>
                  <a:lnTo>
                    <a:pt x="23168" y="131087"/>
                  </a:lnTo>
                  <a:cubicBezTo>
                    <a:pt x="7170" y="147085"/>
                    <a:pt x="-508" y="168287"/>
                    <a:pt x="91" y="189294"/>
                  </a:cubicBezTo>
                  <a:lnTo>
                    <a:pt x="0" y="189294"/>
                  </a:lnTo>
                  <a:lnTo>
                    <a:pt x="0" y="306003"/>
                  </a:lnTo>
                  <a:lnTo>
                    <a:pt x="31641" y="306003"/>
                  </a:lnTo>
                  <a:lnTo>
                    <a:pt x="31641" y="250306"/>
                  </a:lnTo>
                  <a:cubicBezTo>
                    <a:pt x="45260" y="260563"/>
                    <a:pt x="61751" y="266121"/>
                    <a:pt x="79102" y="266121"/>
                  </a:cubicBezTo>
                  <a:cubicBezTo>
                    <a:pt x="88226" y="266121"/>
                    <a:pt x="97111" y="264579"/>
                    <a:pt x="105469" y="261632"/>
                  </a:cubicBezTo>
                  <a:lnTo>
                    <a:pt x="105469" y="306003"/>
                  </a:lnTo>
                  <a:lnTo>
                    <a:pt x="137109" y="306003"/>
                  </a:lnTo>
                  <a:lnTo>
                    <a:pt x="137109" y="240877"/>
                  </a:lnTo>
                  <a:lnTo>
                    <a:pt x="238850" y="139139"/>
                  </a:lnTo>
                  <a:close/>
                  <a:moveTo>
                    <a:pt x="207209" y="126032"/>
                  </a:moveTo>
                  <a:lnTo>
                    <a:pt x="112661" y="220581"/>
                  </a:lnTo>
                  <a:cubicBezTo>
                    <a:pt x="103697" y="229544"/>
                    <a:pt x="91778" y="234481"/>
                    <a:pt x="79102" y="234481"/>
                  </a:cubicBezTo>
                  <a:cubicBezTo>
                    <a:pt x="66423" y="234481"/>
                    <a:pt x="54506" y="229544"/>
                    <a:pt x="45541" y="220581"/>
                  </a:cubicBezTo>
                  <a:cubicBezTo>
                    <a:pt x="27036" y="202075"/>
                    <a:pt x="27036" y="171966"/>
                    <a:pt x="45541" y="153460"/>
                  </a:cubicBezTo>
                  <a:lnTo>
                    <a:pt x="104352" y="94650"/>
                  </a:lnTo>
                  <a:lnTo>
                    <a:pt x="115539" y="105837"/>
                  </a:lnTo>
                  <a:cubicBezTo>
                    <a:pt x="121681" y="111980"/>
                    <a:pt x="121707" y="121962"/>
                    <a:pt x="115613" y="128136"/>
                  </a:cubicBezTo>
                  <a:lnTo>
                    <a:pt x="77751" y="165998"/>
                  </a:lnTo>
                  <a:lnTo>
                    <a:pt x="100124" y="188371"/>
                  </a:lnTo>
                  <a:lnTo>
                    <a:pt x="137913" y="150583"/>
                  </a:lnTo>
                  <a:cubicBezTo>
                    <a:pt x="137955" y="150540"/>
                    <a:pt x="137997" y="150499"/>
                    <a:pt x="138040" y="150455"/>
                  </a:cubicBezTo>
                  <a:lnTo>
                    <a:pt x="175569" y="112926"/>
                  </a:lnTo>
                  <a:lnTo>
                    <a:pt x="175569" y="47461"/>
                  </a:lnTo>
                  <a:cubicBezTo>
                    <a:pt x="175569" y="38738"/>
                    <a:pt x="182666" y="31641"/>
                    <a:pt x="191389" y="31641"/>
                  </a:cubicBezTo>
                  <a:lnTo>
                    <a:pt x="207209" y="316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10;p34">
              <a:extLst>
                <a:ext uri="{FF2B5EF4-FFF2-40B4-BE49-F238E27FC236}">
                  <a16:creationId xmlns:a16="http://schemas.microsoft.com/office/drawing/2014/main" id="{08B81F9F-F8C9-FC83-0721-34632BCC6960}"/>
                </a:ext>
              </a:extLst>
            </p:cNvPr>
            <p:cNvSpPr/>
            <p:nvPr/>
          </p:nvSpPr>
          <p:spPr>
            <a:xfrm>
              <a:off x="5127246" y="5555748"/>
              <a:ext cx="210275" cy="271054"/>
            </a:xfrm>
            <a:custGeom>
              <a:avLst/>
              <a:gdLst/>
              <a:ahLst/>
              <a:cxnLst/>
              <a:rect l="l" t="t" r="r" b="b"/>
              <a:pathLst>
                <a:path w="210275" h="271054" extrusionOk="0">
                  <a:moveTo>
                    <a:pt x="210275" y="203351"/>
                  </a:moveTo>
                  <a:cubicBezTo>
                    <a:pt x="210275" y="172142"/>
                    <a:pt x="189304" y="145756"/>
                    <a:pt x="160720" y="137495"/>
                  </a:cubicBezTo>
                  <a:cubicBezTo>
                    <a:pt x="168684" y="126332"/>
                    <a:pt x="173389" y="112689"/>
                    <a:pt x="173389" y="97961"/>
                  </a:cubicBezTo>
                  <a:lnTo>
                    <a:pt x="173389" y="68251"/>
                  </a:lnTo>
                  <a:cubicBezTo>
                    <a:pt x="173389" y="30618"/>
                    <a:pt x="142772" y="0"/>
                    <a:pt x="105138" y="0"/>
                  </a:cubicBezTo>
                  <a:cubicBezTo>
                    <a:pt x="67503" y="0"/>
                    <a:pt x="36887" y="30618"/>
                    <a:pt x="36887" y="68251"/>
                  </a:cubicBezTo>
                  <a:lnTo>
                    <a:pt x="36887" y="97960"/>
                  </a:lnTo>
                  <a:cubicBezTo>
                    <a:pt x="36887" y="112689"/>
                    <a:pt x="41592" y="126330"/>
                    <a:pt x="49556" y="137494"/>
                  </a:cubicBezTo>
                  <a:cubicBezTo>
                    <a:pt x="20971" y="145755"/>
                    <a:pt x="0" y="172141"/>
                    <a:pt x="0" y="203350"/>
                  </a:cubicBezTo>
                  <a:lnTo>
                    <a:pt x="0" y="271055"/>
                  </a:lnTo>
                  <a:lnTo>
                    <a:pt x="210274" y="271055"/>
                  </a:lnTo>
                  <a:lnTo>
                    <a:pt x="210274" y="203351"/>
                  </a:lnTo>
                  <a:close/>
                  <a:moveTo>
                    <a:pt x="68527" y="94922"/>
                  </a:moveTo>
                  <a:lnTo>
                    <a:pt x="141748" y="94922"/>
                  </a:lnTo>
                  <a:lnTo>
                    <a:pt x="141748" y="97960"/>
                  </a:lnTo>
                  <a:cubicBezTo>
                    <a:pt x="141748" y="118147"/>
                    <a:pt x="125325" y="134570"/>
                    <a:pt x="105138" y="134570"/>
                  </a:cubicBezTo>
                  <a:cubicBezTo>
                    <a:pt x="84950" y="134570"/>
                    <a:pt x="68527" y="118147"/>
                    <a:pt x="68527" y="97960"/>
                  </a:cubicBezTo>
                  <a:close/>
                  <a:moveTo>
                    <a:pt x="129029" y="166437"/>
                  </a:moveTo>
                  <a:lnTo>
                    <a:pt x="105138" y="197692"/>
                  </a:lnTo>
                  <a:lnTo>
                    <a:pt x="81246" y="166437"/>
                  </a:lnTo>
                  <a:close/>
                  <a:moveTo>
                    <a:pt x="105138" y="31641"/>
                  </a:moveTo>
                  <a:cubicBezTo>
                    <a:pt x="123639" y="31641"/>
                    <a:pt x="138968" y="45438"/>
                    <a:pt x="141402" y="63281"/>
                  </a:cubicBezTo>
                  <a:lnTo>
                    <a:pt x="68874" y="63281"/>
                  </a:lnTo>
                  <a:cubicBezTo>
                    <a:pt x="71307" y="45438"/>
                    <a:pt x="86636" y="31641"/>
                    <a:pt x="105138" y="31641"/>
                  </a:cubicBezTo>
                  <a:close/>
                  <a:moveTo>
                    <a:pt x="31641" y="203351"/>
                  </a:moveTo>
                  <a:cubicBezTo>
                    <a:pt x="31641" y="191109"/>
                    <a:pt x="37635" y="180246"/>
                    <a:pt x="46839" y="173527"/>
                  </a:cubicBezTo>
                  <a:lnTo>
                    <a:pt x="97205" y="239414"/>
                  </a:lnTo>
                  <a:lnTo>
                    <a:pt x="31642" y="239414"/>
                  </a:lnTo>
                  <a:lnTo>
                    <a:pt x="31642" y="203351"/>
                  </a:lnTo>
                  <a:close/>
                  <a:moveTo>
                    <a:pt x="178635" y="239414"/>
                  </a:moveTo>
                  <a:lnTo>
                    <a:pt x="113071" y="239414"/>
                  </a:lnTo>
                  <a:lnTo>
                    <a:pt x="163436" y="173527"/>
                  </a:lnTo>
                  <a:cubicBezTo>
                    <a:pt x="172640" y="180246"/>
                    <a:pt x="178635" y="191109"/>
                    <a:pt x="178635" y="2033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67" name="Πίνακας 66">
            <a:extLst>
              <a:ext uri="{FF2B5EF4-FFF2-40B4-BE49-F238E27FC236}">
                <a16:creationId xmlns:a16="http://schemas.microsoft.com/office/drawing/2014/main" id="{F97A5571-3A8F-2EC6-8783-24422BC79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67145"/>
              </p:ext>
            </p:extLst>
          </p:nvPr>
        </p:nvGraphicFramePr>
        <p:xfrm>
          <a:off x="5759374" y="1480699"/>
          <a:ext cx="6405341" cy="307956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21567">
                  <a:extLst>
                    <a:ext uri="{9D8B030D-6E8A-4147-A177-3AD203B41FA5}">
                      <a16:colId xmlns:a16="http://schemas.microsoft.com/office/drawing/2014/main" val="2317457001"/>
                    </a:ext>
                  </a:extLst>
                </a:gridCol>
                <a:gridCol w="2883774">
                  <a:extLst>
                    <a:ext uri="{9D8B030D-6E8A-4147-A177-3AD203B41FA5}">
                      <a16:colId xmlns:a16="http://schemas.microsoft.com/office/drawing/2014/main" val="281258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ΟΤΑ Α’ και Β’ βαθμού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Ενεργειακές Κοινότητες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85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Διαδημοτικές Εταιρείες ΟΤΑ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Μετάβαση ΑΕ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62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Δημοτικές Επιχειρήσεις ΟΤΑ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ΔΥΠΑ</a:t>
                      </a:r>
                      <a:endParaRPr lang="el-GR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888909"/>
                  </a:ext>
                </a:extLst>
              </a:tr>
              <a:tr h="44674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Αναπτυξιακές Εταιρείες &amp; Οργανισμοί τοπικής αυτοδιοίκησης</a:t>
                      </a: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Σύλλογοι νέων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668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Πανεπιστημιακά Ιδρύματα</a:t>
                      </a:r>
                      <a:endParaRPr lang="el-GR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ΕΦΕΠΑΕ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6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Ερευνητικά Κέντρα και Ινστιτούτα</a:t>
                      </a:r>
                      <a:endParaRPr lang="el-GR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ΤΑΙΠΕΔ ΑΕ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47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Επιστημονικά, Εμπορικά και Βιομηχανικά Επιμελητήρια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ΔΕΔΔΗΕ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92097642"/>
                  </a:ext>
                </a:extLst>
              </a:tr>
            </a:tbl>
          </a:graphicData>
        </a:graphic>
      </p:graphicFrame>
      <p:sp>
        <p:nvSpPr>
          <p:cNvPr id="71" name="Ορθογώνιο: Στρογγύλεμα γωνιών 70">
            <a:extLst>
              <a:ext uri="{FF2B5EF4-FFF2-40B4-BE49-F238E27FC236}">
                <a16:creationId xmlns:a16="http://schemas.microsoft.com/office/drawing/2014/main" id="{44FBAFF6-6446-04E1-5BC4-46D4287F1C15}"/>
              </a:ext>
            </a:extLst>
          </p:cNvPr>
          <p:cNvSpPr/>
          <p:nvPr/>
        </p:nvSpPr>
        <p:spPr>
          <a:xfrm>
            <a:off x="8167792" y="908387"/>
            <a:ext cx="2525123" cy="419088"/>
          </a:xfrm>
          <a:prstGeom prst="roundRect">
            <a:avLst/>
          </a:prstGeom>
          <a:solidFill>
            <a:srgbClr val="F4B1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>
              <a:spcBef>
                <a:spcPts val="600"/>
              </a:spcBef>
              <a:buClr>
                <a:srgbClr val="0CADDC"/>
              </a:buClr>
            </a:pPr>
            <a:r>
              <a:rPr lang="el-GR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Ωφελούμενοι:</a:t>
            </a:r>
          </a:p>
        </p:txBody>
      </p:sp>
    </p:spTree>
    <p:extLst>
      <p:ext uri="{BB962C8B-B14F-4D97-AF65-F5344CB8AC3E}">
        <p14:creationId xmlns:p14="http://schemas.microsoft.com/office/powerpoint/2010/main" val="3135232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A3308-F619-23F5-688B-AAEBE3FB4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35BB789A-827C-8BC1-0335-489D2FD0E1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BB789A-827C-8BC1-0335-489D2FD0E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7D792BA9-74AE-C1F6-8448-EB943C8D25C7}"/>
              </a:ext>
            </a:extLst>
          </p:cNvPr>
          <p:cNvSpPr/>
          <p:nvPr/>
        </p:nvSpPr>
        <p:spPr>
          <a:xfrm>
            <a:off x="0" y="-14318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Νέου Αναπτυξιακού Προγράμματος από Πόρους του Πράσινου Ταμείου 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28BEF36-4ABA-66FA-4DC3-1DF31F4B4440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EEDF25A-3409-923B-E6B2-4B5F602C9FE6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0542A18-99EC-026B-B4F1-A1FED95329F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0FA82A82-CBE1-A4C4-8EB4-71E25D7799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cxnSp>
        <p:nvCxnSpPr>
          <p:cNvPr id="8" name="Straight Connector 83">
            <a:extLst>
              <a:ext uri="{FF2B5EF4-FFF2-40B4-BE49-F238E27FC236}">
                <a16:creationId xmlns:a16="http://schemas.microsoft.com/office/drawing/2014/main" id="{749F9A9D-505A-3C50-0801-A534EE41C87E}"/>
              </a:ext>
            </a:extLst>
          </p:cNvPr>
          <p:cNvCxnSpPr>
            <a:cxnSpLocks/>
          </p:cNvCxnSpPr>
          <p:nvPr/>
        </p:nvCxnSpPr>
        <p:spPr>
          <a:xfrm>
            <a:off x="6096000" y="831151"/>
            <a:ext cx="0" cy="5081849"/>
          </a:xfrm>
          <a:prstGeom prst="line">
            <a:avLst/>
          </a:prstGeom>
          <a:ln w="28575">
            <a:solidFill>
              <a:srgbClr val="2F559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35E028-3D82-80A9-9A34-B01AF3FE4134}"/>
              </a:ext>
            </a:extLst>
          </p:cNvPr>
          <p:cNvSpPr txBox="1"/>
          <p:nvPr/>
        </p:nvSpPr>
        <p:spPr>
          <a:xfrm>
            <a:off x="108793" y="800552"/>
            <a:ext cx="5648648" cy="648000"/>
          </a:xfrm>
          <a:prstGeom prst="snip2DiagRect">
            <a:avLst/>
          </a:prstGeom>
          <a:solidFill>
            <a:srgbClr val="98CA3F"/>
          </a:solidFill>
          <a:ln w="28575">
            <a:solidFill>
              <a:srgbClr val="98CA3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Υπό εξέλιξη έργα</a:t>
            </a:r>
            <a:endParaRPr lang="el-G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4E16C5A-C497-1B6D-4124-D76ACF235127}"/>
              </a:ext>
            </a:extLst>
          </p:cNvPr>
          <p:cNvGrpSpPr/>
          <p:nvPr/>
        </p:nvGrpSpPr>
        <p:grpSpPr>
          <a:xfrm>
            <a:off x="62751" y="1579140"/>
            <a:ext cx="5874544" cy="738623"/>
            <a:chOff x="221456" y="3059688"/>
            <a:chExt cx="5874544" cy="738623"/>
          </a:xfrm>
        </p:grpSpPr>
        <p:sp>
          <p:nvSpPr>
            <p:cNvPr id="33" name="Google Shape;4235;p62">
              <a:extLst>
                <a:ext uri="{FF2B5EF4-FFF2-40B4-BE49-F238E27FC236}">
                  <a16:creationId xmlns:a16="http://schemas.microsoft.com/office/drawing/2014/main" id="{13420D7F-1C82-56B2-13AF-BB623E8A306D}"/>
                </a:ext>
              </a:extLst>
            </p:cNvPr>
            <p:cNvSpPr/>
            <p:nvPr/>
          </p:nvSpPr>
          <p:spPr>
            <a:xfrm>
              <a:off x="221456" y="3078015"/>
              <a:ext cx="5694690" cy="7019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" name="Google Shape;4236;p62">
              <a:extLst>
                <a:ext uri="{FF2B5EF4-FFF2-40B4-BE49-F238E27FC236}">
                  <a16:creationId xmlns:a16="http://schemas.microsoft.com/office/drawing/2014/main" id="{46900426-2248-26F0-9A18-C20CA48085D4}"/>
                </a:ext>
              </a:extLst>
            </p:cNvPr>
            <p:cNvSpPr/>
            <p:nvPr/>
          </p:nvSpPr>
          <p:spPr>
            <a:xfrm>
              <a:off x="1126711" y="3059688"/>
              <a:ext cx="4969289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Ενεργειακές αναβαθμίσεις δημοτικών κτιρίων, όπως κολυμβητηρίων (π.χ. Αετού Αμύνταιου, ΔΑΚ Κοζάνης, Φλώρινας)</a:t>
              </a:r>
              <a:endParaRPr sz="1600" b="1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5778881-0AC0-F347-1D16-957589971AD5}"/>
              </a:ext>
            </a:extLst>
          </p:cNvPr>
          <p:cNvGrpSpPr/>
          <p:nvPr/>
        </p:nvGrpSpPr>
        <p:grpSpPr>
          <a:xfrm>
            <a:off x="62751" y="2744279"/>
            <a:ext cx="5694690" cy="721516"/>
            <a:chOff x="221456" y="3078015"/>
            <a:chExt cx="5694690" cy="845742"/>
          </a:xfrm>
        </p:grpSpPr>
        <p:sp>
          <p:nvSpPr>
            <p:cNvPr id="44" name="Google Shape;4235;p62">
              <a:extLst>
                <a:ext uri="{FF2B5EF4-FFF2-40B4-BE49-F238E27FC236}">
                  <a16:creationId xmlns:a16="http://schemas.microsoft.com/office/drawing/2014/main" id="{9EC897E6-3473-1D06-0811-B5439EB2C680}"/>
                </a:ext>
              </a:extLst>
            </p:cNvPr>
            <p:cNvSpPr/>
            <p:nvPr/>
          </p:nvSpPr>
          <p:spPr>
            <a:xfrm>
              <a:off x="221456" y="3078015"/>
              <a:ext cx="5694690" cy="84574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" name="Google Shape;4236;p62">
              <a:extLst>
                <a:ext uri="{FF2B5EF4-FFF2-40B4-BE49-F238E27FC236}">
                  <a16:creationId xmlns:a16="http://schemas.microsoft.com/office/drawing/2014/main" id="{99B05EE0-1D16-6357-86EB-EADEDAF4E175}"/>
                </a:ext>
              </a:extLst>
            </p:cNvPr>
            <p:cNvSpPr/>
            <p:nvPr/>
          </p:nvSpPr>
          <p:spPr>
            <a:xfrm>
              <a:off x="1126711" y="3086634"/>
              <a:ext cx="4789435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Δράσεις προώθησης κυκλικής οικονομίας (π.χ.  Κέντρα Δημιουργικής Επαναχρησιμοποίησης Υλικών, εφαρμογή Συστήματος «Πληρώνω όσο πετάω»)</a:t>
              </a:r>
              <a:endParaRPr lang="el-GR" sz="1200" b="1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FC7795-D591-F0EC-BC8E-02CB786326CB}"/>
              </a:ext>
            </a:extLst>
          </p:cNvPr>
          <p:cNvGrpSpPr/>
          <p:nvPr/>
        </p:nvGrpSpPr>
        <p:grpSpPr>
          <a:xfrm>
            <a:off x="60364" y="3911862"/>
            <a:ext cx="5816580" cy="701970"/>
            <a:chOff x="221456" y="3078015"/>
            <a:chExt cx="5816580" cy="701970"/>
          </a:xfrm>
        </p:grpSpPr>
        <p:sp>
          <p:nvSpPr>
            <p:cNvPr id="49" name="Google Shape;4235;p62">
              <a:extLst>
                <a:ext uri="{FF2B5EF4-FFF2-40B4-BE49-F238E27FC236}">
                  <a16:creationId xmlns:a16="http://schemas.microsoft.com/office/drawing/2014/main" id="{A4A64B0B-A69C-9068-F457-F5D7117852B3}"/>
                </a:ext>
              </a:extLst>
            </p:cNvPr>
            <p:cNvSpPr/>
            <p:nvPr/>
          </p:nvSpPr>
          <p:spPr>
            <a:xfrm>
              <a:off x="221456" y="3078015"/>
              <a:ext cx="5694690" cy="7019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" name="Google Shape;4236;p62">
              <a:extLst>
                <a:ext uri="{FF2B5EF4-FFF2-40B4-BE49-F238E27FC236}">
                  <a16:creationId xmlns:a16="http://schemas.microsoft.com/office/drawing/2014/main" id="{07DB5D37-00D0-C995-23FB-89A61C76E40D}"/>
                </a:ext>
              </a:extLst>
            </p:cNvPr>
            <p:cNvSpPr/>
            <p:nvPr/>
          </p:nvSpPr>
          <p:spPr>
            <a:xfrm>
              <a:off x="1068747" y="3220521"/>
              <a:ext cx="496928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Πρόγραμμα Στήριξης &amp; Ενίσχυσης ΜΜΕ μέσω ΕΦΕΠΑΕ</a:t>
              </a:r>
              <a:endParaRPr sz="1600" b="1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4D980B3B-4572-14E4-7F8F-6F36AD64B63E}"/>
              </a:ext>
            </a:extLst>
          </p:cNvPr>
          <p:cNvSpPr txBox="1"/>
          <p:nvPr/>
        </p:nvSpPr>
        <p:spPr>
          <a:xfrm>
            <a:off x="6429342" y="800552"/>
            <a:ext cx="5648400" cy="648000"/>
          </a:xfrm>
          <a:prstGeom prst="snip2DiagRect">
            <a:avLst/>
          </a:prstGeom>
          <a:solidFill>
            <a:srgbClr val="0CADDC"/>
          </a:solidFill>
          <a:ln w="28575">
            <a:solidFill>
              <a:srgbClr val="0CADD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l-G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Νέα ενδεικτικά έργα </a:t>
            </a:r>
            <a:r>
              <a:rPr lang="el-G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στους τομείς/κατηγορίες παρεμβάσεων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E923C3-B1C4-37AE-F82A-3A1C7372607D}"/>
              </a:ext>
            </a:extLst>
          </p:cNvPr>
          <p:cNvGrpSpPr/>
          <p:nvPr/>
        </p:nvGrpSpPr>
        <p:grpSpPr>
          <a:xfrm>
            <a:off x="187428" y="1597555"/>
            <a:ext cx="706382" cy="701970"/>
            <a:chOff x="739406" y="5299725"/>
            <a:chExt cx="706382" cy="701970"/>
          </a:xfrm>
        </p:grpSpPr>
        <p:sp>
          <p:nvSpPr>
            <p:cNvPr id="3" name="Google Shape;4237;p62">
              <a:extLst>
                <a:ext uri="{FF2B5EF4-FFF2-40B4-BE49-F238E27FC236}">
                  <a16:creationId xmlns:a16="http://schemas.microsoft.com/office/drawing/2014/main" id="{9632E047-0516-2970-9160-C42018E54C5D}"/>
                </a:ext>
              </a:extLst>
            </p:cNvPr>
            <p:cNvSpPr/>
            <p:nvPr/>
          </p:nvSpPr>
          <p:spPr>
            <a:xfrm>
              <a:off x="739406" y="5299725"/>
              <a:ext cx="701970" cy="701970"/>
            </a:xfrm>
            <a:prstGeom prst="rect">
              <a:avLst/>
            </a:prstGeom>
            <a:solidFill>
              <a:srgbClr val="98CA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97"/>
                <a:buFont typeface="Arial"/>
                <a:buNone/>
              </a:pPr>
              <a:endParaRPr sz="1197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" name="Google Shape;4238;p62">
              <a:extLst>
                <a:ext uri="{FF2B5EF4-FFF2-40B4-BE49-F238E27FC236}">
                  <a16:creationId xmlns:a16="http://schemas.microsoft.com/office/drawing/2014/main" id="{06ED1AC8-5C97-0495-20E4-F76F83A58CDF}"/>
                </a:ext>
              </a:extLst>
            </p:cNvPr>
            <p:cNvSpPr/>
            <p:nvPr/>
          </p:nvSpPr>
          <p:spPr>
            <a:xfrm>
              <a:off x="895359" y="5369837"/>
              <a:ext cx="456829" cy="561747"/>
            </a:xfrm>
            <a:prstGeom prst="rightArrow">
              <a:avLst>
                <a:gd name="adj1" fmla="val 50000"/>
                <a:gd name="adj2" fmla="val 7046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97"/>
                <a:buFont typeface="Arial"/>
                <a:buNone/>
              </a:pPr>
              <a:endParaRPr sz="1197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" name="Google Shape;4239;p62">
              <a:extLst>
                <a:ext uri="{FF2B5EF4-FFF2-40B4-BE49-F238E27FC236}">
                  <a16:creationId xmlns:a16="http://schemas.microsoft.com/office/drawing/2014/main" id="{5023700F-C8BC-7155-9586-57D63523B6AE}"/>
                </a:ext>
              </a:extLst>
            </p:cNvPr>
            <p:cNvSpPr txBox="1"/>
            <p:nvPr/>
          </p:nvSpPr>
          <p:spPr>
            <a:xfrm>
              <a:off x="739406" y="5466064"/>
              <a:ext cx="706382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r>
                <a:rPr lang="en-GB" b="0" i="0" u="none" strike="noStrike" cap="none">
                  <a:solidFill>
                    <a:srgbClr val="98CA3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u="none" strike="noStrike" cap="none">
                <a:solidFill>
                  <a:srgbClr val="98CA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258EA1-9729-D4C8-90D9-58DD229A5A2B}"/>
              </a:ext>
            </a:extLst>
          </p:cNvPr>
          <p:cNvGrpSpPr/>
          <p:nvPr/>
        </p:nvGrpSpPr>
        <p:grpSpPr>
          <a:xfrm>
            <a:off x="218604" y="2763827"/>
            <a:ext cx="706382" cy="701970"/>
            <a:chOff x="739406" y="5299725"/>
            <a:chExt cx="706382" cy="701970"/>
          </a:xfrm>
        </p:grpSpPr>
        <p:sp>
          <p:nvSpPr>
            <p:cNvPr id="9" name="Google Shape;4237;p62">
              <a:extLst>
                <a:ext uri="{FF2B5EF4-FFF2-40B4-BE49-F238E27FC236}">
                  <a16:creationId xmlns:a16="http://schemas.microsoft.com/office/drawing/2014/main" id="{3E68E9F7-0ECB-6508-CF41-C28E40ABA75B}"/>
                </a:ext>
              </a:extLst>
            </p:cNvPr>
            <p:cNvSpPr/>
            <p:nvPr/>
          </p:nvSpPr>
          <p:spPr>
            <a:xfrm>
              <a:off x="739406" y="5299725"/>
              <a:ext cx="701970" cy="701970"/>
            </a:xfrm>
            <a:prstGeom prst="rect">
              <a:avLst/>
            </a:prstGeom>
            <a:solidFill>
              <a:srgbClr val="98CA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97"/>
                <a:buFont typeface="Arial"/>
                <a:buNone/>
              </a:pPr>
              <a:endParaRPr sz="1197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" name="Google Shape;4238;p62">
              <a:extLst>
                <a:ext uri="{FF2B5EF4-FFF2-40B4-BE49-F238E27FC236}">
                  <a16:creationId xmlns:a16="http://schemas.microsoft.com/office/drawing/2014/main" id="{33C4C9A6-C3AE-2CC8-0F5B-E23C2B191939}"/>
                </a:ext>
              </a:extLst>
            </p:cNvPr>
            <p:cNvSpPr/>
            <p:nvPr/>
          </p:nvSpPr>
          <p:spPr>
            <a:xfrm>
              <a:off x="895359" y="5369837"/>
              <a:ext cx="456829" cy="561747"/>
            </a:xfrm>
            <a:prstGeom prst="rightArrow">
              <a:avLst>
                <a:gd name="adj1" fmla="val 50000"/>
                <a:gd name="adj2" fmla="val 7046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97"/>
                <a:buFont typeface="Arial"/>
                <a:buNone/>
              </a:pPr>
              <a:endParaRPr sz="1197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" name="Google Shape;4239;p62">
              <a:extLst>
                <a:ext uri="{FF2B5EF4-FFF2-40B4-BE49-F238E27FC236}">
                  <a16:creationId xmlns:a16="http://schemas.microsoft.com/office/drawing/2014/main" id="{53A73399-B7A3-81D9-372B-549A4B4F0BBC}"/>
                </a:ext>
              </a:extLst>
            </p:cNvPr>
            <p:cNvSpPr txBox="1"/>
            <p:nvPr/>
          </p:nvSpPr>
          <p:spPr>
            <a:xfrm>
              <a:off x="739406" y="5466064"/>
              <a:ext cx="706382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r>
                <a:rPr lang="el-GR" b="0" i="0" u="none" strike="noStrike" cap="none" dirty="0">
                  <a:solidFill>
                    <a:srgbClr val="98CA3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u="none" strike="noStrike" cap="none" dirty="0">
                <a:solidFill>
                  <a:srgbClr val="98CA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A5FBD4-D8A3-3856-E1C4-C620E5AD9FCA}"/>
              </a:ext>
            </a:extLst>
          </p:cNvPr>
          <p:cNvGrpSpPr/>
          <p:nvPr/>
        </p:nvGrpSpPr>
        <p:grpSpPr>
          <a:xfrm>
            <a:off x="152908" y="3903533"/>
            <a:ext cx="706382" cy="701970"/>
            <a:chOff x="739406" y="5299725"/>
            <a:chExt cx="706382" cy="701970"/>
          </a:xfrm>
        </p:grpSpPr>
        <p:sp>
          <p:nvSpPr>
            <p:cNvPr id="14" name="Google Shape;4237;p62">
              <a:extLst>
                <a:ext uri="{FF2B5EF4-FFF2-40B4-BE49-F238E27FC236}">
                  <a16:creationId xmlns:a16="http://schemas.microsoft.com/office/drawing/2014/main" id="{5D85A711-D5BC-ABAF-850C-A8F694D91D0D}"/>
                </a:ext>
              </a:extLst>
            </p:cNvPr>
            <p:cNvSpPr/>
            <p:nvPr/>
          </p:nvSpPr>
          <p:spPr>
            <a:xfrm>
              <a:off x="739406" y="5299725"/>
              <a:ext cx="701970" cy="701970"/>
            </a:xfrm>
            <a:prstGeom prst="rect">
              <a:avLst/>
            </a:prstGeom>
            <a:solidFill>
              <a:srgbClr val="98CA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97"/>
                <a:buFont typeface="Arial"/>
                <a:buNone/>
              </a:pPr>
              <a:endParaRPr sz="1197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" name="Google Shape;4238;p62">
              <a:extLst>
                <a:ext uri="{FF2B5EF4-FFF2-40B4-BE49-F238E27FC236}">
                  <a16:creationId xmlns:a16="http://schemas.microsoft.com/office/drawing/2014/main" id="{3003E561-FC9E-904E-8E55-936973049ABB}"/>
                </a:ext>
              </a:extLst>
            </p:cNvPr>
            <p:cNvSpPr/>
            <p:nvPr/>
          </p:nvSpPr>
          <p:spPr>
            <a:xfrm>
              <a:off x="895359" y="5369837"/>
              <a:ext cx="456829" cy="561747"/>
            </a:xfrm>
            <a:prstGeom prst="rightArrow">
              <a:avLst>
                <a:gd name="adj1" fmla="val 50000"/>
                <a:gd name="adj2" fmla="val 7046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97"/>
                <a:buFont typeface="Arial"/>
                <a:buNone/>
              </a:pPr>
              <a:endParaRPr sz="1197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" name="Google Shape;4239;p62">
              <a:extLst>
                <a:ext uri="{FF2B5EF4-FFF2-40B4-BE49-F238E27FC236}">
                  <a16:creationId xmlns:a16="http://schemas.microsoft.com/office/drawing/2014/main" id="{79BF95A7-6D70-4267-D2F0-A9EEEB558DE6}"/>
                </a:ext>
              </a:extLst>
            </p:cNvPr>
            <p:cNvSpPr txBox="1"/>
            <p:nvPr/>
          </p:nvSpPr>
          <p:spPr>
            <a:xfrm>
              <a:off x="739406" y="5466064"/>
              <a:ext cx="706382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r>
                <a:rPr lang="el-GR" b="0" i="0" u="none" strike="noStrike" cap="none" dirty="0">
                  <a:solidFill>
                    <a:srgbClr val="98CA3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u="none" strike="noStrike" cap="none" dirty="0">
                <a:solidFill>
                  <a:srgbClr val="98CA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E019344-978F-D866-FDE8-2E869CF7468D}"/>
              </a:ext>
            </a:extLst>
          </p:cNvPr>
          <p:cNvGrpSpPr/>
          <p:nvPr/>
        </p:nvGrpSpPr>
        <p:grpSpPr>
          <a:xfrm>
            <a:off x="6398280" y="1597465"/>
            <a:ext cx="5694690" cy="820799"/>
            <a:chOff x="6128224" y="1533622"/>
            <a:chExt cx="5694690" cy="701970"/>
          </a:xfrm>
        </p:grpSpPr>
        <p:sp>
          <p:nvSpPr>
            <p:cNvPr id="86" name="Google Shape;4235;p62">
              <a:extLst>
                <a:ext uri="{FF2B5EF4-FFF2-40B4-BE49-F238E27FC236}">
                  <a16:creationId xmlns:a16="http://schemas.microsoft.com/office/drawing/2014/main" id="{4AF2B68B-4FDB-30D5-A9AA-793E8CDDBCC1}"/>
                </a:ext>
              </a:extLst>
            </p:cNvPr>
            <p:cNvSpPr/>
            <p:nvPr/>
          </p:nvSpPr>
          <p:spPr>
            <a:xfrm>
              <a:off x="6128224" y="1533622"/>
              <a:ext cx="5694690" cy="7019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A317626-BE3A-3AF5-3105-AC9E30F69593}"/>
                </a:ext>
              </a:extLst>
            </p:cNvPr>
            <p:cNvGrpSpPr/>
            <p:nvPr/>
          </p:nvGrpSpPr>
          <p:grpSpPr>
            <a:xfrm>
              <a:off x="6258982" y="1533622"/>
              <a:ext cx="706382" cy="701970"/>
              <a:chOff x="739406" y="5299725"/>
              <a:chExt cx="706382" cy="701970"/>
            </a:xfrm>
          </p:grpSpPr>
          <p:sp>
            <p:nvSpPr>
              <p:cNvPr id="27" name="Google Shape;4237;p62">
                <a:extLst>
                  <a:ext uri="{FF2B5EF4-FFF2-40B4-BE49-F238E27FC236}">
                    <a16:creationId xmlns:a16="http://schemas.microsoft.com/office/drawing/2014/main" id="{5BA2DA2B-D09A-483E-8340-B1E246B44B75}"/>
                  </a:ext>
                </a:extLst>
              </p:cNvPr>
              <p:cNvSpPr/>
              <p:nvPr/>
            </p:nvSpPr>
            <p:spPr>
              <a:xfrm>
                <a:off x="739406" y="5299725"/>
                <a:ext cx="701970" cy="701970"/>
              </a:xfrm>
              <a:prstGeom prst="rect">
                <a:avLst/>
              </a:prstGeom>
              <a:solidFill>
                <a:srgbClr val="0CAD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" name="Google Shape;4238;p62">
                <a:extLst>
                  <a:ext uri="{FF2B5EF4-FFF2-40B4-BE49-F238E27FC236}">
                    <a16:creationId xmlns:a16="http://schemas.microsoft.com/office/drawing/2014/main" id="{44D5DFD9-7AD1-F2B3-954F-1E5B2763C8AD}"/>
                  </a:ext>
                </a:extLst>
              </p:cNvPr>
              <p:cNvSpPr/>
              <p:nvPr/>
            </p:nvSpPr>
            <p:spPr>
              <a:xfrm>
                <a:off x="895359" y="5369837"/>
                <a:ext cx="456829" cy="561747"/>
              </a:xfrm>
              <a:prstGeom prst="rightArrow">
                <a:avLst>
                  <a:gd name="adj1" fmla="val 50000"/>
                  <a:gd name="adj2" fmla="val 704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" name="Google Shape;4239;p62">
                <a:extLst>
                  <a:ext uri="{FF2B5EF4-FFF2-40B4-BE49-F238E27FC236}">
                    <a16:creationId xmlns:a16="http://schemas.microsoft.com/office/drawing/2014/main" id="{8CCD4812-298E-56B3-E54E-BCD5616216E5}"/>
                  </a:ext>
                </a:extLst>
              </p:cNvPr>
              <p:cNvSpPr txBox="1"/>
              <p:nvPr/>
            </p:nvSpPr>
            <p:spPr>
              <a:xfrm>
                <a:off x="739406" y="5466064"/>
                <a:ext cx="706382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r>
                  <a:rPr lang="el-GR" b="0" i="0" u="none" strike="noStrike" cap="none">
                    <a:solidFill>
                      <a:srgbClr val="0CADDC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u="none" strike="noStrike" cap="none">
                  <a:solidFill>
                    <a:srgbClr val="0CA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35F402-B701-5D1E-32E7-3A05F1EA2892}"/>
              </a:ext>
            </a:extLst>
          </p:cNvPr>
          <p:cNvGrpSpPr/>
          <p:nvPr/>
        </p:nvGrpSpPr>
        <p:grpSpPr>
          <a:xfrm>
            <a:off x="6393400" y="2506696"/>
            <a:ext cx="5884850" cy="710919"/>
            <a:chOff x="6128224" y="2461553"/>
            <a:chExt cx="5884850" cy="710919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018A876-94A0-4B00-D050-05FA99F9C6EB}"/>
                </a:ext>
              </a:extLst>
            </p:cNvPr>
            <p:cNvGrpSpPr/>
            <p:nvPr/>
          </p:nvGrpSpPr>
          <p:grpSpPr>
            <a:xfrm>
              <a:off x="6128224" y="2461553"/>
              <a:ext cx="5884850" cy="701970"/>
              <a:chOff x="221456" y="3078015"/>
              <a:chExt cx="5884850" cy="701970"/>
            </a:xfrm>
          </p:grpSpPr>
          <p:sp>
            <p:nvSpPr>
              <p:cNvPr id="91" name="Google Shape;4235;p62">
                <a:extLst>
                  <a:ext uri="{FF2B5EF4-FFF2-40B4-BE49-F238E27FC236}">
                    <a16:creationId xmlns:a16="http://schemas.microsoft.com/office/drawing/2014/main" id="{8DFA6B8F-8B69-B496-3192-E65696049B44}"/>
                  </a:ext>
                </a:extLst>
              </p:cNvPr>
              <p:cNvSpPr/>
              <p:nvPr/>
            </p:nvSpPr>
            <p:spPr>
              <a:xfrm>
                <a:off x="221456" y="3078015"/>
                <a:ext cx="5694690" cy="7019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endParaRPr sz="1539" b="0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2" name="Google Shape;4236;p62">
                <a:extLst>
                  <a:ext uri="{FF2B5EF4-FFF2-40B4-BE49-F238E27FC236}">
                    <a16:creationId xmlns:a16="http://schemas.microsoft.com/office/drawing/2014/main" id="{9FA6234E-3A71-9E8B-F393-7CFB86E0B110}"/>
                  </a:ext>
                </a:extLst>
              </p:cNvPr>
              <p:cNvSpPr/>
              <p:nvPr/>
            </p:nvSpPr>
            <p:spPr>
              <a:xfrm>
                <a:off x="1137017" y="3315437"/>
                <a:ext cx="4969289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l-GR" b="1" i="0" u="none" strike="noStrike" cap="none" dirty="0" err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Οδοφωτισμός</a:t>
                </a:r>
                <a:r>
                  <a:rPr lang="el-GR" b="1" i="0" u="none" strike="noStrike" cap="none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 – Μείωση ενεργειακού αποτυπώματος</a:t>
                </a:r>
                <a:endParaRPr sz="1600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18AFBD-B539-B851-BC87-22E6C68452A8}"/>
                </a:ext>
              </a:extLst>
            </p:cNvPr>
            <p:cNvGrpSpPr/>
            <p:nvPr/>
          </p:nvGrpSpPr>
          <p:grpSpPr>
            <a:xfrm>
              <a:off x="6258982" y="2470502"/>
              <a:ext cx="706382" cy="701970"/>
              <a:chOff x="739406" y="5299725"/>
              <a:chExt cx="706382" cy="701970"/>
            </a:xfrm>
          </p:grpSpPr>
          <p:sp>
            <p:nvSpPr>
              <p:cNvPr id="31" name="Google Shape;4237;p62">
                <a:extLst>
                  <a:ext uri="{FF2B5EF4-FFF2-40B4-BE49-F238E27FC236}">
                    <a16:creationId xmlns:a16="http://schemas.microsoft.com/office/drawing/2014/main" id="{6D79EC7F-9281-09B6-03DC-2BA77D402C1C}"/>
                  </a:ext>
                </a:extLst>
              </p:cNvPr>
              <p:cNvSpPr/>
              <p:nvPr/>
            </p:nvSpPr>
            <p:spPr>
              <a:xfrm>
                <a:off x="739406" y="5299725"/>
                <a:ext cx="701970" cy="701970"/>
              </a:xfrm>
              <a:prstGeom prst="rect">
                <a:avLst/>
              </a:prstGeom>
              <a:solidFill>
                <a:srgbClr val="0CAD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" name="Google Shape;4238;p62">
                <a:extLst>
                  <a:ext uri="{FF2B5EF4-FFF2-40B4-BE49-F238E27FC236}">
                    <a16:creationId xmlns:a16="http://schemas.microsoft.com/office/drawing/2014/main" id="{B93036E2-EFCF-AD70-8257-5CC06D774BF2}"/>
                  </a:ext>
                </a:extLst>
              </p:cNvPr>
              <p:cNvSpPr/>
              <p:nvPr/>
            </p:nvSpPr>
            <p:spPr>
              <a:xfrm>
                <a:off x="895359" y="5369837"/>
                <a:ext cx="456829" cy="561747"/>
              </a:xfrm>
              <a:prstGeom prst="rightArrow">
                <a:avLst>
                  <a:gd name="adj1" fmla="val 50000"/>
                  <a:gd name="adj2" fmla="val 704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4" name="Google Shape;4239;p62">
                <a:extLst>
                  <a:ext uri="{FF2B5EF4-FFF2-40B4-BE49-F238E27FC236}">
                    <a16:creationId xmlns:a16="http://schemas.microsoft.com/office/drawing/2014/main" id="{BF1C7A88-D8FF-1CE0-BE76-2FE2AE14BBC7}"/>
                  </a:ext>
                </a:extLst>
              </p:cNvPr>
              <p:cNvSpPr txBox="1"/>
              <p:nvPr/>
            </p:nvSpPr>
            <p:spPr>
              <a:xfrm>
                <a:off x="739406" y="5466064"/>
                <a:ext cx="706382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r>
                  <a:rPr lang="el-GR" b="0" i="0" u="none" strike="noStrike" cap="none">
                    <a:solidFill>
                      <a:srgbClr val="0CADDC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u="none" strike="noStrike" cap="none">
                  <a:solidFill>
                    <a:srgbClr val="0CA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F2F7764-0E55-295F-E646-E05ADEEEE9DB}"/>
              </a:ext>
            </a:extLst>
          </p:cNvPr>
          <p:cNvGrpSpPr/>
          <p:nvPr/>
        </p:nvGrpSpPr>
        <p:grpSpPr>
          <a:xfrm>
            <a:off x="6393401" y="3424875"/>
            <a:ext cx="5884849" cy="703122"/>
            <a:chOff x="6128225" y="3388332"/>
            <a:chExt cx="5884849" cy="703122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FF78736-093D-7370-7AF9-491814B40FA7}"/>
                </a:ext>
              </a:extLst>
            </p:cNvPr>
            <p:cNvGrpSpPr/>
            <p:nvPr/>
          </p:nvGrpSpPr>
          <p:grpSpPr>
            <a:xfrm>
              <a:off x="6128225" y="3389484"/>
              <a:ext cx="5884849" cy="701970"/>
              <a:chOff x="221456" y="3078015"/>
              <a:chExt cx="5884849" cy="701970"/>
            </a:xfrm>
          </p:grpSpPr>
          <p:sp>
            <p:nvSpPr>
              <p:cNvPr id="96" name="Google Shape;4235;p62">
                <a:extLst>
                  <a:ext uri="{FF2B5EF4-FFF2-40B4-BE49-F238E27FC236}">
                    <a16:creationId xmlns:a16="http://schemas.microsoft.com/office/drawing/2014/main" id="{ED5667EC-53A3-1770-2344-5C572357BD57}"/>
                  </a:ext>
                </a:extLst>
              </p:cNvPr>
              <p:cNvSpPr/>
              <p:nvPr/>
            </p:nvSpPr>
            <p:spPr>
              <a:xfrm>
                <a:off x="221456" y="3078015"/>
                <a:ext cx="5694690" cy="7019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endParaRPr sz="1539" b="0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7" name="Google Shape;4236;p62">
                <a:extLst>
                  <a:ext uri="{FF2B5EF4-FFF2-40B4-BE49-F238E27FC236}">
                    <a16:creationId xmlns:a16="http://schemas.microsoft.com/office/drawing/2014/main" id="{30FF9D47-850A-FA7D-FE33-9C4F967469F9}"/>
                  </a:ext>
                </a:extLst>
              </p:cNvPr>
              <p:cNvSpPr/>
              <p:nvPr/>
            </p:nvSpPr>
            <p:spPr>
              <a:xfrm>
                <a:off x="1137016" y="3322549"/>
                <a:ext cx="4969289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l-GR" b="1" i="0" u="none" strike="noStrike" cap="none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Αστικές αναπλάσεις </a:t>
                </a:r>
                <a:endParaRPr sz="1600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A33C4BF-9CE3-9A5D-F686-8BA4D2777F0A}"/>
                </a:ext>
              </a:extLst>
            </p:cNvPr>
            <p:cNvGrpSpPr/>
            <p:nvPr/>
          </p:nvGrpSpPr>
          <p:grpSpPr>
            <a:xfrm>
              <a:off x="6258982" y="3388332"/>
              <a:ext cx="706382" cy="701970"/>
              <a:chOff x="739406" y="5299725"/>
              <a:chExt cx="706382" cy="701970"/>
            </a:xfrm>
          </p:grpSpPr>
          <p:sp>
            <p:nvSpPr>
              <p:cNvPr id="38" name="Google Shape;4237;p62">
                <a:extLst>
                  <a:ext uri="{FF2B5EF4-FFF2-40B4-BE49-F238E27FC236}">
                    <a16:creationId xmlns:a16="http://schemas.microsoft.com/office/drawing/2014/main" id="{085B2AA7-2A46-25E4-3F08-E469D5283F31}"/>
                  </a:ext>
                </a:extLst>
              </p:cNvPr>
              <p:cNvSpPr/>
              <p:nvPr/>
            </p:nvSpPr>
            <p:spPr>
              <a:xfrm>
                <a:off x="739406" y="5299725"/>
                <a:ext cx="701970" cy="701970"/>
              </a:xfrm>
              <a:prstGeom prst="rect">
                <a:avLst/>
              </a:prstGeom>
              <a:solidFill>
                <a:srgbClr val="0CAD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2" name="Google Shape;4238;p62">
                <a:extLst>
                  <a:ext uri="{FF2B5EF4-FFF2-40B4-BE49-F238E27FC236}">
                    <a16:creationId xmlns:a16="http://schemas.microsoft.com/office/drawing/2014/main" id="{71F56149-02DD-0E65-4F51-A34D82276DE3}"/>
                  </a:ext>
                </a:extLst>
              </p:cNvPr>
              <p:cNvSpPr/>
              <p:nvPr/>
            </p:nvSpPr>
            <p:spPr>
              <a:xfrm>
                <a:off x="895359" y="5369837"/>
                <a:ext cx="456829" cy="561747"/>
              </a:xfrm>
              <a:prstGeom prst="rightArrow">
                <a:avLst>
                  <a:gd name="adj1" fmla="val 50000"/>
                  <a:gd name="adj2" fmla="val 704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" name="Google Shape;4239;p62">
                <a:extLst>
                  <a:ext uri="{FF2B5EF4-FFF2-40B4-BE49-F238E27FC236}">
                    <a16:creationId xmlns:a16="http://schemas.microsoft.com/office/drawing/2014/main" id="{7D1C5918-8E85-6984-39B9-AF986DDDD537}"/>
                  </a:ext>
                </a:extLst>
              </p:cNvPr>
              <p:cNvSpPr txBox="1"/>
              <p:nvPr/>
            </p:nvSpPr>
            <p:spPr>
              <a:xfrm>
                <a:off x="739406" y="5466064"/>
                <a:ext cx="706382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r>
                  <a:rPr lang="el-GR" b="0" i="0" u="none" strike="noStrike" cap="none">
                    <a:solidFill>
                      <a:srgbClr val="0CADDC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0" i="0" u="none" strike="noStrike" cap="none">
                  <a:solidFill>
                    <a:srgbClr val="0CA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26DD057-1714-7848-DB97-325C1CEB7D56}"/>
              </a:ext>
            </a:extLst>
          </p:cNvPr>
          <p:cNvGrpSpPr/>
          <p:nvPr/>
        </p:nvGrpSpPr>
        <p:grpSpPr>
          <a:xfrm>
            <a:off x="6398553" y="1608474"/>
            <a:ext cx="5694690" cy="3455600"/>
            <a:chOff x="6133377" y="1590632"/>
            <a:chExt cx="5694690" cy="345560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96E1E53-A125-0CD8-1365-8C518A7F91C7}"/>
                </a:ext>
              </a:extLst>
            </p:cNvPr>
            <p:cNvGrpSpPr/>
            <p:nvPr/>
          </p:nvGrpSpPr>
          <p:grpSpPr>
            <a:xfrm>
              <a:off x="6133377" y="1590632"/>
              <a:ext cx="5694690" cy="3447080"/>
              <a:chOff x="221456" y="332905"/>
              <a:chExt cx="5694690" cy="3447080"/>
            </a:xfrm>
          </p:grpSpPr>
          <p:sp>
            <p:nvSpPr>
              <p:cNvPr id="101" name="Google Shape;4235;p62">
                <a:extLst>
                  <a:ext uri="{FF2B5EF4-FFF2-40B4-BE49-F238E27FC236}">
                    <a16:creationId xmlns:a16="http://schemas.microsoft.com/office/drawing/2014/main" id="{52DF5356-ABC3-3ADE-D9F4-FC04BBD27313}"/>
                  </a:ext>
                </a:extLst>
              </p:cNvPr>
              <p:cNvSpPr/>
              <p:nvPr/>
            </p:nvSpPr>
            <p:spPr>
              <a:xfrm>
                <a:off x="221456" y="3078015"/>
                <a:ext cx="5694690" cy="7019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809625">
                  <a:buSzPts val="1539"/>
                </a:pPr>
                <a:r>
                  <a:rPr lang="el-GR" b="1" dirty="0">
                    <a:solidFill>
                      <a:srgbClr val="1F497D"/>
                    </a:solidFill>
                  </a:rPr>
                  <a:t>Προμήθεια &amp; εγκατάσταση υποδομών στεγάστρων σε μικρούς ανοιχτούς  αθλητικούς χώρους  Δήμων</a:t>
                </a:r>
              </a:p>
            </p:txBody>
          </p:sp>
          <p:sp>
            <p:nvSpPr>
              <p:cNvPr id="102" name="Google Shape;4236;p62">
                <a:extLst>
                  <a:ext uri="{FF2B5EF4-FFF2-40B4-BE49-F238E27FC236}">
                    <a16:creationId xmlns:a16="http://schemas.microsoft.com/office/drawing/2014/main" id="{A349B747-8D0B-EAFE-7E5D-E77B08857381}"/>
                  </a:ext>
                </a:extLst>
              </p:cNvPr>
              <p:cNvSpPr/>
              <p:nvPr/>
            </p:nvSpPr>
            <p:spPr>
              <a:xfrm>
                <a:off x="1121831" y="332905"/>
                <a:ext cx="4789162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l-GR" b="1" i="0" u="none" strike="noStrike" cap="none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Ανάπτυξη υποδομών και έργα προστασίας περιβάλλοντος (δημόσιες κτιριακές υποδομές, δίκτυα ύδρευσης/αποχέτευσης/άρδευσης, κ.ά.) | </a:t>
                </a:r>
                <a:r>
                  <a:rPr lang="el-GR" b="1" dirty="0">
                    <a:solidFill>
                      <a:srgbClr val="1F497D"/>
                    </a:solidFill>
                  </a:rPr>
                  <a:t>πχ </a:t>
                </a:r>
                <a:r>
                  <a:rPr lang="el-GR" b="1" i="0" u="none" strike="noStrike" cap="none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Ακρινή</a:t>
                </a:r>
                <a:endParaRPr sz="1600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C121305-1225-26ED-2123-8A3545D226D2}"/>
                </a:ext>
              </a:extLst>
            </p:cNvPr>
            <p:cNvGrpSpPr/>
            <p:nvPr/>
          </p:nvGrpSpPr>
          <p:grpSpPr>
            <a:xfrm>
              <a:off x="6258982" y="4344262"/>
              <a:ext cx="706382" cy="701970"/>
              <a:chOff x="739406" y="5299725"/>
              <a:chExt cx="706382" cy="701970"/>
            </a:xfrm>
          </p:grpSpPr>
          <p:sp>
            <p:nvSpPr>
              <p:cNvPr id="59" name="Google Shape;4237;p62">
                <a:extLst>
                  <a:ext uri="{FF2B5EF4-FFF2-40B4-BE49-F238E27FC236}">
                    <a16:creationId xmlns:a16="http://schemas.microsoft.com/office/drawing/2014/main" id="{C78D2A4D-3C3D-5799-B185-437C1D3830DF}"/>
                  </a:ext>
                </a:extLst>
              </p:cNvPr>
              <p:cNvSpPr/>
              <p:nvPr/>
            </p:nvSpPr>
            <p:spPr>
              <a:xfrm>
                <a:off x="739406" y="5299725"/>
                <a:ext cx="701970" cy="701970"/>
              </a:xfrm>
              <a:prstGeom prst="rect">
                <a:avLst/>
              </a:prstGeom>
              <a:solidFill>
                <a:srgbClr val="0CAD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0" name="Google Shape;4238;p62">
                <a:extLst>
                  <a:ext uri="{FF2B5EF4-FFF2-40B4-BE49-F238E27FC236}">
                    <a16:creationId xmlns:a16="http://schemas.microsoft.com/office/drawing/2014/main" id="{60F52742-0114-6415-9A56-B5CAA10A476E}"/>
                  </a:ext>
                </a:extLst>
              </p:cNvPr>
              <p:cNvSpPr/>
              <p:nvPr/>
            </p:nvSpPr>
            <p:spPr>
              <a:xfrm>
                <a:off x="895359" y="5369837"/>
                <a:ext cx="456829" cy="561747"/>
              </a:xfrm>
              <a:prstGeom prst="rightArrow">
                <a:avLst>
                  <a:gd name="adj1" fmla="val 50000"/>
                  <a:gd name="adj2" fmla="val 704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1" name="Google Shape;4239;p62">
                <a:extLst>
                  <a:ext uri="{FF2B5EF4-FFF2-40B4-BE49-F238E27FC236}">
                    <a16:creationId xmlns:a16="http://schemas.microsoft.com/office/drawing/2014/main" id="{557F5C00-89A3-7905-A5EF-83960510F624}"/>
                  </a:ext>
                </a:extLst>
              </p:cNvPr>
              <p:cNvSpPr txBox="1"/>
              <p:nvPr/>
            </p:nvSpPr>
            <p:spPr>
              <a:xfrm>
                <a:off x="739406" y="5466064"/>
                <a:ext cx="706382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r>
                  <a:rPr lang="el-GR" b="0" i="0" u="none" strike="noStrike" cap="none">
                    <a:solidFill>
                      <a:srgbClr val="0CADDC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b="0" i="0" u="none" strike="noStrike" cap="none">
                  <a:solidFill>
                    <a:srgbClr val="0CA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AAA97CD-F912-C5A9-5ED4-80D2A783DE6F}"/>
              </a:ext>
            </a:extLst>
          </p:cNvPr>
          <p:cNvGrpSpPr/>
          <p:nvPr/>
        </p:nvGrpSpPr>
        <p:grpSpPr>
          <a:xfrm>
            <a:off x="6388519" y="5281141"/>
            <a:ext cx="5694690" cy="702829"/>
            <a:chOff x="6123343" y="5281141"/>
            <a:chExt cx="5694690" cy="70282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CA55944-B6A1-B59E-B3C1-6F590D52CB82}"/>
                </a:ext>
              </a:extLst>
            </p:cNvPr>
            <p:cNvGrpSpPr/>
            <p:nvPr/>
          </p:nvGrpSpPr>
          <p:grpSpPr>
            <a:xfrm>
              <a:off x="6123343" y="5282000"/>
              <a:ext cx="5694690" cy="701970"/>
              <a:chOff x="221456" y="3078015"/>
              <a:chExt cx="5694690" cy="701970"/>
            </a:xfrm>
          </p:grpSpPr>
          <p:sp>
            <p:nvSpPr>
              <p:cNvPr id="106" name="Google Shape;4235;p62">
                <a:extLst>
                  <a:ext uri="{FF2B5EF4-FFF2-40B4-BE49-F238E27FC236}">
                    <a16:creationId xmlns:a16="http://schemas.microsoft.com/office/drawing/2014/main" id="{A77B4571-C475-DA67-1CD0-2275DE619792}"/>
                  </a:ext>
                </a:extLst>
              </p:cNvPr>
              <p:cNvSpPr/>
              <p:nvPr/>
            </p:nvSpPr>
            <p:spPr>
              <a:xfrm>
                <a:off x="221456" y="3078015"/>
                <a:ext cx="5694690" cy="7019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endParaRPr sz="1539" b="0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07" name="Google Shape;4236;p62">
                <a:extLst>
                  <a:ext uri="{FF2B5EF4-FFF2-40B4-BE49-F238E27FC236}">
                    <a16:creationId xmlns:a16="http://schemas.microsoft.com/office/drawing/2014/main" id="{A103DFF0-9526-25B8-DF71-1CAF154FDF5A}"/>
                  </a:ext>
                </a:extLst>
              </p:cNvPr>
              <p:cNvSpPr/>
              <p:nvPr/>
            </p:nvSpPr>
            <p:spPr>
              <a:xfrm>
                <a:off x="1146779" y="3182155"/>
                <a:ext cx="4769365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l-GR" b="1" i="0" u="none" strike="noStrike" cap="none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Έργα στρατηγικής σημασίας στις περιοχές παρέμβασης</a:t>
                </a:r>
                <a:endParaRPr sz="1600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B5B2E52-E632-12C7-95F9-E848E414D916}"/>
                </a:ext>
              </a:extLst>
            </p:cNvPr>
            <p:cNvGrpSpPr/>
            <p:nvPr/>
          </p:nvGrpSpPr>
          <p:grpSpPr>
            <a:xfrm>
              <a:off x="6258982" y="5281141"/>
              <a:ext cx="706382" cy="701970"/>
              <a:chOff x="739406" y="5299725"/>
              <a:chExt cx="706382" cy="701970"/>
            </a:xfrm>
          </p:grpSpPr>
          <p:sp>
            <p:nvSpPr>
              <p:cNvPr id="63" name="Google Shape;4237;p62">
                <a:extLst>
                  <a:ext uri="{FF2B5EF4-FFF2-40B4-BE49-F238E27FC236}">
                    <a16:creationId xmlns:a16="http://schemas.microsoft.com/office/drawing/2014/main" id="{5841C7C6-1CA2-7DA5-A324-8AEA37A9425B}"/>
                  </a:ext>
                </a:extLst>
              </p:cNvPr>
              <p:cNvSpPr/>
              <p:nvPr/>
            </p:nvSpPr>
            <p:spPr>
              <a:xfrm>
                <a:off x="739406" y="5299725"/>
                <a:ext cx="701970" cy="701970"/>
              </a:xfrm>
              <a:prstGeom prst="rect">
                <a:avLst/>
              </a:prstGeom>
              <a:solidFill>
                <a:srgbClr val="0CAD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4" name="Google Shape;4238;p62">
                <a:extLst>
                  <a:ext uri="{FF2B5EF4-FFF2-40B4-BE49-F238E27FC236}">
                    <a16:creationId xmlns:a16="http://schemas.microsoft.com/office/drawing/2014/main" id="{B81041E6-2CEB-E671-C25B-43DEAA8A369A}"/>
                  </a:ext>
                </a:extLst>
              </p:cNvPr>
              <p:cNvSpPr/>
              <p:nvPr/>
            </p:nvSpPr>
            <p:spPr>
              <a:xfrm>
                <a:off x="895359" y="5369837"/>
                <a:ext cx="456829" cy="561747"/>
              </a:xfrm>
              <a:prstGeom prst="rightArrow">
                <a:avLst>
                  <a:gd name="adj1" fmla="val 50000"/>
                  <a:gd name="adj2" fmla="val 704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5" name="Google Shape;4239;p62">
                <a:extLst>
                  <a:ext uri="{FF2B5EF4-FFF2-40B4-BE49-F238E27FC236}">
                    <a16:creationId xmlns:a16="http://schemas.microsoft.com/office/drawing/2014/main" id="{016106B1-03DD-961F-2FEB-DB5B7D9C4710}"/>
                  </a:ext>
                </a:extLst>
              </p:cNvPr>
              <p:cNvSpPr txBox="1"/>
              <p:nvPr/>
            </p:nvSpPr>
            <p:spPr>
              <a:xfrm>
                <a:off x="739406" y="5466064"/>
                <a:ext cx="706382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r>
                  <a:rPr lang="el-GR" b="0" i="0" u="none" strike="noStrike" cap="none">
                    <a:solidFill>
                      <a:srgbClr val="0CADDC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b="0" i="0" u="none" strike="noStrike" cap="none">
                  <a:solidFill>
                    <a:srgbClr val="0CA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Θέση αριθμού διαφάνειας 21">
            <a:extLst>
              <a:ext uri="{FF2B5EF4-FFF2-40B4-BE49-F238E27FC236}">
                <a16:creationId xmlns:a16="http://schemas.microsoft.com/office/drawing/2014/main" id="{59FF5049-8F32-B204-2CFB-479D766F21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7904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F6ADA-851B-672C-BD8C-16D273B08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6BDF0DC-273A-63DD-8095-08CBC3BCB9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BDF0DC-273A-63DD-8095-08CBC3BCB9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04B39FA9-83DD-998A-BEE1-7E63598F1449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89D5062-5433-128A-4565-573BDCF93D5C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568F17D-DEAE-BD6A-341B-7517DB15AB06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AD2E0AE-23A6-10F7-2C0C-F4E260025CC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66BC172-880C-CD5B-8990-56BE1986FC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905000"/>
            <a:ext cx="7286625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8800" spc="-25" dirty="0">
                <a:latin typeface="Arial"/>
                <a:cs typeface="Arial"/>
              </a:rPr>
              <a:t>10</a:t>
            </a:r>
            <a:endParaRPr sz="8800" dirty="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 dirty="0">
                <a:latin typeface="Arial"/>
                <a:cs typeface="Arial"/>
              </a:rPr>
              <a:t>Αποκατάσταση εδαφών &amp; παραλαβή από ΜΕΤΑΒΑΣΗ Α.Ε.</a:t>
            </a: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8A2CE2EE-5C00-84FC-3F63-81AC138CC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92F84CC-87D6-641D-1BCD-EDAB6A4E54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995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838E6-E8F6-914E-88A2-49E287230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75D78136-98D7-4933-2261-E25EB861A8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D78136-98D7-4933-2261-E25EB861A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C64B0450-D43B-994B-1CB7-2DBE0D7BC617}"/>
              </a:ext>
            </a:extLst>
          </p:cNvPr>
          <p:cNvSpPr/>
          <p:nvPr/>
        </p:nvSpPr>
        <p:spPr>
          <a:xfrm>
            <a:off x="0" y="-14318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Παραλαβή Αδιατάραχτων &amp; Αποκατεστημένων Εδαφών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Έργο ΤΤΑ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035B6390-3131-BF9E-FA9B-BF69E61E4D2D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61C1BD8-70A0-3BE2-835C-92DABB587490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84A3D5CD-9B34-7CB9-3C82-F4ACDBC7AAF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A0610AC6-2D5F-15E5-F8FC-E7013C9F98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746" name="Google Shape;746;p42"/>
          <p:cNvSpPr txBox="1"/>
          <p:nvPr/>
        </p:nvSpPr>
        <p:spPr>
          <a:xfrm flipH="1">
            <a:off x="193827" y="3216016"/>
            <a:ext cx="2042468" cy="80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rgbClr val="2860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"/>
              </a:rPr>
              <a:t>Αποκατεστημένων  και αδιατάραχτων εδαφών</a:t>
            </a:r>
          </a:p>
        </p:txBody>
      </p:sp>
      <p:cxnSp>
        <p:nvCxnSpPr>
          <p:cNvPr id="747" name="Google Shape;747;p42"/>
          <p:cNvCxnSpPr>
            <a:cxnSpLocks/>
            <a:stCxn id="706" idx="2"/>
            <a:endCxn id="746" idx="0"/>
          </p:cNvCxnSpPr>
          <p:nvPr/>
        </p:nvCxnSpPr>
        <p:spPr>
          <a:xfrm>
            <a:off x="1202283" y="3017502"/>
            <a:ext cx="12778" cy="19851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4569EF-B7DC-6159-C1E0-1EB6A42E4D2F}"/>
              </a:ext>
            </a:extLst>
          </p:cNvPr>
          <p:cNvSpPr txBox="1"/>
          <p:nvPr/>
        </p:nvSpPr>
        <p:spPr>
          <a:xfrm>
            <a:off x="144452" y="1021137"/>
            <a:ext cx="5951548" cy="105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lvl="1" algn="l">
              <a:lnSpc>
                <a:spcPct val="120000"/>
              </a:lnSpc>
            </a:pP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Στα πλαίσια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της δράσης 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"Αναζωογόνηση Περιοχών που έχουν Πληγεί Περισσότερο"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η ΜΕΤΑΒΑΣΗ Α.Ε. έχει ήδη παραλάβει από τη ΔΕΗ Α.Ε. </a:t>
            </a:r>
          </a:p>
        </p:txBody>
      </p:sp>
      <p:sp>
        <p:nvSpPr>
          <p:cNvPr id="33" name="Τόξο 32">
            <a:extLst>
              <a:ext uri="{FF2B5EF4-FFF2-40B4-BE49-F238E27FC236}">
                <a16:creationId xmlns:a16="http://schemas.microsoft.com/office/drawing/2014/main" id="{D66193DF-53BB-A560-A8EB-F7836DF63671}"/>
              </a:ext>
            </a:extLst>
          </p:cNvPr>
          <p:cNvSpPr/>
          <p:nvPr/>
        </p:nvSpPr>
        <p:spPr>
          <a:xfrm rot="21422894">
            <a:off x="1215256" y="2449305"/>
            <a:ext cx="1819892" cy="1637585"/>
          </a:xfrm>
          <a:prstGeom prst="arc">
            <a:avLst>
              <a:gd name="adj1" fmla="val 16200000"/>
              <a:gd name="adj2" fmla="val 19827381"/>
            </a:avLst>
          </a:prstGeom>
          <a:ln>
            <a:solidFill>
              <a:srgbClr val="0CAD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EE02B1C7-A143-C2A2-539A-BF87C1963A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409" y="1186543"/>
            <a:ext cx="4646564" cy="2183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Εικόνα 5">
            <a:extLst>
              <a:ext uri="{FF2B5EF4-FFF2-40B4-BE49-F238E27FC236}">
                <a16:creationId xmlns:a16="http://schemas.microsoft.com/office/drawing/2014/main" id="{47D34A0A-F671-969B-5425-189662BC9E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409" y="3854280"/>
            <a:ext cx="4663840" cy="2183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ED38846-C561-709A-F3B4-9C8155DB92F0}"/>
              </a:ext>
            </a:extLst>
          </p:cNvPr>
          <p:cNvSpPr txBox="1"/>
          <p:nvPr/>
        </p:nvSpPr>
        <p:spPr>
          <a:xfrm>
            <a:off x="7280409" y="750117"/>
            <a:ext cx="2080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Αμύνταιο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1A1BFB-7C80-188D-57BE-745F5288A168}"/>
              </a:ext>
            </a:extLst>
          </p:cNvPr>
          <p:cNvSpPr txBox="1"/>
          <p:nvPr/>
        </p:nvSpPr>
        <p:spPr>
          <a:xfrm>
            <a:off x="7280409" y="3406199"/>
            <a:ext cx="2080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Πτολεμαΐδα</a:t>
            </a:r>
            <a:endParaRPr lang="el-GR" sz="1800" b="1" dirty="0">
              <a:solidFill>
                <a:srgbClr val="0CAD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9" name="Ομάδα 708">
            <a:extLst>
              <a:ext uri="{FF2B5EF4-FFF2-40B4-BE49-F238E27FC236}">
                <a16:creationId xmlns:a16="http://schemas.microsoft.com/office/drawing/2014/main" id="{5842F6F1-C2D1-816F-C651-8E4DC9CE100F}"/>
              </a:ext>
            </a:extLst>
          </p:cNvPr>
          <p:cNvGrpSpPr/>
          <p:nvPr/>
        </p:nvGrpSpPr>
        <p:grpSpPr>
          <a:xfrm>
            <a:off x="414834" y="2215535"/>
            <a:ext cx="1574898" cy="801967"/>
            <a:chOff x="4253625" y="2167900"/>
            <a:chExt cx="1574898" cy="801967"/>
          </a:xfrm>
        </p:grpSpPr>
        <p:sp>
          <p:nvSpPr>
            <p:cNvPr id="706" name="Ορθογώνιο: Στρογγύλεμα γωνιών 705">
              <a:extLst>
                <a:ext uri="{FF2B5EF4-FFF2-40B4-BE49-F238E27FC236}">
                  <a16:creationId xmlns:a16="http://schemas.microsoft.com/office/drawing/2014/main" id="{68949E1B-C061-27C0-2EB2-3F1D0E1A0AA3}"/>
                </a:ext>
              </a:extLst>
            </p:cNvPr>
            <p:cNvSpPr/>
            <p:nvPr/>
          </p:nvSpPr>
          <p:spPr>
            <a:xfrm>
              <a:off x="4253625" y="2167900"/>
              <a:ext cx="1574898" cy="801967"/>
            </a:xfrm>
            <a:prstGeom prst="roundRect">
              <a:avLst>
                <a:gd name="adj" fmla="val 21123"/>
              </a:avLst>
            </a:prstGeom>
            <a:noFill/>
            <a:ln>
              <a:solidFill>
                <a:srgbClr val="0CAD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08" name="TextBox 707">
              <a:extLst>
                <a:ext uri="{FF2B5EF4-FFF2-40B4-BE49-F238E27FC236}">
                  <a16:creationId xmlns:a16="http://schemas.microsoft.com/office/drawing/2014/main" id="{D941C059-636E-95A3-D222-583673D91540}"/>
                </a:ext>
              </a:extLst>
            </p:cNvPr>
            <p:cNvSpPr txBox="1"/>
            <p:nvPr/>
          </p:nvSpPr>
          <p:spPr>
            <a:xfrm>
              <a:off x="4335164" y="2249732"/>
              <a:ext cx="14118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 dirty="0">
                  <a:solidFill>
                    <a:srgbClr val="286098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54.790,44</a:t>
              </a:r>
              <a:r>
                <a:rPr lang="el-GR" sz="18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el-GR" sz="1800" dirty="0">
                  <a:solidFill>
                    <a:srgbClr val="286098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στρέμματα</a:t>
              </a:r>
            </a:p>
          </p:txBody>
        </p:sp>
      </p:grpSp>
      <p:sp>
        <p:nvSpPr>
          <p:cNvPr id="739" name="Google Shape;746;p42">
            <a:extLst>
              <a:ext uri="{FF2B5EF4-FFF2-40B4-BE49-F238E27FC236}">
                <a16:creationId xmlns:a16="http://schemas.microsoft.com/office/drawing/2014/main" id="{55A6EB2D-72B1-D0D0-43D2-85030C187689}"/>
              </a:ext>
            </a:extLst>
          </p:cNvPr>
          <p:cNvSpPr txBox="1"/>
          <p:nvPr/>
        </p:nvSpPr>
        <p:spPr>
          <a:xfrm flipH="1">
            <a:off x="2317834" y="4022713"/>
            <a:ext cx="1732745" cy="85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"/>
              </a:rPr>
              <a:t>Στην περιοχή της </a:t>
            </a:r>
            <a:r>
              <a:rPr lang="el-G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Δυτικής Μακεδονίας </a:t>
            </a:r>
          </a:p>
        </p:txBody>
      </p:sp>
      <p:cxnSp>
        <p:nvCxnSpPr>
          <p:cNvPr id="740" name="Google Shape;747;p42">
            <a:extLst>
              <a:ext uri="{FF2B5EF4-FFF2-40B4-BE49-F238E27FC236}">
                <a16:creationId xmlns:a16="http://schemas.microsoft.com/office/drawing/2014/main" id="{6E002875-1E72-A087-F922-9951BB864D0A}"/>
              </a:ext>
            </a:extLst>
          </p:cNvPr>
          <p:cNvCxnSpPr>
            <a:cxnSpLocks/>
            <a:stCxn id="742" idx="2"/>
            <a:endCxn id="739" idx="0"/>
          </p:cNvCxnSpPr>
          <p:nvPr/>
        </p:nvCxnSpPr>
        <p:spPr>
          <a:xfrm>
            <a:off x="3173324" y="3824199"/>
            <a:ext cx="10882" cy="19851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1" name="Ομάδα 740">
            <a:extLst>
              <a:ext uri="{FF2B5EF4-FFF2-40B4-BE49-F238E27FC236}">
                <a16:creationId xmlns:a16="http://schemas.microsoft.com/office/drawing/2014/main" id="{2F5D846A-DCEC-CFED-61E9-0FD28946D0C1}"/>
              </a:ext>
            </a:extLst>
          </p:cNvPr>
          <p:cNvGrpSpPr/>
          <p:nvPr/>
        </p:nvGrpSpPr>
        <p:grpSpPr>
          <a:xfrm>
            <a:off x="2385875" y="3022232"/>
            <a:ext cx="1574898" cy="801967"/>
            <a:chOff x="4253625" y="2167900"/>
            <a:chExt cx="1574898" cy="801967"/>
          </a:xfrm>
        </p:grpSpPr>
        <p:sp>
          <p:nvSpPr>
            <p:cNvPr id="742" name="Ορθογώνιο: Στρογγύλεμα γωνιών 741">
              <a:extLst>
                <a:ext uri="{FF2B5EF4-FFF2-40B4-BE49-F238E27FC236}">
                  <a16:creationId xmlns:a16="http://schemas.microsoft.com/office/drawing/2014/main" id="{E7CEE922-F424-6FA0-8E2E-E3C205CC56FD}"/>
                </a:ext>
              </a:extLst>
            </p:cNvPr>
            <p:cNvSpPr/>
            <p:nvPr/>
          </p:nvSpPr>
          <p:spPr>
            <a:xfrm>
              <a:off x="4253625" y="2167900"/>
              <a:ext cx="1574898" cy="801967"/>
            </a:xfrm>
            <a:prstGeom prst="roundRect">
              <a:avLst>
                <a:gd name="adj" fmla="val 21123"/>
              </a:avLst>
            </a:prstGeom>
            <a:noFill/>
            <a:ln>
              <a:solidFill>
                <a:srgbClr val="0CAD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43" name="TextBox 742">
              <a:extLst>
                <a:ext uri="{FF2B5EF4-FFF2-40B4-BE49-F238E27FC236}">
                  <a16:creationId xmlns:a16="http://schemas.microsoft.com/office/drawing/2014/main" id="{6DB9D6FB-BCF2-1A5B-E766-51CEA0E2DB2F}"/>
                </a:ext>
              </a:extLst>
            </p:cNvPr>
            <p:cNvSpPr txBox="1"/>
            <p:nvPr/>
          </p:nvSpPr>
          <p:spPr>
            <a:xfrm>
              <a:off x="4335164" y="2249732"/>
              <a:ext cx="14118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286098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45.330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dirty="0">
                  <a:solidFill>
                    <a:srgbClr val="286098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στρέμματα</a:t>
              </a:r>
            </a:p>
          </p:txBody>
        </p:sp>
      </p:grpSp>
      <p:sp>
        <p:nvSpPr>
          <p:cNvPr id="744" name="Τόξο 743">
            <a:extLst>
              <a:ext uri="{FF2B5EF4-FFF2-40B4-BE49-F238E27FC236}">
                <a16:creationId xmlns:a16="http://schemas.microsoft.com/office/drawing/2014/main" id="{955F2A4A-AD2D-627D-BDBB-3F2EC091C1B5}"/>
              </a:ext>
            </a:extLst>
          </p:cNvPr>
          <p:cNvSpPr/>
          <p:nvPr/>
        </p:nvSpPr>
        <p:spPr>
          <a:xfrm rot="337399">
            <a:off x="3111077" y="3407348"/>
            <a:ext cx="1819892" cy="1637585"/>
          </a:xfrm>
          <a:prstGeom prst="arc">
            <a:avLst>
              <a:gd name="adj1" fmla="val 16200000"/>
              <a:gd name="adj2" fmla="val 19827381"/>
            </a:avLst>
          </a:prstGeom>
          <a:ln>
            <a:solidFill>
              <a:srgbClr val="0CAD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51" name="Ορθογώνιο: Στρογγύλεμα γωνιών 750">
            <a:extLst>
              <a:ext uri="{FF2B5EF4-FFF2-40B4-BE49-F238E27FC236}">
                <a16:creationId xmlns:a16="http://schemas.microsoft.com/office/drawing/2014/main" id="{0474077F-6A1D-A0CD-0CD3-D87F0AD0FADD}"/>
              </a:ext>
            </a:extLst>
          </p:cNvPr>
          <p:cNvSpPr/>
          <p:nvPr/>
        </p:nvSpPr>
        <p:spPr>
          <a:xfrm>
            <a:off x="4281531" y="3982782"/>
            <a:ext cx="2620012" cy="708053"/>
          </a:xfrm>
          <a:prstGeom prst="roundRect">
            <a:avLst>
              <a:gd name="adj" fmla="val 21123"/>
            </a:avLst>
          </a:prstGeom>
          <a:noFill/>
          <a:ln>
            <a:solidFill>
              <a:srgbClr val="0CA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2" name="TextBox 751">
            <a:extLst>
              <a:ext uri="{FF2B5EF4-FFF2-40B4-BE49-F238E27FC236}">
                <a16:creationId xmlns:a16="http://schemas.microsoft.com/office/drawing/2014/main" id="{E9F7AA3D-7237-9315-493C-A30703938677}"/>
              </a:ext>
            </a:extLst>
          </p:cNvPr>
          <p:cNvSpPr txBox="1"/>
          <p:nvPr/>
        </p:nvSpPr>
        <p:spPr>
          <a:xfrm>
            <a:off x="4281531" y="4031877"/>
            <a:ext cx="2620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20.624,30</a:t>
            </a:r>
            <a:r>
              <a:rPr lang="el-GR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στρ.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στο</a:t>
            </a:r>
            <a:r>
              <a:rPr lang="el-GR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Αμύνταιο </a:t>
            </a:r>
            <a:r>
              <a:rPr lang="el-GR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&amp;</a:t>
            </a:r>
            <a:r>
              <a:rPr lang="el-GR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Κλειδί     </a:t>
            </a:r>
            <a:endParaRPr lang="el-GR" sz="1800" b="1" dirty="0">
              <a:solidFill>
                <a:srgbClr val="28609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grpSp>
        <p:nvGrpSpPr>
          <p:cNvPr id="761" name="Ομάδα 760">
            <a:extLst>
              <a:ext uri="{FF2B5EF4-FFF2-40B4-BE49-F238E27FC236}">
                <a16:creationId xmlns:a16="http://schemas.microsoft.com/office/drawing/2014/main" id="{1D8B5B59-F521-D26B-011A-8ACE9FF25F2D}"/>
              </a:ext>
            </a:extLst>
          </p:cNvPr>
          <p:cNvGrpSpPr/>
          <p:nvPr/>
        </p:nvGrpSpPr>
        <p:grpSpPr>
          <a:xfrm>
            <a:off x="229262" y="4920215"/>
            <a:ext cx="1971598" cy="1184418"/>
            <a:chOff x="325579" y="4668935"/>
            <a:chExt cx="1971598" cy="1184418"/>
          </a:xfrm>
        </p:grpSpPr>
        <p:grpSp>
          <p:nvGrpSpPr>
            <p:cNvPr id="54" name="Ομάδα 53">
              <a:extLst>
                <a:ext uri="{FF2B5EF4-FFF2-40B4-BE49-F238E27FC236}">
                  <a16:creationId xmlns:a16="http://schemas.microsoft.com/office/drawing/2014/main" id="{32DD1ED6-65BD-F9C4-FA03-0069C21AB669}"/>
                </a:ext>
              </a:extLst>
            </p:cNvPr>
            <p:cNvGrpSpPr/>
            <p:nvPr/>
          </p:nvGrpSpPr>
          <p:grpSpPr>
            <a:xfrm>
              <a:off x="527762" y="5051386"/>
              <a:ext cx="1574898" cy="801967"/>
              <a:chOff x="297445" y="4259841"/>
              <a:chExt cx="1574898" cy="801967"/>
            </a:xfrm>
          </p:grpSpPr>
          <p:grpSp>
            <p:nvGrpSpPr>
              <p:cNvPr id="45" name="Google Shape;771;p72">
                <a:extLst>
                  <a:ext uri="{FF2B5EF4-FFF2-40B4-BE49-F238E27FC236}">
                    <a16:creationId xmlns:a16="http://schemas.microsoft.com/office/drawing/2014/main" id="{C656C941-A49C-5E2B-9986-EA4DC6074E51}"/>
                  </a:ext>
                </a:extLst>
              </p:cNvPr>
              <p:cNvGrpSpPr/>
              <p:nvPr/>
            </p:nvGrpSpPr>
            <p:grpSpPr>
              <a:xfrm>
                <a:off x="389041" y="4387640"/>
                <a:ext cx="537127" cy="550848"/>
                <a:chOff x="1190625" y="238125"/>
                <a:chExt cx="5219200" cy="5219200"/>
              </a:xfrm>
              <a:solidFill>
                <a:srgbClr val="1F497D"/>
              </a:solidFill>
            </p:grpSpPr>
            <p:sp>
              <p:nvSpPr>
                <p:cNvPr id="46" name="Google Shape;772;p72">
                  <a:extLst>
                    <a:ext uri="{FF2B5EF4-FFF2-40B4-BE49-F238E27FC236}">
                      <a16:creationId xmlns:a16="http://schemas.microsoft.com/office/drawing/2014/main" id="{89A24337-F9A0-63A4-036A-3904AB216824}"/>
                    </a:ext>
                  </a:extLst>
                </p:cNvPr>
                <p:cNvSpPr/>
                <p:nvPr/>
              </p:nvSpPr>
              <p:spPr>
                <a:xfrm>
                  <a:off x="2623450" y="1695400"/>
                  <a:ext cx="2032225" cy="22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9" h="88531" extrusionOk="0">
                      <a:moveTo>
                        <a:pt x="56074" y="1"/>
                      </a:moveTo>
                      <a:cubicBezTo>
                        <a:pt x="36241" y="1"/>
                        <a:pt x="19409" y="13147"/>
                        <a:pt x="13798" y="31153"/>
                      </a:cubicBezTo>
                      <a:lnTo>
                        <a:pt x="6100" y="31153"/>
                      </a:lnTo>
                      <a:cubicBezTo>
                        <a:pt x="2740" y="31153"/>
                        <a:pt x="0" y="33893"/>
                        <a:pt x="0" y="37285"/>
                      </a:cubicBezTo>
                      <a:cubicBezTo>
                        <a:pt x="0" y="40645"/>
                        <a:pt x="2740" y="43385"/>
                        <a:pt x="6100" y="43385"/>
                      </a:cubicBezTo>
                      <a:lnTo>
                        <a:pt x="11808" y="43385"/>
                      </a:lnTo>
                      <a:cubicBezTo>
                        <a:pt x="11808" y="43679"/>
                        <a:pt x="11808" y="43972"/>
                        <a:pt x="11808" y="44266"/>
                      </a:cubicBezTo>
                      <a:cubicBezTo>
                        <a:pt x="11808" y="45799"/>
                        <a:pt x="11874" y="47300"/>
                        <a:pt x="12037" y="48800"/>
                      </a:cubicBezTo>
                      <a:lnTo>
                        <a:pt x="6100" y="48800"/>
                      </a:lnTo>
                      <a:cubicBezTo>
                        <a:pt x="2740" y="48800"/>
                        <a:pt x="0" y="51540"/>
                        <a:pt x="0" y="54900"/>
                      </a:cubicBezTo>
                      <a:cubicBezTo>
                        <a:pt x="0" y="58292"/>
                        <a:pt x="2740" y="61032"/>
                        <a:pt x="6100" y="61032"/>
                      </a:cubicBezTo>
                      <a:lnTo>
                        <a:pt x="15103" y="61032"/>
                      </a:lnTo>
                      <a:cubicBezTo>
                        <a:pt x="21725" y="77147"/>
                        <a:pt x="37578" y="88531"/>
                        <a:pt x="56074" y="88531"/>
                      </a:cubicBezTo>
                      <a:cubicBezTo>
                        <a:pt x="63478" y="88531"/>
                        <a:pt x="70785" y="86672"/>
                        <a:pt x="77244" y="83181"/>
                      </a:cubicBezTo>
                      <a:cubicBezTo>
                        <a:pt x="80212" y="81550"/>
                        <a:pt x="81289" y="77832"/>
                        <a:pt x="79690" y="74863"/>
                      </a:cubicBezTo>
                      <a:cubicBezTo>
                        <a:pt x="78570" y="72824"/>
                        <a:pt x="76465" y="71678"/>
                        <a:pt x="74294" y="71678"/>
                      </a:cubicBezTo>
                      <a:cubicBezTo>
                        <a:pt x="73305" y="71678"/>
                        <a:pt x="72302" y="71916"/>
                        <a:pt x="71372" y="72417"/>
                      </a:cubicBezTo>
                      <a:cubicBezTo>
                        <a:pt x="66708" y="74961"/>
                        <a:pt x="61423" y="76299"/>
                        <a:pt x="56074" y="76299"/>
                      </a:cubicBezTo>
                      <a:cubicBezTo>
                        <a:pt x="44559" y="76299"/>
                        <a:pt x="34414" y="70199"/>
                        <a:pt x="28771" y="61032"/>
                      </a:cubicBezTo>
                      <a:lnTo>
                        <a:pt x="55715" y="61032"/>
                      </a:lnTo>
                      <a:cubicBezTo>
                        <a:pt x="59107" y="61032"/>
                        <a:pt x="61847" y="58292"/>
                        <a:pt x="61847" y="54900"/>
                      </a:cubicBezTo>
                      <a:cubicBezTo>
                        <a:pt x="61847" y="51540"/>
                        <a:pt x="59107" y="48800"/>
                        <a:pt x="55715" y="48800"/>
                      </a:cubicBezTo>
                      <a:lnTo>
                        <a:pt x="24367" y="48800"/>
                      </a:lnTo>
                      <a:cubicBezTo>
                        <a:pt x="24171" y="47332"/>
                        <a:pt x="24041" y="45799"/>
                        <a:pt x="24041" y="44266"/>
                      </a:cubicBezTo>
                      <a:cubicBezTo>
                        <a:pt x="24041" y="43972"/>
                        <a:pt x="24074" y="43679"/>
                        <a:pt x="24074" y="43385"/>
                      </a:cubicBezTo>
                      <a:lnTo>
                        <a:pt x="55715" y="43385"/>
                      </a:lnTo>
                      <a:cubicBezTo>
                        <a:pt x="59107" y="43385"/>
                        <a:pt x="61847" y="40645"/>
                        <a:pt x="61847" y="37285"/>
                      </a:cubicBezTo>
                      <a:cubicBezTo>
                        <a:pt x="61847" y="33893"/>
                        <a:pt x="59107" y="31153"/>
                        <a:pt x="55715" y="31153"/>
                      </a:cubicBezTo>
                      <a:lnTo>
                        <a:pt x="26879" y="31153"/>
                      </a:lnTo>
                      <a:cubicBezTo>
                        <a:pt x="31902" y="20029"/>
                        <a:pt x="43091" y="12233"/>
                        <a:pt x="56074" y="12233"/>
                      </a:cubicBezTo>
                      <a:cubicBezTo>
                        <a:pt x="61325" y="12233"/>
                        <a:pt x="66316" y="13473"/>
                        <a:pt x="70916" y="15887"/>
                      </a:cubicBezTo>
                      <a:cubicBezTo>
                        <a:pt x="71820" y="16358"/>
                        <a:pt x="72787" y="16581"/>
                        <a:pt x="73739" y="16581"/>
                      </a:cubicBezTo>
                      <a:cubicBezTo>
                        <a:pt x="75946" y="16581"/>
                        <a:pt x="78075" y="15383"/>
                        <a:pt x="79169" y="13310"/>
                      </a:cubicBezTo>
                      <a:cubicBezTo>
                        <a:pt x="80734" y="10309"/>
                        <a:pt x="79593" y="6623"/>
                        <a:pt x="76592" y="5057"/>
                      </a:cubicBezTo>
                      <a:cubicBezTo>
                        <a:pt x="70296" y="1762"/>
                        <a:pt x="63217" y="1"/>
                        <a:pt x="560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73;p72">
                  <a:extLst>
                    <a:ext uri="{FF2B5EF4-FFF2-40B4-BE49-F238E27FC236}">
                      <a16:creationId xmlns:a16="http://schemas.microsoft.com/office/drawing/2014/main" id="{D90BA24C-DA9A-5C4E-AA6F-058E98FA7EE0}"/>
                    </a:ext>
                  </a:extLst>
                </p:cNvPr>
                <p:cNvSpPr/>
                <p:nvPr/>
              </p:nvSpPr>
              <p:spPr>
                <a:xfrm>
                  <a:off x="1190625" y="238125"/>
                  <a:ext cx="5219200" cy="5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68" h="208768" extrusionOk="0">
                      <a:moveTo>
                        <a:pt x="104384" y="12232"/>
                      </a:moveTo>
                      <a:cubicBezTo>
                        <a:pt x="155205" y="12232"/>
                        <a:pt x="196535" y="53562"/>
                        <a:pt x="196535" y="104384"/>
                      </a:cubicBezTo>
                      <a:cubicBezTo>
                        <a:pt x="196535" y="155205"/>
                        <a:pt x="155205" y="196535"/>
                        <a:pt x="104384" y="196535"/>
                      </a:cubicBezTo>
                      <a:cubicBezTo>
                        <a:pt x="53562" y="196535"/>
                        <a:pt x="12232" y="155205"/>
                        <a:pt x="12232" y="104384"/>
                      </a:cubicBezTo>
                      <a:cubicBezTo>
                        <a:pt x="12232" y="53562"/>
                        <a:pt x="53562" y="12232"/>
                        <a:pt x="104384" y="12232"/>
                      </a:cubicBezTo>
                      <a:close/>
                      <a:moveTo>
                        <a:pt x="104384" y="0"/>
                      </a:moveTo>
                      <a:cubicBezTo>
                        <a:pt x="76494" y="0"/>
                        <a:pt x="50300" y="10862"/>
                        <a:pt x="30565" y="30565"/>
                      </a:cubicBezTo>
                      <a:cubicBezTo>
                        <a:pt x="10862" y="50300"/>
                        <a:pt x="0" y="76494"/>
                        <a:pt x="0" y="104384"/>
                      </a:cubicBezTo>
                      <a:cubicBezTo>
                        <a:pt x="0" y="132274"/>
                        <a:pt x="10862" y="158467"/>
                        <a:pt x="30565" y="178202"/>
                      </a:cubicBezTo>
                      <a:cubicBezTo>
                        <a:pt x="50300" y="197905"/>
                        <a:pt x="76494" y="208767"/>
                        <a:pt x="104384" y="208767"/>
                      </a:cubicBezTo>
                      <a:cubicBezTo>
                        <a:pt x="132274" y="208767"/>
                        <a:pt x="158467" y="197905"/>
                        <a:pt x="178202" y="178202"/>
                      </a:cubicBezTo>
                      <a:cubicBezTo>
                        <a:pt x="197905" y="158467"/>
                        <a:pt x="208767" y="132274"/>
                        <a:pt x="208767" y="104384"/>
                      </a:cubicBezTo>
                      <a:cubicBezTo>
                        <a:pt x="208767" y="76494"/>
                        <a:pt x="197905" y="50300"/>
                        <a:pt x="178202" y="30565"/>
                      </a:cubicBezTo>
                      <a:cubicBezTo>
                        <a:pt x="158467" y="10862"/>
                        <a:pt x="132274" y="0"/>
                        <a:pt x="1043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74;p72">
                  <a:extLst>
                    <a:ext uri="{FF2B5EF4-FFF2-40B4-BE49-F238E27FC236}">
                      <a16:creationId xmlns:a16="http://schemas.microsoft.com/office/drawing/2014/main" id="{E0E46979-EC81-F50A-39FF-24BA9754743A}"/>
                    </a:ext>
                  </a:extLst>
                </p:cNvPr>
                <p:cNvSpPr/>
                <p:nvPr/>
              </p:nvSpPr>
              <p:spPr>
                <a:xfrm>
                  <a:off x="1800600" y="848100"/>
                  <a:ext cx="3999225" cy="39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69" h="159969" extrusionOk="0">
                      <a:moveTo>
                        <a:pt x="79985" y="12233"/>
                      </a:moveTo>
                      <a:cubicBezTo>
                        <a:pt x="117334" y="12233"/>
                        <a:pt x="147736" y="42635"/>
                        <a:pt x="147736" y="79985"/>
                      </a:cubicBezTo>
                      <a:cubicBezTo>
                        <a:pt x="147736" y="117334"/>
                        <a:pt x="117334" y="147736"/>
                        <a:pt x="79985" y="147736"/>
                      </a:cubicBezTo>
                      <a:cubicBezTo>
                        <a:pt x="42635" y="147736"/>
                        <a:pt x="12233" y="117334"/>
                        <a:pt x="12233" y="79985"/>
                      </a:cubicBezTo>
                      <a:cubicBezTo>
                        <a:pt x="12233" y="42635"/>
                        <a:pt x="42635" y="12233"/>
                        <a:pt x="79985" y="12233"/>
                      </a:cubicBezTo>
                      <a:close/>
                      <a:moveTo>
                        <a:pt x="79985" y="1"/>
                      </a:moveTo>
                      <a:cubicBezTo>
                        <a:pt x="35883" y="1"/>
                        <a:pt x="1" y="35883"/>
                        <a:pt x="1" y="79985"/>
                      </a:cubicBezTo>
                      <a:cubicBezTo>
                        <a:pt x="1" y="124087"/>
                        <a:pt x="35883" y="159968"/>
                        <a:pt x="79985" y="159968"/>
                      </a:cubicBezTo>
                      <a:cubicBezTo>
                        <a:pt x="124087" y="159968"/>
                        <a:pt x="159968" y="124087"/>
                        <a:pt x="159968" y="79985"/>
                      </a:cubicBezTo>
                      <a:cubicBezTo>
                        <a:pt x="159968" y="35883"/>
                        <a:pt x="124087" y="1"/>
                        <a:pt x="7998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75;p72">
                  <a:extLst>
                    <a:ext uri="{FF2B5EF4-FFF2-40B4-BE49-F238E27FC236}">
                      <a16:creationId xmlns:a16="http://schemas.microsoft.com/office/drawing/2014/main" id="{39BE1469-FD46-0675-95D9-B9E02F91E126}"/>
                    </a:ext>
                  </a:extLst>
                </p:cNvPr>
                <p:cNvSpPr/>
                <p:nvPr/>
              </p:nvSpPr>
              <p:spPr>
                <a:xfrm>
                  <a:off x="5250150" y="1651375"/>
                  <a:ext cx="40000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" h="1240" extrusionOk="0">
                      <a:moveTo>
                        <a:pt x="816" y="0"/>
                      </a:moveTo>
                      <a:cubicBezTo>
                        <a:pt x="1" y="0"/>
                        <a:pt x="1" y="1240"/>
                        <a:pt x="816" y="1240"/>
                      </a:cubicBezTo>
                      <a:cubicBezTo>
                        <a:pt x="1599" y="1240"/>
                        <a:pt x="1599" y="0"/>
                        <a:pt x="8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" name="Ορθογώνιο: Στρογγύλεμα γωνιών 49">
                <a:extLst>
                  <a:ext uri="{FF2B5EF4-FFF2-40B4-BE49-F238E27FC236}">
                    <a16:creationId xmlns:a16="http://schemas.microsoft.com/office/drawing/2014/main" id="{82AD55BE-11FE-4189-EE5F-F00723F9846A}"/>
                  </a:ext>
                </a:extLst>
              </p:cNvPr>
              <p:cNvSpPr/>
              <p:nvPr/>
            </p:nvSpPr>
            <p:spPr>
              <a:xfrm>
                <a:off x="297445" y="4259841"/>
                <a:ext cx="1574898" cy="801967"/>
              </a:xfrm>
              <a:prstGeom prst="roundRect">
                <a:avLst>
                  <a:gd name="adj" fmla="val 21123"/>
                </a:avLst>
              </a:prstGeom>
              <a:noFill/>
              <a:ln>
                <a:solidFill>
                  <a:srgbClr val="114A8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6F75CCE-0FA3-F94A-7C8A-E32CB4C589BD}"/>
                  </a:ext>
                </a:extLst>
              </p:cNvPr>
              <p:cNvSpPr txBox="1"/>
              <p:nvPr/>
            </p:nvSpPr>
            <p:spPr>
              <a:xfrm>
                <a:off x="943983" y="4403057"/>
                <a:ext cx="911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ΤΑΑ</a:t>
                </a:r>
              </a:p>
            </p:txBody>
          </p:sp>
        </p:grpSp>
        <p:sp>
          <p:nvSpPr>
            <p:cNvPr id="760" name="TextBox 759">
              <a:extLst>
                <a:ext uri="{FF2B5EF4-FFF2-40B4-BE49-F238E27FC236}">
                  <a16:creationId xmlns:a16="http://schemas.microsoft.com/office/drawing/2014/main" id="{71F8C866-6FA9-8F52-3BF1-B3E025D35EC1}"/>
                </a:ext>
              </a:extLst>
            </p:cNvPr>
            <p:cNvSpPr txBox="1"/>
            <p:nvPr/>
          </p:nvSpPr>
          <p:spPr>
            <a:xfrm>
              <a:off x="325579" y="4668935"/>
              <a:ext cx="197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286098"/>
                  </a:solidFill>
                </a:rPr>
                <a:t>Χρηματοδότηση</a:t>
              </a:r>
            </a:p>
          </p:txBody>
        </p:sp>
      </p:grpSp>
      <p:sp>
        <p:nvSpPr>
          <p:cNvPr id="766" name="Ορθογώνιο: Στρογγύλεμα γωνιών 765">
            <a:extLst>
              <a:ext uri="{FF2B5EF4-FFF2-40B4-BE49-F238E27FC236}">
                <a16:creationId xmlns:a16="http://schemas.microsoft.com/office/drawing/2014/main" id="{F0EECD36-133E-A115-B903-38E9990FC7B1}"/>
              </a:ext>
            </a:extLst>
          </p:cNvPr>
          <p:cNvSpPr/>
          <p:nvPr/>
        </p:nvSpPr>
        <p:spPr>
          <a:xfrm>
            <a:off x="4281531" y="4893485"/>
            <a:ext cx="2620012" cy="708053"/>
          </a:xfrm>
          <a:prstGeom prst="roundRect">
            <a:avLst>
              <a:gd name="adj" fmla="val 21123"/>
            </a:avLst>
          </a:prstGeom>
          <a:noFill/>
          <a:ln>
            <a:solidFill>
              <a:srgbClr val="0CA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D2188251-6F45-82E3-A2CD-8052E5BB6AAB}"/>
              </a:ext>
            </a:extLst>
          </p:cNvPr>
          <p:cNvSpPr txBox="1"/>
          <p:nvPr/>
        </p:nvSpPr>
        <p:spPr>
          <a:xfrm>
            <a:off x="4281531" y="4942580"/>
            <a:ext cx="2620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24.705,60</a:t>
            </a:r>
            <a:r>
              <a:rPr lang="en-US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l-GR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στρ.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στην</a:t>
            </a:r>
            <a:r>
              <a:rPr lang="el-GR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Πτολεμαΐδα</a:t>
            </a:r>
            <a:endParaRPr lang="el-GR" sz="1800" b="1" dirty="0">
              <a:solidFill>
                <a:srgbClr val="28609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2076833-4BAA-B397-FA8F-7E30A79D7B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3995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896" y="1737182"/>
            <a:ext cx="1120614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ΔΙΚΑΙΗ</a:t>
            </a:r>
            <a:r>
              <a:rPr sz="3200" spc="-75" dirty="0"/>
              <a:t> </a:t>
            </a:r>
            <a:r>
              <a:rPr sz="3200" dirty="0"/>
              <a:t>ΑΝΑΠΤΥΞΙΑΚΗ</a:t>
            </a:r>
            <a:r>
              <a:rPr sz="3200" spc="-80" dirty="0"/>
              <a:t> </a:t>
            </a:r>
            <a:r>
              <a:rPr sz="3200" spc="-10" dirty="0"/>
              <a:t>ΜΕΤΑΒΑΣΗ</a:t>
            </a:r>
            <a:r>
              <a:rPr lang="el-GR" sz="3200" spc="-10" dirty="0"/>
              <a:t> &amp; ΕΠΙΧΕΙΡΗΜΑΤΙΚΟΤΗΤΑ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653897" y="2325370"/>
            <a:ext cx="6109042" cy="105926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l-GR" sz="2400" b="1" dirty="0">
                <a:solidFill>
                  <a:srgbClr val="FFFFFF"/>
                </a:solidFill>
                <a:latin typeface="Trebuchet MS"/>
                <a:cs typeface="Trebuchet MS"/>
              </a:rPr>
              <a:t>Η Δυτική Μακεδονία περνάει σε νέα εποχή</a:t>
            </a:r>
            <a:endParaRPr lang="el-GR" sz="2400" b="1" spc="-7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lang="el-GR" sz="2400" b="1" spc="-7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l-GR" sz="2000" spc="-70" dirty="0">
                <a:solidFill>
                  <a:srgbClr val="96C93E"/>
                </a:solidFill>
                <a:latin typeface="Trebuchet MS"/>
              </a:rPr>
              <a:t>Κοζάνη, 3 Απριλίου 2025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9" name="Εικόνα 4">
            <a:extLst>
              <a:ext uri="{FF2B5EF4-FFF2-40B4-BE49-F238E27FC236}">
                <a16:creationId xmlns:a16="http://schemas.microsoft.com/office/drawing/2014/main" id="{4AAB3DD0-A52D-5B7D-F78A-BD9BF5798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096000"/>
            <a:ext cx="5851085" cy="762000"/>
          </a:xfrm>
          <a:prstGeom prst="rect">
            <a:avLst/>
          </a:prstGeom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3EEDB6CF-EF65-DD61-0056-40B1CA3E769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00214"/>
            <a:ext cx="1315211" cy="557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59427D-16D0-A77E-F6AB-5124A70949B2}"/>
              </a:ext>
            </a:extLst>
          </p:cNvPr>
          <p:cNvSpPr txBox="1"/>
          <p:nvPr/>
        </p:nvSpPr>
        <p:spPr>
          <a:xfrm>
            <a:off x="4191000" y="5867400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87B5F10-9EB7-3E9C-B697-547E887AF8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135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EABBD-5166-2EA5-D6FB-787E2E27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F2E0FDED-119D-E832-9345-DECA34E324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think-cell Slide" r:id="rId17" imgW="350" imgH="350" progId="TCLayout.ActiveDocument.1">
                  <p:embed/>
                </p:oleObj>
              </mc:Choice>
              <mc:Fallback>
                <p:oleObj name="think-cell Slide" r:id="rId17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E0FDED-119D-E832-9345-DECA34E32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9CFE9171-EF1A-0ECD-87B2-A8A45BE32F3F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Συνολική Πορεία Υλοποίησης Προγράμματος ΔΑΜ 2021-2027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07F0308D-0D7D-4B73-BE5B-BCF0F13AC09D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707D6AB-1D85-6662-2728-4E0B1425F352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B8B2CFD5-6658-171F-64CF-34CE467FA0A5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2" name="Google Shape;3744;p13">
            <a:extLst>
              <a:ext uri="{FF2B5EF4-FFF2-40B4-BE49-F238E27FC236}">
                <a16:creationId xmlns:a16="http://schemas.microsoft.com/office/drawing/2014/main" id="{BE6B9E9F-8E83-C6A3-D898-049B78DAD7AC}"/>
              </a:ext>
            </a:extLst>
          </p:cNvPr>
          <p:cNvSpPr/>
          <p:nvPr/>
        </p:nvSpPr>
        <p:spPr>
          <a:xfrm>
            <a:off x="3752668" y="925625"/>
            <a:ext cx="4491992" cy="50839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l-GR" sz="1539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  </a:t>
            </a:r>
          </a:p>
        </p:txBody>
      </p:sp>
      <p:sp>
        <p:nvSpPr>
          <p:cNvPr id="3" name="Google Shape;416;p5">
            <a:extLst>
              <a:ext uri="{FF2B5EF4-FFF2-40B4-BE49-F238E27FC236}">
                <a16:creationId xmlns:a16="http://schemas.microsoft.com/office/drawing/2014/main" id="{35FE29C0-29BF-D853-34AC-3B8627992F80}"/>
              </a:ext>
            </a:extLst>
          </p:cNvPr>
          <p:cNvSpPr/>
          <p:nvPr/>
        </p:nvSpPr>
        <p:spPr>
          <a:xfrm>
            <a:off x="948162" y="1019088"/>
            <a:ext cx="2722425" cy="637760"/>
          </a:xfrm>
          <a:prstGeom prst="roundRect">
            <a:avLst>
              <a:gd name="adj" fmla="val 50000"/>
            </a:avLst>
          </a:prstGeom>
          <a:solidFill>
            <a:srgbClr val="104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>
              <a:buClr>
                <a:schemeClr val="dk1"/>
              </a:buClr>
              <a:buSzPts val="1200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17;p5">
            <a:extLst>
              <a:ext uri="{FF2B5EF4-FFF2-40B4-BE49-F238E27FC236}">
                <a16:creationId xmlns:a16="http://schemas.microsoft.com/office/drawing/2014/main" id="{65C6B536-095D-8A34-A13B-0A83F16963D9}"/>
              </a:ext>
            </a:extLst>
          </p:cNvPr>
          <p:cNvSpPr txBox="1"/>
          <p:nvPr/>
        </p:nvSpPr>
        <p:spPr>
          <a:xfrm>
            <a:off x="1066745" y="1120480"/>
            <a:ext cx="260384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l" rtl="0">
              <a:buClr>
                <a:srgbClr val="FFFFFF"/>
              </a:buClr>
              <a:buSzPts val="1200"/>
            </a:pPr>
            <a:r>
              <a:rPr lang="en-US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1. </a:t>
            </a: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Ενίσχυση και Προώθηση της Επιχειρηματικότητας</a:t>
            </a:r>
          </a:p>
        </p:txBody>
      </p:sp>
      <p:sp>
        <p:nvSpPr>
          <p:cNvPr id="5" name="Google Shape;421;p5">
            <a:extLst>
              <a:ext uri="{FF2B5EF4-FFF2-40B4-BE49-F238E27FC236}">
                <a16:creationId xmlns:a16="http://schemas.microsoft.com/office/drawing/2014/main" id="{A2C72411-2A6D-01F8-2A2C-3C4F1D97AECA}"/>
              </a:ext>
            </a:extLst>
          </p:cNvPr>
          <p:cNvSpPr/>
          <p:nvPr/>
        </p:nvSpPr>
        <p:spPr>
          <a:xfrm>
            <a:off x="948162" y="1778103"/>
            <a:ext cx="2722425" cy="637760"/>
          </a:xfrm>
          <a:prstGeom prst="roundRect">
            <a:avLst>
              <a:gd name="adj" fmla="val 50000"/>
            </a:avLst>
          </a:prstGeom>
          <a:solidFill>
            <a:srgbClr val="97C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200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22;p5">
            <a:extLst>
              <a:ext uri="{FF2B5EF4-FFF2-40B4-BE49-F238E27FC236}">
                <a16:creationId xmlns:a16="http://schemas.microsoft.com/office/drawing/2014/main" id="{55421CC3-4530-0C02-853B-6C64DEA668DF}"/>
              </a:ext>
            </a:extLst>
          </p:cNvPr>
          <p:cNvSpPr txBox="1"/>
          <p:nvPr/>
        </p:nvSpPr>
        <p:spPr>
          <a:xfrm>
            <a:off x="1066745" y="1867316"/>
            <a:ext cx="245771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rtl="0"/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Ενεργειακή Μετάβαση Κλιματική Ουδετερότητα</a:t>
            </a:r>
          </a:p>
        </p:txBody>
      </p:sp>
      <p:sp>
        <p:nvSpPr>
          <p:cNvPr id="7" name="Google Shape;427;p5">
            <a:extLst>
              <a:ext uri="{FF2B5EF4-FFF2-40B4-BE49-F238E27FC236}">
                <a16:creationId xmlns:a16="http://schemas.microsoft.com/office/drawing/2014/main" id="{474ABCD5-593D-9FEA-0D9E-4D7606BD87AD}"/>
              </a:ext>
            </a:extLst>
          </p:cNvPr>
          <p:cNvSpPr/>
          <p:nvPr/>
        </p:nvSpPr>
        <p:spPr>
          <a:xfrm>
            <a:off x="948162" y="2541349"/>
            <a:ext cx="2722425" cy="637760"/>
          </a:xfrm>
          <a:prstGeom prst="roundRect">
            <a:avLst>
              <a:gd name="adj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200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28;p5">
            <a:extLst>
              <a:ext uri="{FF2B5EF4-FFF2-40B4-BE49-F238E27FC236}">
                <a16:creationId xmlns:a16="http://schemas.microsoft.com/office/drawing/2014/main" id="{F4BC6E26-3AF5-37B8-DB23-9781117D9661}"/>
              </a:ext>
            </a:extLst>
          </p:cNvPr>
          <p:cNvSpPr txBox="1"/>
          <p:nvPr/>
        </p:nvSpPr>
        <p:spPr>
          <a:xfrm>
            <a:off x="1046454" y="2623388"/>
            <a:ext cx="24780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l" rtl="0"/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3. Αναπροσαρμογή Χρήσεων Γης Κυκλική Οικονομία</a:t>
            </a:r>
          </a:p>
        </p:txBody>
      </p:sp>
      <p:sp>
        <p:nvSpPr>
          <p:cNvPr id="9" name="Google Shape;433;p5">
            <a:extLst>
              <a:ext uri="{FF2B5EF4-FFF2-40B4-BE49-F238E27FC236}">
                <a16:creationId xmlns:a16="http://schemas.microsoft.com/office/drawing/2014/main" id="{162B8526-0F25-702C-10D0-2928398EA0FB}"/>
              </a:ext>
            </a:extLst>
          </p:cNvPr>
          <p:cNvSpPr/>
          <p:nvPr/>
        </p:nvSpPr>
        <p:spPr>
          <a:xfrm>
            <a:off x="948162" y="3304599"/>
            <a:ext cx="2742957" cy="63776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200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34;p5">
            <a:extLst>
              <a:ext uri="{FF2B5EF4-FFF2-40B4-BE49-F238E27FC236}">
                <a16:creationId xmlns:a16="http://schemas.microsoft.com/office/drawing/2014/main" id="{56B9CE81-C161-B683-8A44-268DAC3275F1}"/>
              </a:ext>
            </a:extLst>
          </p:cNvPr>
          <p:cNvSpPr txBox="1"/>
          <p:nvPr/>
        </p:nvSpPr>
        <p:spPr>
          <a:xfrm>
            <a:off x="1032257" y="3302563"/>
            <a:ext cx="25094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l" rtl="0"/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</a:t>
            </a:r>
            <a:r>
              <a:rPr lang="en-US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Δίκαιη Εργασιακή Μετάβαση και Ενδυνάμωση Ανθρώπινου Κεφαλαίου</a:t>
            </a:r>
          </a:p>
        </p:txBody>
      </p:sp>
      <p:sp>
        <p:nvSpPr>
          <p:cNvPr id="11" name="Google Shape;439;p5">
            <a:extLst>
              <a:ext uri="{FF2B5EF4-FFF2-40B4-BE49-F238E27FC236}">
                <a16:creationId xmlns:a16="http://schemas.microsoft.com/office/drawing/2014/main" id="{18ECE266-E0CB-6B3A-FD06-134D0C74F806}"/>
              </a:ext>
            </a:extLst>
          </p:cNvPr>
          <p:cNvSpPr/>
          <p:nvPr/>
        </p:nvSpPr>
        <p:spPr>
          <a:xfrm>
            <a:off x="948162" y="4070076"/>
            <a:ext cx="2742957" cy="637760"/>
          </a:xfrm>
          <a:prstGeom prst="roundRect">
            <a:avLst>
              <a:gd name="adj" fmla="val 50000"/>
            </a:avLst>
          </a:prstGeom>
          <a:solidFill>
            <a:srgbClr val="0CA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200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0;p5">
            <a:extLst>
              <a:ext uri="{FF2B5EF4-FFF2-40B4-BE49-F238E27FC236}">
                <a16:creationId xmlns:a16="http://schemas.microsoft.com/office/drawing/2014/main" id="{DCAB182A-E009-F5C9-6258-2CC5798F51FF}"/>
              </a:ext>
            </a:extLst>
          </p:cNvPr>
          <p:cNvSpPr txBox="1"/>
          <p:nvPr/>
        </p:nvSpPr>
        <p:spPr>
          <a:xfrm>
            <a:off x="1184659" y="4080624"/>
            <a:ext cx="27769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l" rtl="0"/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5. Ολοκληρωμένες Παρεμβάσεις </a:t>
            </a:r>
          </a:p>
          <a:p>
            <a:pPr algn="l" rtl="0"/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Μικρής Κλίμακας Ευφυείς Κοινότητες</a:t>
            </a:r>
          </a:p>
        </p:txBody>
      </p:sp>
      <p:sp>
        <p:nvSpPr>
          <p:cNvPr id="13" name="Google Shape;441;p5">
            <a:extLst>
              <a:ext uri="{FF2B5EF4-FFF2-40B4-BE49-F238E27FC236}">
                <a16:creationId xmlns:a16="http://schemas.microsoft.com/office/drawing/2014/main" id="{0AE0E460-9E84-113A-AECE-93ED9BC5C17E}"/>
              </a:ext>
            </a:extLst>
          </p:cNvPr>
          <p:cNvSpPr/>
          <p:nvPr/>
        </p:nvSpPr>
        <p:spPr>
          <a:xfrm>
            <a:off x="167737" y="972848"/>
            <a:ext cx="684000" cy="684000"/>
          </a:xfrm>
          <a:prstGeom prst="flowChartConnector">
            <a:avLst/>
          </a:prstGeom>
          <a:solidFill>
            <a:srgbClr val="104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42;p5">
            <a:extLst>
              <a:ext uri="{FF2B5EF4-FFF2-40B4-BE49-F238E27FC236}">
                <a16:creationId xmlns:a16="http://schemas.microsoft.com/office/drawing/2014/main" id="{9902F2B2-F6D5-F1BA-3098-4C1944689786}"/>
              </a:ext>
            </a:extLst>
          </p:cNvPr>
          <p:cNvSpPr/>
          <p:nvPr/>
        </p:nvSpPr>
        <p:spPr>
          <a:xfrm>
            <a:off x="137683" y="1776875"/>
            <a:ext cx="684000" cy="684000"/>
          </a:xfrm>
          <a:prstGeom prst="flowChartConnector">
            <a:avLst/>
          </a:prstGeom>
          <a:solidFill>
            <a:srgbClr val="97C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43;p5">
            <a:extLst>
              <a:ext uri="{FF2B5EF4-FFF2-40B4-BE49-F238E27FC236}">
                <a16:creationId xmlns:a16="http://schemas.microsoft.com/office/drawing/2014/main" id="{DA382966-155C-EBD0-F78D-7A1916F2163E}"/>
              </a:ext>
            </a:extLst>
          </p:cNvPr>
          <p:cNvSpPr/>
          <p:nvPr/>
        </p:nvSpPr>
        <p:spPr>
          <a:xfrm>
            <a:off x="162223" y="2538616"/>
            <a:ext cx="684000" cy="684000"/>
          </a:xfrm>
          <a:prstGeom prst="flowChartConnector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444;p5">
            <a:extLst>
              <a:ext uri="{FF2B5EF4-FFF2-40B4-BE49-F238E27FC236}">
                <a16:creationId xmlns:a16="http://schemas.microsoft.com/office/drawing/2014/main" id="{2D4094C9-BC6C-032F-89D4-F382AB3E9BC0}"/>
              </a:ext>
            </a:extLst>
          </p:cNvPr>
          <p:cNvSpPr/>
          <p:nvPr/>
        </p:nvSpPr>
        <p:spPr>
          <a:xfrm>
            <a:off x="162223" y="3298305"/>
            <a:ext cx="684000" cy="68400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445;p5">
            <a:extLst>
              <a:ext uri="{FF2B5EF4-FFF2-40B4-BE49-F238E27FC236}">
                <a16:creationId xmlns:a16="http://schemas.microsoft.com/office/drawing/2014/main" id="{6F2F27A3-2388-CAE5-284B-F4EF3AEDC7C8}"/>
              </a:ext>
            </a:extLst>
          </p:cNvPr>
          <p:cNvSpPr/>
          <p:nvPr/>
        </p:nvSpPr>
        <p:spPr>
          <a:xfrm>
            <a:off x="139259" y="4075917"/>
            <a:ext cx="684000" cy="684000"/>
          </a:xfrm>
          <a:prstGeom prst="flowChartConnector">
            <a:avLst/>
          </a:prstGeom>
          <a:solidFill>
            <a:srgbClr val="0CA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446;p5">
            <a:extLst>
              <a:ext uri="{FF2B5EF4-FFF2-40B4-BE49-F238E27FC236}">
                <a16:creationId xmlns:a16="http://schemas.microsoft.com/office/drawing/2014/main" id="{8DC94B30-6AE3-B5D9-FE55-D27D32C6272E}"/>
              </a:ext>
            </a:extLst>
          </p:cNvPr>
          <p:cNvSpPr/>
          <p:nvPr/>
        </p:nvSpPr>
        <p:spPr>
          <a:xfrm>
            <a:off x="281704" y="1105151"/>
            <a:ext cx="396000" cy="432000"/>
          </a:xfrm>
          <a:custGeom>
            <a:avLst/>
            <a:gdLst/>
            <a:ahLst/>
            <a:cxnLst/>
            <a:rect l="l" t="t" r="r" b="b"/>
            <a:pathLst>
              <a:path w="324" h="262" extrusionOk="0">
                <a:moveTo>
                  <a:pt x="0" y="212"/>
                </a:moveTo>
                <a:lnTo>
                  <a:pt x="0" y="136"/>
                </a:lnTo>
                <a:lnTo>
                  <a:pt x="0" y="136"/>
                </a:lnTo>
                <a:lnTo>
                  <a:pt x="0" y="132"/>
                </a:lnTo>
                <a:lnTo>
                  <a:pt x="2" y="128"/>
                </a:lnTo>
                <a:lnTo>
                  <a:pt x="6" y="126"/>
                </a:lnTo>
                <a:lnTo>
                  <a:pt x="10" y="126"/>
                </a:lnTo>
                <a:lnTo>
                  <a:pt x="46" y="126"/>
                </a:lnTo>
                <a:lnTo>
                  <a:pt x="46" y="126"/>
                </a:lnTo>
                <a:lnTo>
                  <a:pt x="50" y="126"/>
                </a:lnTo>
                <a:lnTo>
                  <a:pt x="54" y="128"/>
                </a:lnTo>
                <a:lnTo>
                  <a:pt x="56" y="132"/>
                </a:lnTo>
                <a:lnTo>
                  <a:pt x="56" y="136"/>
                </a:lnTo>
                <a:lnTo>
                  <a:pt x="56" y="212"/>
                </a:lnTo>
                <a:lnTo>
                  <a:pt x="56" y="212"/>
                </a:lnTo>
                <a:lnTo>
                  <a:pt x="56" y="216"/>
                </a:lnTo>
                <a:lnTo>
                  <a:pt x="54" y="218"/>
                </a:lnTo>
                <a:lnTo>
                  <a:pt x="50" y="220"/>
                </a:lnTo>
                <a:lnTo>
                  <a:pt x="46" y="222"/>
                </a:lnTo>
                <a:lnTo>
                  <a:pt x="10" y="222"/>
                </a:lnTo>
                <a:lnTo>
                  <a:pt x="10" y="222"/>
                </a:lnTo>
                <a:lnTo>
                  <a:pt x="6" y="220"/>
                </a:lnTo>
                <a:lnTo>
                  <a:pt x="2" y="218"/>
                </a:lnTo>
                <a:lnTo>
                  <a:pt x="0" y="216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00" y="222"/>
                </a:moveTo>
                <a:lnTo>
                  <a:pt x="136" y="222"/>
                </a:lnTo>
                <a:lnTo>
                  <a:pt x="136" y="222"/>
                </a:lnTo>
                <a:lnTo>
                  <a:pt x="140" y="220"/>
                </a:lnTo>
                <a:lnTo>
                  <a:pt x="142" y="218"/>
                </a:lnTo>
                <a:lnTo>
                  <a:pt x="144" y="216"/>
                </a:lnTo>
                <a:lnTo>
                  <a:pt x="146" y="212"/>
                </a:lnTo>
                <a:lnTo>
                  <a:pt x="146" y="58"/>
                </a:lnTo>
                <a:lnTo>
                  <a:pt x="146" y="58"/>
                </a:lnTo>
                <a:lnTo>
                  <a:pt x="144" y="54"/>
                </a:lnTo>
                <a:lnTo>
                  <a:pt x="142" y="52"/>
                </a:lnTo>
                <a:lnTo>
                  <a:pt x="140" y="50"/>
                </a:lnTo>
                <a:lnTo>
                  <a:pt x="136" y="48"/>
                </a:lnTo>
                <a:lnTo>
                  <a:pt x="100" y="48"/>
                </a:lnTo>
                <a:lnTo>
                  <a:pt x="100" y="48"/>
                </a:lnTo>
                <a:lnTo>
                  <a:pt x="96" y="50"/>
                </a:lnTo>
                <a:lnTo>
                  <a:pt x="92" y="52"/>
                </a:lnTo>
                <a:lnTo>
                  <a:pt x="90" y="54"/>
                </a:lnTo>
                <a:lnTo>
                  <a:pt x="90" y="58"/>
                </a:lnTo>
                <a:lnTo>
                  <a:pt x="90" y="212"/>
                </a:lnTo>
                <a:lnTo>
                  <a:pt x="90" y="212"/>
                </a:lnTo>
                <a:lnTo>
                  <a:pt x="90" y="216"/>
                </a:lnTo>
                <a:lnTo>
                  <a:pt x="92" y="218"/>
                </a:lnTo>
                <a:lnTo>
                  <a:pt x="96" y="220"/>
                </a:lnTo>
                <a:lnTo>
                  <a:pt x="100" y="222"/>
                </a:lnTo>
                <a:lnTo>
                  <a:pt x="100" y="222"/>
                </a:lnTo>
                <a:close/>
                <a:moveTo>
                  <a:pt x="188" y="222"/>
                </a:moveTo>
                <a:lnTo>
                  <a:pt x="224" y="222"/>
                </a:lnTo>
                <a:lnTo>
                  <a:pt x="224" y="222"/>
                </a:lnTo>
                <a:lnTo>
                  <a:pt x="228" y="220"/>
                </a:lnTo>
                <a:lnTo>
                  <a:pt x="232" y="218"/>
                </a:lnTo>
                <a:lnTo>
                  <a:pt x="234" y="216"/>
                </a:lnTo>
                <a:lnTo>
                  <a:pt x="234" y="212"/>
                </a:lnTo>
                <a:lnTo>
                  <a:pt x="234" y="86"/>
                </a:lnTo>
                <a:lnTo>
                  <a:pt x="234" y="86"/>
                </a:lnTo>
                <a:lnTo>
                  <a:pt x="234" y="82"/>
                </a:lnTo>
                <a:lnTo>
                  <a:pt x="232" y="78"/>
                </a:lnTo>
                <a:lnTo>
                  <a:pt x="228" y="76"/>
                </a:lnTo>
                <a:lnTo>
                  <a:pt x="224" y="76"/>
                </a:lnTo>
                <a:lnTo>
                  <a:pt x="188" y="76"/>
                </a:lnTo>
                <a:lnTo>
                  <a:pt x="188" y="76"/>
                </a:lnTo>
                <a:lnTo>
                  <a:pt x="184" y="76"/>
                </a:lnTo>
                <a:lnTo>
                  <a:pt x="182" y="78"/>
                </a:lnTo>
                <a:lnTo>
                  <a:pt x="180" y="82"/>
                </a:lnTo>
                <a:lnTo>
                  <a:pt x="178" y="86"/>
                </a:lnTo>
                <a:lnTo>
                  <a:pt x="178" y="212"/>
                </a:lnTo>
                <a:lnTo>
                  <a:pt x="178" y="212"/>
                </a:lnTo>
                <a:lnTo>
                  <a:pt x="180" y="216"/>
                </a:lnTo>
                <a:lnTo>
                  <a:pt x="182" y="218"/>
                </a:lnTo>
                <a:lnTo>
                  <a:pt x="184" y="220"/>
                </a:lnTo>
                <a:lnTo>
                  <a:pt x="188" y="222"/>
                </a:lnTo>
                <a:lnTo>
                  <a:pt x="188" y="222"/>
                </a:lnTo>
                <a:close/>
                <a:moveTo>
                  <a:pt x="314" y="0"/>
                </a:moveTo>
                <a:lnTo>
                  <a:pt x="278" y="0"/>
                </a:lnTo>
                <a:lnTo>
                  <a:pt x="278" y="0"/>
                </a:lnTo>
                <a:lnTo>
                  <a:pt x="274" y="0"/>
                </a:lnTo>
                <a:lnTo>
                  <a:pt x="270" y="2"/>
                </a:lnTo>
                <a:lnTo>
                  <a:pt x="268" y="6"/>
                </a:lnTo>
                <a:lnTo>
                  <a:pt x="268" y="10"/>
                </a:lnTo>
                <a:lnTo>
                  <a:pt x="268" y="212"/>
                </a:lnTo>
                <a:lnTo>
                  <a:pt x="268" y="212"/>
                </a:lnTo>
                <a:lnTo>
                  <a:pt x="268" y="216"/>
                </a:lnTo>
                <a:lnTo>
                  <a:pt x="270" y="218"/>
                </a:lnTo>
                <a:lnTo>
                  <a:pt x="274" y="220"/>
                </a:lnTo>
                <a:lnTo>
                  <a:pt x="278" y="222"/>
                </a:lnTo>
                <a:lnTo>
                  <a:pt x="314" y="222"/>
                </a:lnTo>
                <a:lnTo>
                  <a:pt x="314" y="222"/>
                </a:lnTo>
                <a:lnTo>
                  <a:pt x="318" y="220"/>
                </a:lnTo>
                <a:lnTo>
                  <a:pt x="322" y="218"/>
                </a:lnTo>
                <a:lnTo>
                  <a:pt x="324" y="216"/>
                </a:lnTo>
                <a:lnTo>
                  <a:pt x="324" y="212"/>
                </a:lnTo>
                <a:lnTo>
                  <a:pt x="324" y="10"/>
                </a:lnTo>
                <a:lnTo>
                  <a:pt x="324" y="10"/>
                </a:lnTo>
                <a:lnTo>
                  <a:pt x="324" y="6"/>
                </a:lnTo>
                <a:lnTo>
                  <a:pt x="322" y="2"/>
                </a:lnTo>
                <a:lnTo>
                  <a:pt x="318" y="0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24" y="242"/>
                </a:moveTo>
                <a:lnTo>
                  <a:pt x="0" y="242"/>
                </a:lnTo>
                <a:lnTo>
                  <a:pt x="0" y="262"/>
                </a:lnTo>
                <a:lnTo>
                  <a:pt x="324" y="262"/>
                </a:lnTo>
                <a:lnTo>
                  <a:pt x="324" y="2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47;p5">
            <a:extLst>
              <a:ext uri="{FF2B5EF4-FFF2-40B4-BE49-F238E27FC236}">
                <a16:creationId xmlns:a16="http://schemas.microsoft.com/office/drawing/2014/main" id="{376139A2-F4A3-1CB5-A7D0-925D3732A313}"/>
              </a:ext>
            </a:extLst>
          </p:cNvPr>
          <p:cNvSpPr/>
          <p:nvPr/>
        </p:nvSpPr>
        <p:spPr>
          <a:xfrm>
            <a:off x="258107" y="1870877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360" h="340" extrusionOk="0">
                <a:moveTo>
                  <a:pt x="274" y="56"/>
                </a:moveTo>
                <a:lnTo>
                  <a:pt x="258" y="116"/>
                </a:lnTo>
                <a:lnTo>
                  <a:pt x="258" y="116"/>
                </a:lnTo>
                <a:lnTo>
                  <a:pt x="254" y="120"/>
                </a:lnTo>
                <a:lnTo>
                  <a:pt x="250" y="120"/>
                </a:lnTo>
                <a:lnTo>
                  <a:pt x="190" y="104"/>
                </a:lnTo>
                <a:lnTo>
                  <a:pt x="190" y="104"/>
                </a:lnTo>
                <a:lnTo>
                  <a:pt x="188" y="102"/>
                </a:lnTo>
                <a:lnTo>
                  <a:pt x="186" y="98"/>
                </a:lnTo>
                <a:lnTo>
                  <a:pt x="186" y="98"/>
                </a:lnTo>
                <a:lnTo>
                  <a:pt x="186" y="94"/>
                </a:lnTo>
                <a:lnTo>
                  <a:pt x="190" y="92"/>
                </a:lnTo>
                <a:lnTo>
                  <a:pt x="204" y="82"/>
                </a:lnTo>
                <a:lnTo>
                  <a:pt x="180" y="42"/>
                </a:lnTo>
                <a:lnTo>
                  <a:pt x="180" y="42"/>
                </a:lnTo>
                <a:lnTo>
                  <a:pt x="166" y="18"/>
                </a:lnTo>
                <a:lnTo>
                  <a:pt x="166" y="18"/>
                </a:lnTo>
                <a:lnTo>
                  <a:pt x="164" y="14"/>
                </a:lnTo>
                <a:lnTo>
                  <a:pt x="160" y="12"/>
                </a:lnTo>
                <a:lnTo>
                  <a:pt x="154" y="12"/>
                </a:lnTo>
                <a:lnTo>
                  <a:pt x="150" y="14"/>
                </a:lnTo>
                <a:lnTo>
                  <a:pt x="150" y="14"/>
                </a:lnTo>
                <a:lnTo>
                  <a:pt x="148" y="16"/>
                </a:lnTo>
                <a:lnTo>
                  <a:pt x="146" y="20"/>
                </a:lnTo>
                <a:lnTo>
                  <a:pt x="146" y="26"/>
                </a:lnTo>
                <a:lnTo>
                  <a:pt x="146" y="30"/>
                </a:lnTo>
                <a:lnTo>
                  <a:pt x="168" y="66"/>
                </a:lnTo>
                <a:lnTo>
                  <a:pt x="120" y="146"/>
                </a:lnTo>
                <a:lnTo>
                  <a:pt x="120" y="146"/>
                </a:lnTo>
                <a:lnTo>
                  <a:pt x="116" y="150"/>
                </a:lnTo>
                <a:lnTo>
                  <a:pt x="110" y="150"/>
                </a:lnTo>
                <a:lnTo>
                  <a:pt x="78" y="130"/>
                </a:lnTo>
                <a:lnTo>
                  <a:pt x="78" y="130"/>
                </a:lnTo>
                <a:lnTo>
                  <a:pt x="76" y="126"/>
                </a:lnTo>
                <a:lnTo>
                  <a:pt x="76" y="126"/>
                </a:lnTo>
                <a:lnTo>
                  <a:pt x="76" y="120"/>
                </a:lnTo>
                <a:lnTo>
                  <a:pt x="144" y="4"/>
                </a:lnTo>
                <a:lnTo>
                  <a:pt x="144" y="4"/>
                </a:lnTo>
                <a:lnTo>
                  <a:pt x="144" y="4"/>
                </a:lnTo>
                <a:lnTo>
                  <a:pt x="144" y="4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0"/>
                </a:lnTo>
                <a:lnTo>
                  <a:pt x="146" y="0"/>
                </a:lnTo>
                <a:lnTo>
                  <a:pt x="148" y="0"/>
                </a:lnTo>
                <a:lnTo>
                  <a:pt x="148" y="0"/>
                </a:lnTo>
                <a:lnTo>
                  <a:pt x="148" y="0"/>
                </a:lnTo>
                <a:lnTo>
                  <a:pt x="148" y="0"/>
                </a:lnTo>
                <a:lnTo>
                  <a:pt x="150" y="0"/>
                </a:lnTo>
                <a:lnTo>
                  <a:pt x="210" y="0"/>
                </a:lnTo>
                <a:lnTo>
                  <a:pt x="210" y="0"/>
                </a:lnTo>
                <a:lnTo>
                  <a:pt x="214" y="0"/>
                </a:lnTo>
                <a:lnTo>
                  <a:pt x="218" y="4"/>
                </a:lnTo>
                <a:lnTo>
                  <a:pt x="248" y="58"/>
                </a:lnTo>
                <a:lnTo>
                  <a:pt x="264" y="48"/>
                </a:lnTo>
                <a:lnTo>
                  <a:pt x="264" y="48"/>
                </a:lnTo>
                <a:lnTo>
                  <a:pt x="268" y="48"/>
                </a:lnTo>
                <a:lnTo>
                  <a:pt x="272" y="48"/>
                </a:lnTo>
                <a:lnTo>
                  <a:pt x="272" y="48"/>
                </a:lnTo>
                <a:lnTo>
                  <a:pt x="274" y="50"/>
                </a:lnTo>
                <a:lnTo>
                  <a:pt x="274" y="50"/>
                </a:lnTo>
                <a:lnTo>
                  <a:pt x="274" y="56"/>
                </a:lnTo>
                <a:lnTo>
                  <a:pt x="274" y="56"/>
                </a:lnTo>
                <a:close/>
                <a:moveTo>
                  <a:pt x="360" y="254"/>
                </a:moveTo>
                <a:lnTo>
                  <a:pt x="360" y="254"/>
                </a:lnTo>
                <a:lnTo>
                  <a:pt x="360" y="254"/>
                </a:lnTo>
                <a:lnTo>
                  <a:pt x="360" y="254"/>
                </a:lnTo>
                <a:lnTo>
                  <a:pt x="360" y="252"/>
                </a:lnTo>
                <a:lnTo>
                  <a:pt x="360" y="252"/>
                </a:lnTo>
                <a:lnTo>
                  <a:pt x="360" y="252"/>
                </a:lnTo>
                <a:lnTo>
                  <a:pt x="292" y="134"/>
                </a:lnTo>
                <a:lnTo>
                  <a:pt x="292" y="134"/>
                </a:lnTo>
                <a:lnTo>
                  <a:pt x="286" y="132"/>
                </a:lnTo>
                <a:lnTo>
                  <a:pt x="286" y="132"/>
                </a:lnTo>
                <a:lnTo>
                  <a:pt x="282" y="132"/>
                </a:lnTo>
                <a:lnTo>
                  <a:pt x="250" y="150"/>
                </a:lnTo>
                <a:lnTo>
                  <a:pt x="250" y="150"/>
                </a:lnTo>
                <a:lnTo>
                  <a:pt x="246" y="154"/>
                </a:lnTo>
                <a:lnTo>
                  <a:pt x="246" y="160"/>
                </a:lnTo>
                <a:lnTo>
                  <a:pt x="294" y="240"/>
                </a:lnTo>
                <a:lnTo>
                  <a:pt x="336" y="240"/>
                </a:lnTo>
                <a:lnTo>
                  <a:pt x="336" y="240"/>
                </a:lnTo>
                <a:lnTo>
                  <a:pt x="340" y="242"/>
                </a:lnTo>
                <a:lnTo>
                  <a:pt x="344" y="244"/>
                </a:lnTo>
                <a:lnTo>
                  <a:pt x="346" y="248"/>
                </a:lnTo>
                <a:lnTo>
                  <a:pt x="346" y="252"/>
                </a:lnTo>
                <a:lnTo>
                  <a:pt x="346" y="252"/>
                </a:lnTo>
                <a:lnTo>
                  <a:pt x="346" y="256"/>
                </a:lnTo>
                <a:lnTo>
                  <a:pt x="344" y="260"/>
                </a:lnTo>
                <a:lnTo>
                  <a:pt x="340" y="262"/>
                </a:lnTo>
                <a:lnTo>
                  <a:pt x="336" y="264"/>
                </a:lnTo>
                <a:lnTo>
                  <a:pt x="306" y="264"/>
                </a:lnTo>
                <a:lnTo>
                  <a:pt x="306" y="264"/>
                </a:lnTo>
                <a:lnTo>
                  <a:pt x="260" y="264"/>
                </a:lnTo>
                <a:lnTo>
                  <a:pt x="260" y="248"/>
                </a:lnTo>
                <a:lnTo>
                  <a:pt x="260" y="248"/>
                </a:lnTo>
                <a:lnTo>
                  <a:pt x="260" y="242"/>
                </a:lnTo>
                <a:lnTo>
                  <a:pt x="256" y="240"/>
                </a:lnTo>
                <a:lnTo>
                  <a:pt x="256" y="240"/>
                </a:lnTo>
                <a:lnTo>
                  <a:pt x="252" y="240"/>
                </a:lnTo>
                <a:lnTo>
                  <a:pt x="248" y="242"/>
                </a:lnTo>
                <a:lnTo>
                  <a:pt x="206" y="284"/>
                </a:lnTo>
                <a:lnTo>
                  <a:pt x="206" y="284"/>
                </a:lnTo>
                <a:lnTo>
                  <a:pt x="204" y="290"/>
                </a:lnTo>
                <a:lnTo>
                  <a:pt x="206" y="296"/>
                </a:lnTo>
                <a:lnTo>
                  <a:pt x="248" y="338"/>
                </a:lnTo>
                <a:lnTo>
                  <a:pt x="248" y="338"/>
                </a:lnTo>
                <a:lnTo>
                  <a:pt x="254" y="340"/>
                </a:lnTo>
                <a:lnTo>
                  <a:pt x="254" y="340"/>
                </a:lnTo>
                <a:lnTo>
                  <a:pt x="256" y="340"/>
                </a:lnTo>
                <a:lnTo>
                  <a:pt x="256" y="340"/>
                </a:lnTo>
                <a:lnTo>
                  <a:pt x="260" y="336"/>
                </a:lnTo>
                <a:lnTo>
                  <a:pt x="260" y="332"/>
                </a:lnTo>
                <a:lnTo>
                  <a:pt x="260" y="316"/>
                </a:lnTo>
                <a:lnTo>
                  <a:pt x="322" y="316"/>
                </a:lnTo>
                <a:lnTo>
                  <a:pt x="322" y="316"/>
                </a:lnTo>
                <a:lnTo>
                  <a:pt x="326" y="314"/>
                </a:lnTo>
                <a:lnTo>
                  <a:pt x="328" y="312"/>
                </a:lnTo>
                <a:lnTo>
                  <a:pt x="360" y="260"/>
                </a:lnTo>
                <a:lnTo>
                  <a:pt x="360" y="260"/>
                </a:lnTo>
                <a:lnTo>
                  <a:pt x="360" y="258"/>
                </a:lnTo>
                <a:lnTo>
                  <a:pt x="360" y="25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4"/>
                </a:lnTo>
                <a:lnTo>
                  <a:pt x="360" y="254"/>
                </a:lnTo>
                <a:close/>
                <a:moveTo>
                  <a:pt x="172" y="264"/>
                </a:moveTo>
                <a:lnTo>
                  <a:pt x="80" y="264"/>
                </a:lnTo>
                <a:lnTo>
                  <a:pt x="58" y="300"/>
                </a:lnTo>
                <a:lnTo>
                  <a:pt x="58" y="300"/>
                </a:lnTo>
                <a:lnTo>
                  <a:pt x="54" y="304"/>
                </a:lnTo>
                <a:lnTo>
                  <a:pt x="48" y="306"/>
                </a:lnTo>
                <a:lnTo>
                  <a:pt x="48" y="306"/>
                </a:lnTo>
                <a:lnTo>
                  <a:pt x="44" y="304"/>
                </a:lnTo>
                <a:lnTo>
                  <a:pt x="44" y="304"/>
                </a:lnTo>
                <a:lnTo>
                  <a:pt x="40" y="302"/>
                </a:lnTo>
                <a:lnTo>
                  <a:pt x="38" y="298"/>
                </a:lnTo>
                <a:lnTo>
                  <a:pt x="38" y="294"/>
                </a:lnTo>
                <a:lnTo>
                  <a:pt x="38" y="290"/>
                </a:lnTo>
                <a:lnTo>
                  <a:pt x="54" y="264"/>
                </a:lnTo>
                <a:lnTo>
                  <a:pt x="54" y="264"/>
                </a:lnTo>
                <a:lnTo>
                  <a:pt x="76" y="224"/>
                </a:lnTo>
                <a:lnTo>
                  <a:pt x="90" y="234"/>
                </a:lnTo>
                <a:lnTo>
                  <a:pt x="90" y="234"/>
                </a:lnTo>
                <a:lnTo>
                  <a:pt x="94" y="234"/>
                </a:lnTo>
                <a:lnTo>
                  <a:pt x="98" y="232"/>
                </a:lnTo>
                <a:lnTo>
                  <a:pt x="98" y="232"/>
                </a:lnTo>
                <a:lnTo>
                  <a:pt x="102" y="230"/>
                </a:lnTo>
                <a:lnTo>
                  <a:pt x="102" y="224"/>
                </a:lnTo>
                <a:lnTo>
                  <a:pt x="86" y="166"/>
                </a:lnTo>
                <a:lnTo>
                  <a:pt x="86" y="166"/>
                </a:lnTo>
                <a:lnTo>
                  <a:pt x="82" y="162"/>
                </a:lnTo>
                <a:lnTo>
                  <a:pt x="76" y="162"/>
                </a:lnTo>
                <a:lnTo>
                  <a:pt x="18" y="176"/>
                </a:lnTo>
                <a:lnTo>
                  <a:pt x="18" y="176"/>
                </a:lnTo>
                <a:lnTo>
                  <a:pt x="14" y="180"/>
                </a:lnTo>
                <a:lnTo>
                  <a:pt x="14" y="180"/>
                </a:lnTo>
                <a:lnTo>
                  <a:pt x="14" y="184"/>
                </a:lnTo>
                <a:lnTo>
                  <a:pt x="14" y="184"/>
                </a:lnTo>
                <a:lnTo>
                  <a:pt x="14" y="188"/>
                </a:lnTo>
                <a:lnTo>
                  <a:pt x="16" y="190"/>
                </a:lnTo>
                <a:lnTo>
                  <a:pt x="32" y="200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60"/>
                </a:lnTo>
                <a:lnTo>
                  <a:pt x="32" y="312"/>
                </a:lnTo>
                <a:lnTo>
                  <a:pt x="32" y="312"/>
                </a:lnTo>
                <a:lnTo>
                  <a:pt x="32" y="314"/>
                </a:lnTo>
                <a:lnTo>
                  <a:pt x="32" y="314"/>
                </a:lnTo>
                <a:lnTo>
                  <a:pt x="32" y="314"/>
                </a:lnTo>
                <a:lnTo>
                  <a:pt x="32" y="314"/>
                </a:lnTo>
                <a:lnTo>
                  <a:pt x="34" y="314"/>
                </a:lnTo>
                <a:lnTo>
                  <a:pt x="34" y="314"/>
                </a:lnTo>
                <a:lnTo>
                  <a:pt x="34" y="316"/>
                </a:lnTo>
                <a:lnTo>
                  <a:pt x="34" y="316"/>
                </a:lnTo>
                <a:lnTo>
                  <a:pt x="36" y="316"/>
                </a:lnTo>
                <a:lnTo>
                  <a:pt x="36" y="316"/>
                </a:lnTo>
                <a:lnTo>
                  <a:pt x="36" y="316"/>
                </a:lnTo>
                <a:lnTo>
                  <a:pt x="36" y="316"/>
                </a:lnTo>
                <a:lnTo>
                  <a:pt x="38" y="316"/>
                </a:lnTo>
                <a:lnTo>
                  <a:pt x="38" y="316"/>
                </a:lnTo>
                <a:lnTo>
                  <a:pt x="38" y="316"/>
                </a:lnTo>
                <a:lnTo>
                  <a:pt x="172" y="316"/>
                </a:lnTo>
                <a:lnTo>
                  <a:pt x="172" y="316"/>
                </a:lnTo>
                <a:lnTo>
                  <a:pt x="178" y="314"/>
                </a:lnTo>
                <a:lnTo>
                  <a:pt x="178" y="314"/>
                </a:lnTo>
                <a:lnTo>
                  <a:pt x="180" y="308"/>
                </a:lnTo>
                <a:lnTo>
                  <a:pt x="180" y="272"/>
                </a:lnTo>
                <a:lnTo>
                  <a:pt x="180" y="272"/>
                </a:lnTo>
                <a:lnTo>
                  <a:pt x="178" y="266"/>
                </a:lnTo>
                <a:lnTo>
                  <a:pt x="172" y="264"/>
                </a:lnTo>
                <a:lnTo>
                  <a:pt x="172" y="2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448;p5">
            <a:extLst>
              <a:ext uri="{FF2B5EF4-FFF2-40B4-BE49-F238E27FC236}">
                <a16:creationId xmlns:a16="http://schemas.microsoft.com/office/drawing/2014/main" id="{AC06AA86-91CE-C431-D9F7-9C015E867FAE}"/>
              </a:ext>
            </a:extLst>
          </p:cNvPr>
          <p:cNvGrpSpPr/>
          <p:nvPr/>
        </p:nvGrpSpPr>
        <p:grpSpPr>
          <a:xfrm>
            <a:off x="276815" y="3394270"/>
            <a:ext cx="468000" cy="467999"/>
            <a:chOff x="3525" y="2005"/>
            <a:chExt cx="446" cy="441"/>
          </a:xfrm>
        </p:grpSpPr>
        <p:sp>
          <p:nvSpPr>
            <p:cNvPr id="26" name="Google Shape;449;p5">
              <a:extLst>
                <a:ext uri="{FF2B5EF4-FFF2-40B4-BE49-F238E27FC236}">
                  <a16:creationId xmlns:a16="http://schemas.microsoft.com/office/drawing/2014/main" id="{F72D63F8-1B39-B11C-845B-96CE97276214}"/>
                </a:ext>
              </a:extLst>
            </p:cNvPr>
            <p:cNvSpPr/>
            <p:nvPr/>
          </p:nvSpPr>
          <p:spPr>
            <a:xfrm>
              <a:off x="3525" y="2024"/>
              <a:ext cx="178" cy="281"/>
            </a:xfrm>
            <a:custGeom>
              <a:avLst/>
              <a:gdLst/>
              <a:ahLst/>
              <a:cxnLst/>
              <a:rect l="l" t="t" r="r" b="b"/>
              <a:pathLst>
                <a:path w="78" h="123" extrusionOk="0">
                  <a:moveTo>
                    <a:pt x="8" y="123"/>
                  </a:moveTo>
                  <a:cubicBezTo>
                    <a:pt x="6" y="123"/>
                    <a:pt x="5" y="122"/>
                    <a:pt x="4" y="120"/>
                  </a:cubicBezTo>
                  <a:cubicBezTo>
                    <a:pt x="1" y="111"/>
                    <a:pt x="0" y="101"/>
                    <a:pt x="0" y="91"/>
                  </a:cubicBezTo>
                  <a:cubicBezTo>
                    <a:pt x="0" y="47"/>
                    <a:pt x="30" y="9"/>
                    <a:pt x="73" y="0"/>
                  </a:cubicBezTo>
                  <a:cubicBezTo>
                    <a:pt x="75" y="0"/>
                    <a:pt x="77" y="1"/>
                    <a:pt x="78" y="3"/>
                  </a:cubicBezTo>
                  <a:cubicBezTo>
                    <a:pt x="78" y="5"/>
                    <a:pt x="77" y="7"/>
                    <a:pt x="75" y="7"/>
                  </a:cubicBezTo>
                  <a:cubicBezTo>
                    <a:pt x="36" y="16"/>
                    <a:pt x="7" y="51"/>
                    <a:pt x="7" y="91"/>
                  </a:cubicBezTo>
                  <a:cubicBezTo>
                    <a:pt x="7" y="100"/>
                    <a:pt x="9" y="109"/>
                    <a:pt x="11" y="118"/>
                  </a:cubicBezTo>
                  <a:cubicBezTo>
                    <a:pt x="12" y="120"/>
                    <a:pt x="11" y="122"/>
                    <a:pt x="9" y="123"/>
                  </a:cubicBezTo>
                  <a:cubicBezTo>
                    <a:pt x="9" y="123"/>
                    <a:pt x="8" y="123"/>
                    <a:pt x="8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50;p5">
              <a:extLst>
                <a:ext uri="{FF2B5EF4-FFF2-40B4-BE49-F238E27FC236}">
                  <a16:creationId xmlns:a16="http://schemas.microsoft.com/office/drawing/2014/main" id="{DC27C721-9A50-2273-13A9-005646D0533D}"/>
                </a:ext>
              </a:extLst>
            </p:cNvPr>
            <p:cNvSpPr/>
            <p:nvPr/>
          </p:nvSpPr>
          <p:spPr>
            <a:xfrm>
              <a:off x="3680" y="2005"/>
              <a:ext cx="57" cy="60"/>
            </a:xfrm>
            <a:custGeom>
              <a:avLst/>
              <a:gdLst/>
              <a:ahLst/>
              <a:cxnLst/>
              <a:rect l="l" t="t" r="r" b="b"/>
              <a:pathLst>
                <a:path w="57" h="60" extrusionOk="0">
                  <a:moveTo>
                    <a:pt x="9" y="60"/>
                  </a:moveTo>
                  <a:lnTo>
                    <a:pt x="57" y="23"/>
                  </a:lnTo>
                  <a:lnTo>
                    <a:pt x="0" y="0"/>
                  </a:lnTo>
                  <a:lnTo>
                    <a:pt x="9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51;p5">
              <a:extLst>
                <a:ext uri="{FF2B5EF4-FFF2-40B4-BE49-F238E27FC236}">
                  <a16:creationId xmlns:a16="http://schemas.microsoft.com/office/drawing/2014/main" id="{044C8F53-2D6C-4E7F-E2FD-2CE28A97F42E}"/>
                </a:ext>
              </a:extLst>
            </p:cNvPr>
            <p:cNvSpPr/>
            <p:nvPr/>
          </p:nvSpPr>
          <p:spPr>
            <a:xfrm>
              <a:off x="3580" y="2357"/>
              <a:ext cx="322" cy="89"/>
            </a:xfrm>
            <a:custGeom>
              <a:avLst/>
              <a:gdLst/>
              <a:ahLst/>
              <a:cxnLst/>
              <a:rect l="l" t="t" r="r" b="b"/>
              <a:pathLst>
                <a:path w="141" h="39" extrusionOk="0">
                  <a:moveTo>
                    <a:pt x="70" y="37"/>
                  </a:moveTo>
                  <a:cubicBezTo>
                    <a:pt x="44" y="37"/>
                    <a:pt x="19" y="2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3" y="32"/>
                    <a:pt x="78" y="39"/>
                    <a:pt x="113" y="18"/>
                  </a:cubicBezTo>
                  <a:cubicBezTo>
                    <a:pt x="121" y="14"/>
                    <a:pt x="128" y="8"/>
                    <a:pt x="134" y="1"/>
                  </a:cubicBezTo>
                  <a:cubicBezTo>
                    <a:pt x="135" y="0"/>
                    <a:pt x="138" y="0"/>
                    <a:pt x="139" y="1"/>
                  </a:cubicBezTo>
                  <a:cubicBezTo>
                    <a:pt x="141" y="2"/>
                    <a:pt x="141" y="5"/>
                    <a:pt x="140" y="6"/>
                  </a:cubicBezTo>
                  <a:cubicBezTo>
                    <a:pt x="133" y="14"/>
                    <a:pt x="125" y="20"/>
                    <a:pt x="117" y="25"/>
                  </a:cubicBezTo>
                  <a:cubicBezTo>
                    <a:pt x="102" y="33"/>
                    <a:pt x="86" y="37"/>
                    <a:pt x="70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52;p5">
              <a:extLst>
                <a:ext uri="{FF2B5EF4-FFF2-40B4-BE49-F238E27FC236}">
                  <a16:creationId xmlns:a16="http://schemas.microsoft.com/office/drawing/2014/main" id="{F961ABD9-F41A-859E-DB4D-C1A1D22473FB}"/>
                </a:ext>
              </a:extLst>
            </p:cNvPr>
            <p:cNvSpPr/>
            <p:nvPr/>
          </p:nvSpPr>
          <p:spPr>
            <a:xfrm>
              <a:off x="3564" y="2332"/>
              <a:ext cx="55" cy="60"/>
            </a:xfrm>
            <a:custGeom>
              <a:avLst/>
              <a:gdLst/>
              <a:ahLst/>
              <a:cxnLst/>
              <a:rect l="l" t="t" r="r" b="b"/>
              <a:pathLst>
                <a:path w="55" h="60" extrusionOk="0">
                  <a:moveTo>
                    <a:pt x="55" y="23"/>
                  </a:moveTo>
                  <a:lnTo>
                    <a:pt x="0" y="0"/>
                  </a:lnTo>
                  <a:lnTo>
                    <a:pt x="7" y="60"/>
                  </a:lnTo>
                  <a:lnTo>
                    <a:pt x="55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53;p5">
              <a:extLst>
                <a:ext uri="{FF2B5EF4-FFF2-40B4-BE49-F238E27FC236}">
                  <a16:creationId xmlns:a16="http://schemas.microsoft.com/office/drawing/2014/main" id="{E28D62C2-B123-9BEB-6B02-446C4CB1EADF}"/>
                </a:ext>
              </a:extLst>
            </p:cNvPr>
            <p:cNvSpPr/>
            <p:nvPr/>
          </p:nvSpPr>
          <p:spPr>
            <a:xfrm>
              <a:off x="3769" y="2019"/>
              <a:ext cx="202" cy="281"/>
            </a:xfrm>
            <a:custGeom>
              <a:avLst/>
              <a:gdLst/>
              <a:ahLst/>
              <a:cxnLst/>
              <a:rect l="l" t="t" r="r" b="b"/>
              <a:pathLst>
                <a:path w="88" h="123" extrusionOk="0">
                  <a:moveTo>
                    <a:pt x="71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68" y="122"/>
                    <a:pt x="67" y="120"/>
                    <a:pt x="67" y="118"/>
                  </a:cubicBezTo>
                  <a:cubicBezTo>
                    <a:pt x="80" y="80"/>
                    <a:pt x="63" y="37"/>
                    <a:pt x="28" y="17"/>
                  </a:cubicBezTo>
                  <a:cubicBezTo>
                    <a:pt x="21" y="13"/>
                    <a:pt x="12" y="10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2" y="0"/>
                    <a:pt x="5" y="0"/>
                  </a:cubicBezTo>
                  <a:cubicBezTo>
                    <a:pt x="14" y="2"/>
                    <a:pt x="24" y="6"/>
                    <a:pt x="32" y="11"/>
                  </a:cubicBezTo>
                  <a:cubicBezTo>
                    <a:pt x="70" y="33"/>
                    <a:pt x="88" y="79"/>
                    <a:pt x="74" y="120"/>
                  </a:cubicBezTo>
                  <a:cubicBezTo>
                    <a:pt x="74" y="122"/>
                    <a:pt x="72" y="123"/>
                    <a:pt x="7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54;p5">
              <a:extLst>
                <a:ext uri="{FF2B5EF4-FFF2-40B4-BE49-F238E27FC236}">
                  <a16:creationId xmlns:a16="http://schemas.microsoft.com/office/drawing/2014/main" id="{94C37FD7-A687-9DBD-2B1D-A03A4342C4CB}"/>
                </a:ext>
              </a:extLst>
            </p:cNvPr>
            <p:cNvSpPr/>
            <p:nvPr/>
          </p:nvSpPr>
          <p:spPr>
            <a:xfrm>
              <a:off x="3907" y="2270"/>
              <a:ext cx="54" cy="60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0" y="0"/>
                  </a:moveTo>
                  <a:lnTo>
                    <a:pt x="6" y="60"/>
                  </a:lnTo>
                  <a:lnTo>
                    <a:pt x="5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55;p5">
              <a:extLst>
                <a:ext uri="{FF2B5EF4-FFF2-40B4-BE49-F238E27FC236}">
                  <a16:creationId xmlns:a16="http://schemas.microsoft.com/office/drawing/2014/main" id="{FC74B1AC-C5F5-2899-C970-B5498FB23810}"/>
                </a:ext>
              </a:extLst>
            </p:cNvPr>
            <p:cNvSpPr/>
            <p:nvPr/>
          </p:nvSpPr>
          <p:spPr>
            <a:xfrm>
              <a:off x="3614" y="2101"/>
              <a:ext cx="251" cy="233"/>
            </a:xfrm>
            <a:custGeom>
              <a:avLst/>
              <a:gdLst/>
              <a:ahLst/>
              <a:cxnLst/>
              <a:rect l="l" t="t" r="r" b="b"/>
              <a:pathLst>
                <a:path w="110" h="102" extrusionOk="0">
                  <a:moveTo>
                    <a:pt x="4" y="102"/>
                  </a:moveTo>
                  <a:cubicBezTo>
                    <a:pt x="4" y="102"/>
                    <a:pt x="3" y="102"/>
                    <a:pt x="3" y="102"/>
                  </a:cubicBezTo>
                  <a:cubicBezTo>
                    <a:pt x="2" y="102"/>
                    <a:pt x="0" y="101"/>
                    <a:pt x="1" y="99"/>
                  </a:cubicBezTo>
                  <a:cubicBezTo>
                    <a:pt x="1" y="97"/>
                    <a:pt x="2" y="80"/>
                    <a:pt x="9" y="74"/>
                  </a:cubicBezTo>
                  <a:cubicBezTo>
                    <a:pt x="12" y="72"/>
                    <a:pt x="18" y="69"/>
                    <a:pt x="27" y="66"/>
                  </a:cubicBezTo>
                  <a:cubicBezTo>
                    <a:pt x="31" y="65"/>
                    <a:pt x="35" y="63"/>
                    <a:pt x="36" y="63"/>
                  </a:cubicBezTo>
                  <a:cubicBezTo>
                    <a:pt x="37" y="61"/>
                    <a:pt x="39" y="58"/>
                    <a:pt x="39" y="57"/>
                  </a:cubicBezTo>
                  <a:cubicBezTo>
                    <a:pt x="39" y="57"/>
                    <a:pt x="40" y="57"/>
                    <a:pt x="40" y="56"/>
                  </a:cubicBezTo>
                  <a:cubicBezTo>
                    <a:pt x="39" y="55"/>
                    <a:pt x="39" y="52"/>
                    <a:pt x="38" y="49"/>
                  </a:cubicBezTo>
                  <a:cubicBezTo>
                    <a:pt x="38" y="48"/>
                    <a:pt x="38" y="48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6" y="46"/>
                    <a:pt x="35" y="45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8"/>
                    <a:pt x="33" y="36"/>
                    <a:pt x="33" y="34"/>
                  </a:cubicBezTo>
                  <a:cubicBezTo>
                    <a:pt x="34" y="32"/>
                    <a:pt x="34" y="32"/>
                    <a:pt x="35" y="31"/>
                  </a:cubicBezTo>
                  <a:cubicBezTo>
                    <a:pt x="34" y="27"/>
                    <a:pt x="33" y="22"/>
                    <a:pt x="33" y="20"/>
                  </a:cubicBezTo>
                  <a:cubicBezTo>
                    <a:pt x="34" y="12"/>
                    <a:pt x="40" y="4"/>
                    <a:pt x="46" y="2"/>
                  </a:cubicBezTo>
                  <a:cubicBezTo>
                    <a:pt x="51" y="0"/>
                    <a:pt x="54" y="0"/>
                    <a:pt x="55" y="0"/>
                  </a:cubicBezTo>
                  <a:cubicBezTo>
                    <a:pt x="55" y="0"/>
                    <a:pt x="59" y="0"/>
                    <a:pt x="64" y="2"/>
                  </a:cubicBezTo>
                  <a:cubicBezTo>
                    <a:pt x="70" y="4"/>
                    <a:pt x="76" y="12"/>
                    <a:pt x="76" y="20"/>
                  </a:cubicBezTo>
                  <a:cubicBezTo>
                    <a:pt x="76" y="22"/>
                    <a:pt x="76" y="27"/>
                    <a:pt x="75" y="31"/>
                  </a:cubicBezTo>
                  <a:cubicBezTo>
                    <a:pt x="75" y="32"/>
                    <a:pt x="76" y="32"/>
                    <a:pt x="76" y="34"/>
                  </a:cubicBezTo>
                  <a:cubicBezTo>
                    <a:pt x="76" y="36"/>
                    <a:pt x="76" y="38"/>
                    <a:pt x="75" y="4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5"/>
                    <a:pt x="73" y="46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8"/>
                    <a:pt x="71" y="49"/>
                    <a:pt x="71" y="50"/>
                  </a:cubicBezTo>
                  <a:cubicBezTo>
                    <a:pt x="71" y="52"/>
                    <a:pt x="71" y="55"/>
                    <a:pt x="70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8"/>
                    <a:pt x="72" y="61"/>
                    <a:pt x="73" y="63"/>
                  </a:cubicBezTo>
                  <a:cubicBezTo>
                    <a:pt x="75" y="63"/>
                    <a:pt x="79" y="65"/>
                    <a:pt x="83" y="66"/>
                  </a:cubicBezTo>
                  <a:cubicBezTo>
                    <a:pt x="91" y="69"/>
                    <a:pt x="98" y="72"/>
                    <a:pt x="100" y="74"/>
                  </a:cubicBezTo>
                  <a:cubicBezTo>
                    <a:pt x="109" y="80"/>
                    <a:pt x="110" y="97"/>
                    <a:pt x="110" y="99"/>
                  </a:cubicBezTo>
                  <a:cubicBezTo>
                    <a:pt x="110" y="101"/>
                    <a:pt x="109" y="102"/>
                    <a:pt x="107" y="102"/>
                  </a:cubicBezTo>
                  <a:cubicBezTo>
                    <a:pt x="105" y="102"/>
                    <a:pt x="104" y="101"/>
                    <a:pt x="104" y="99"/>
                  </a:cubicBezTo>
                  <a:cubicBezTo>
                    <a:pt x="104" y="95"/>
                    <a:pt x="102" y="82"/>
                    <a:pt x="97" y="79"/>
                  </a:cubicBezTo>
                  <a:cubicBezTo>
                    <a:pt x="95" y="77"/>
                    <a:pt x="87" y="74"/>
                    <a:pt x="81" y="72"/>
                  </a:cubicBezTo>
                  <a:cubicBezTo>
                    <a:pt x="72" y="69"/>
                    <a:pt x="70" y="68"/>
                    <a:pt x="69" y="66"/>
                  </a:cubicBezTo>
                  <a:cubicBezTo>
                    <a:pt x="68" y="65"/>
                    <a:pt x="66" y="62"/>
                    <a:pt x="66" y="61"/>
                  </a:cubicBezTo>
                  <a:cubicBezTo>
                    <a:pt x="64" y="60"/>
                    <a:pt x="62" y="59"/>
                    <a:pt x="62" y="57"/>
                  </a:cubicBezTo>
                  <a:cubicBezTo>
                    <a:pt x="62" y="56"/>
                    <a:pt x="63" y="55"/>
                    <a:pt x="64" y="54"/>
                  </a:cubicBezTo>
                  <a:cubicBezTo>
                    <a:pt x="65" y="53"/>
                    <a:pt x="65" y="50"/>
                    <a:pt x="65" y="49"/>
                  </a:cubicBezTo>
                  <a:cubicBezTo>
                    <a:pt x="65" y="48"/>
                    <a:pt x="65" y="47"/>
                    <a:pt x="66" y="46"/>
                  </a:cubicBezTo>
                  <a:cubicBezTo>
                    <a:pt x="66" y="43"/>
                    <a:pt x="68" y="42"/>
                    <a:pt x="69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40"/>
                    <a:pt x="69" y="40"/>
                    <a:pt x="70" y="39"/>
                  </a:cubicBezTo>
                  <a:cubicBezTo>
                    <a:pt x="70" y="38"/>
                    <a:pt x="70" y="36"/>
                    <a:pt x="70" y="35"/>
                  </a:cubicBezTo>
                  <a:cubicBezTo>
                    <a:pt x="70" y="35"/>
                    <a:pt x="70" y="35"/>
                    <a:pt x="70" y="34"/>
                  </a:cubicBezTo>
                  <a:cubicBezTo>
                    <a:pt x="69" y="34"/>
                    <a:pt x="68" y="32"/>
                    <a:pt x="69" y="30"/>
                  </a:cubicBezTo>
                  <a:cubicBezTo>
                    <a:pt x="69" y="28"/>
                    <a:pt x="70" y="23"/>
                    <a:pt x="70" y="20"/>
                  </a:cubicBezTo>
                  <a:cubicBezTo>
                    <a:pt x="70" y="15"/>
                    <a:pt x="65" y="9"/>
                    <a:pt x="62" y="7"/>
                  </a:cubicBezTo>
                  <a:cubicBezTo>
                    <a:pt x="57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4" y="6"/>
                    <a:pt x="52" y="6"/>
                    <a:pt x="48" y="7"/>
                  </a:cubicBezTo>
                  <a:cubicBezTo>
                    <a:pt x="44" y="9"/>
                    <a:pt x="40" y="15"/>
                    <a:pt x="39" y="20"/>
                  </a:cubicBezTo>
                  <a:cubicBezTo>
                    <a:pt x="39" y="23"/>
                    <a:pt x="40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2"/>
                    <a:pt x="40" y="34"/>
                    <a:pt x="40" y="34"/>
                  </a:cubicBezTo>
                  <a:cubicBezTo>
                    <a:pt x="40" y="35"/>
                    <a:pt x="39" y="35"/>
                    <a:pt x="39" y="35"/>
                  </a:cubicBezTo>
                  <a:cubicBezTo>
                    <a:pt x="39" y="36"/>
                    <a:pt x="40" y="38"/>
                    <a:pt x="40" y="39"/>
                  </a:cubicBezTo>
                  <a:cubicBezTo>
                    <a:pt x="40" y="40"/>
                    <a:pt x="40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2" y="42"/>
                    <a:pt x="43" y="43"/>
                    <a:pt x="44" y="46"/>
                  </a:cubicBezTo>
                  <a:cubicBezTo>
                    <a:pt x="44" y="47"/>
                    <a:pt x="44" y="47"/>
                    <a:pt x="44" y="48"/>
                  </a:cubicBezTo>
                  <a:cubicBezTo>
                    <a:pt x="45" y="50"/>
                    <a:pt x="45" y="53"/>
                    <a:pt x="46" y="54"/>
                  </a:cubicBezTo>
                  <a:cubicBezTo>
                    <a:pt x="46" y="55"/>
                    <a:pt x="47" y="56"/>
                    <a:pt x="47" y="56"/>
                  </a:cubicBezTo>
                  <a:cubicBezTo>
                    <a:pt x="47" y="58"/>
                    <a:pt x="46" y="60"/>
                    <a:pt x="44" y="61"/>
                  </a:cubicBezTo>
                  <a:cubicBezTo>
                    <a:pt x="43" y="62"/>
                    <a:pt x="42" y="65"/>
                    <a:pt x="41" y="66"/>
                  </a:cubicBezTo>
                  <a:cubicBezTo>
                    <a:pt x="40" y="68"/>
                    <a:pt x="38" y="69"/>
                    <a:pt x="29" y="72"/>
                  </a:cubicBezTo>
                  <a:cubicBezTo>
                    <a:pt x="24" y="74"/>
                    <a:pt x="15" y="77"/>
                    <a:pt x="13" y="78"/>
                  </a:cubicBezTo>
                  <a:cubicBezTo>
                    <a:pt x="9" y="82"/>
                    <a:pt x="7" y="93"/>
                    <a:pt x="7" y="100"/>
                  </a:cubicBezTo>
                  <a:cubicBezTo>
                    <a:pt x="6" y="101"/>
                    <a:pt x="5" y="102"/>
                    <a:pt x="4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56;p5">
              <a:extLst>
                <a:ext uri="{FF2B5EF4-FFF2-40B4-BE49-F238E27FC236}">
                  <a16:creationId xmlns:a16="http://schemas.microsoft.com/office/drawing/2014/main" id="{7F1DD5A9-5CA0-EE97-E0B0-432A3D9B2D95}"/>
                </a:ext>
              </a:extLst>
            </p:cNvPr>
            <p:cNvSpPr/>
            <p:nvPr/>
          </p:nvSpPr>
          <p:spPr>
            <a:xfrm>
              <a:off x="3566" y="2133"/>
              <a:ext cx="126" cy="142"/>
            </a:xfrm>
            <a:custGeom>
              <a:avLst/>
              <a:gdLst/>
              <a:ahLst/>
              <a:cxnLst/>
              <a:rect l="l" t="t" r="r" b="b"/>
              <a:pathLst>
                <a:path w="55" h="62" extrusionOk="0">
                  <a:moveTo>
                    <a:pt x="44" y="37"/>
                  </a:moveTo>
                  <a:cubicBezTo>
                    <a:pt x="44" y="37"/>
                    <a:pt x="42" y="37"/>
                    <a:pt x="42" y="37"/>
                  </a:cubicBezTo>
                  <a:cubicBezTo>
                    <a:pt x="41" y="36"/>
                    <a:pt x="41" y="35"/>
                    <a:pt x="41" y="35"/>
                  </a:cubicBezTo>
                  <a:cubicBezTo>
                    <a:pt x="41" y="35"/>
                    <a:pt x="41" y="34"/>
                    <a:pt x="41" y="34"/>
                  </a:cubicBezTo>
                  <a:cubicBezTo>
                    <a:pt x="42" y="34"/>
                    <a:pt x="42" y="34"/>
                    <a:pt x="42" y="33"/>
                  </a:cubicBezTo>
                  <a:cubicBezTo>
                    <a:pt x="43" y="32"/>
                    <a:pt x="44" y="31"/>
                    <a:pt x="44" y="29"/>
                  </a:cubicBezTo>
                  <a:cubicBezTo>
                    <a:pt x="45" y="29"/>
                    <a:pt x="46" y="28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3"/>
                    <a:pt x="48" y="19"/>
                    <a:pt x="46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4"/>
                    <a:pt x="45" y="9"/>
                    <a:pt x="43" y="6"/>
                  </a:cubicBezTo>
                  <a:cubicBezTo>
                    <a:pt x="41" y="3"/>
                    <a:pt x="37" y="1"/>
                    <a:pt x="33" y="1"/>
                  </a:cubicBezTo>
                  <a:cubicBezTo>
                    <a:pt x="33" y="1"/>
                    <a:pt x="33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7" y="0"/>
                    <a:pt x="23" y="2"/>
                    <a:pt x="20" y="6"/>
                  </a:cubicBezTo>
                  <a:cubicBezTo>
                    <a:pt x="18" y="9"/>
                    <a:pt x="18" y="14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9"/>
                    <a:pt x="16" y="22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8" y="29"/>
                    <a:pt x="19" y="29"/>
                  </a:cubicBezTo>
                  <a:cubicBezTo>
                    <a:pt x="19" y="31"/>
                    <a:pt x="20" y="32"/>
                    <a:pt x="22" y="3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5"/>
                    <a:pt x="22" y="35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7"/>
                    <a:pt x="20" y="38"/>
                    <a:pt x="19" y="38"/>
                  </a:cubicBezTo>
                  <a:cubicBezTo>
                    <a:pt x="15" y="39"/>
                    <a:pt x="11" y="40"/>
                    <a:pt x="8" y="43"/>
                  </a:cubicBezTo>
                  <a:cubicBezTo>
                    <a:pt x="4" y="48"/>
                    <a:pt x="1" y="59"/>
                    <a:pt x="1" y="60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2" y="62"/>
                    <a:pt x="2" y="62"/>
                    <a:pt x="3" y="62"/>
                  </a:cubicBezTo>
                  <a:cubicBezTo>
                    <a:pt x="3" y="62"/>
                    <a:pt x="4" y="62"/>
                    <a:pt x="5" y="61"/>
                  </a:cubicBezTo>
                  <a:cubicBezTo>
                    <a:pt x="5" y="58"/>
                    <a:pt x="8" y="49"/>
                    <a:pt x="11" y="46"/>
                  </a:cubicBezTo>
                  <a:cubicBezTo>
                    <a:pt x="13" y="43"/>
                    <a:pt x="17" y="43"/>
                    <a:pt x="20" y="42"/>
                  </a:cubicBezTo>
                  <a:cubicBezTo>
                    <a:pt x="22" y="41"/>
                    <a:pt x="24" y="41"/>
                    <a:pt x="25" y="39"/>
                  </a:cubicBezTo>
                  <a:cubicBezTo>
                    <a:pt x="27" y="37"/>
                    <a:pt x="26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3"/>
                    <a:pt x="26" y="32"/>
                    <a:pt x="25" y="31"/>
                  </a:cubicBezTo>
                  <a:cubicBezTo>
                    <a:pt x="24" y="30"/>
                    <a:pt x="23" y="29"/>
                    <a:pt x="23" y="28"/>
                  </a:cubicBezTo>
                  <a:cubicBezTo>
                    <a:pt x="23" y="26"/>
                    <a:pt x="22" y="26"/>
                    <a:pt x="21" y="26"/>
                  </a:cubicBezTo>
                  <a:cubicBezTo>
                    <a:pt x="21" y="25"/>
                    <a:pt x="21" y="25"/>
                    <a:pt x="21" y="24"/>
                  </a:cubicBezTo>
                  <a:cubicBezTo>
                    <a:pt x="20" y="23"/>
                    <a:pt x="20" y="21"/>
                    <a:pt x="20" y="21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2" y="15"/>
                    <a:pt x="22" y="10"/>
                    <a:pt x="23" y="9"/>
                  </a:cubicBezTo>
                  <a:cubicBezTo>
                    <a:pt x="25" y="7"/>
                    <a:pt x="27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4"/>
                    <a:pt x="39" y="7"/>
                    <a:pt x="40" y="9"/>
                  </a:cubicBezTo>
                  <a:cubicBezTo>
                    <a:pt x="41" y="10"/>
                    <a:pt x="41" y="15"/>
                    <a:pt x="41" y="19"/>
                  </a:cubicBezTo>
                  <a:cubicBezTo>
                    <a:pt x="41" y="19"/>
                    <a:pt x="41" y="20"/>
                    <a:pt x="42" y="21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3" y="22"/>
                    <a:pt x="43" y="23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cubicBezTo>
                    <a:pt x="42" y="26"/>
                    <a:pt x="41" y="26"/>
                    <a:pt x="40" y="28"/>
                  </a:cubicBezTo>
                  <a:cubicBezTo>
                    <a:pt x="40" y="29"/>
                    <a:pt x="39" y="30"/>
                    <a:pt x="39" y="31"/>
                  </a:cubicBezTo>
                  <a:cubicBezTo>
                    <a:pt x="38" y="32"/>
                    <a:pt x="37" y="33"/>
                    <a:pt x="37" y="34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7"/>
                    <a:pt x="38" y="39"/>
                  </a:cubicBezTo>
                  <a:cubicBezTo>
                    <a:pt x="40" y="41"/>
                    <a:pt x="41" y="41"/>
                    <a:pt x="44" y="41"/>
                  </a:cubicBezTo>
                  <a:cubicBezTo>
                    <a:pt x="46" y="42"/>
                    <a:pt x="49" y="42"/>
                    <a:pt x="51" y="44"/>
                  </a:cubicBezTo>
                  <a:cubicBezTo>
                    <a:pt x="52" y="45"/>
                    <a:pt x="53" y="45"/>
                    <a:pt x="54" y="45"/>
                  </a:cubicBezTo>
                  <a:cubicBezTo>
                    <a:pt x="55" y="44"/>
                    <a:pt x="55" y="42"/>
                    <a:pt x="54" y="42"/>
                  </a:cubicBezTo>
                  <a:cubicBezTo>
                    <a:pt x="51" y="38"/>
                    <a:pt x="47" y="38"/>
                    <a:pt x="4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57;p5">
              <a:extLst>
                <a:ext uri="{FF2B5EF4-FFF2-40B4-BE49-F238E27FC236}">
                  <a16:creationId xmlns:a16="http://schemas.microsoft.com/office/drawing/2014/main" id="{5DE503E1-573D-6706-49C9-1D678D23D7AC}"/>
                </a:ext>
              </a:extLst>
            </p:cNvPr>
            <p:cNvSpPr/>
            <p:nvPr/>
          </p:nvSpPr>
          <p:spPr>
            <a:xfrm>
              <a:off x="3788" y="2131"/>
              <a:ext cx="121" cy="128"/>
            </a:xfrm>
            <a:custGeom>
              <a:avLst/>
              <a:gdLst/>
              <a:ahLst/>
              <a:cxnLst/>
              <a:rect l="l" t="t" r="r" b="b"/>
              <a:pathLst>
                <a:path w="53" h="56" extrusionOk="0">
                  <a:moveTo>
                    <a:pt x="53" y="53"/>
                  </a:moveTo>
                  <a:cubicBezTo>
                    <a:pt x="53" y="53"/>
                    <a:pt x="50" y="49"/>
                    <a:pt x="49" y="45"/>
                  </a:cubicBezTo>
                  <a:cubicBezTo>
                    <a:pt x="47" y="41"/>
                    <a:pt x="40" y="38"/>
                    <a:pt x="38" y="37"/>
                  </a:cubicBezTo>
                  <a:cubicBezTo>
                    <a:pt x="37" y="37"/>
                    <a:pt x="35" y="36"/>
                    <a:pt x="33" y="35"/>
                  </a:cubicBezTo>
                  <a:cubicBezTo>
                    <a:pt x="34" y="34"/>
                    <a:pt x="36" y="34"/>
                    <a:pt x="37" y="34"/>
                  </a:cubicBezTo>
                  <a:cubicBezTo>
                    <a:pt x="41" y="34"/>
                    <a:pt x="43" y="29"/>
                    <a:pt x="43" y="29"/>
                  </a:cubicBezTo>
                  <a:cubicBezTo>
                    <a:pt x="43" y="28"/>
                    <a:pt x="43" y="26"/>
                    <a:pt x="42" y="26"/>
                  </a:cubicBezTo>
                  <a:cubicBezTo>
                    <a:pt x="42" y="26"/>
                    <a:pt x="40" y="25"/>
                    <a:pt x="39" y="23"/>
                  </a:cubicBezTo>
                  <a:cubicBezTo>
                    <a:pt x="39" y="22"/>
                    <a:pt x="39" y="21"/>
                    <a:pt x="39" y="19"/>
                  </a:cubicBezTo>
                  <a:cubicBezTo>
                    <a:pt x="39" y="18"/>
                    <a:pt x="39" y="17"/>
                    <a:pt x="39" y="14"/>
                  </a:cubicBezTo>
                  <a:cubicBezTo>
                    <a:pt x="38" y="5"/>
                    <a:pt x="29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9" y="5"/>
                    <a:pt x="9" y="14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9" y="21"/>
                    <a:pt x="9" y="22"/>
                    <a:pt x="8" y="23"/>
                  </a:cubicBezTo>
                  <a:cubicBezTo>
                    <a:pt x="7" y="25"/>
                    <a:pt x="6" y="26"/>
                    <a:pt x="6" y="26"/>
                  </a:cubicBezTo>
                  <a:cubicBezTo>
                    <a:pt x="5" y="26"/>
                    <a:pt x="4" y="28"/>
                    <a:pt x="5" y="29"/>
                  </a:cubicBezTo>
                  <a:cubicBezTo>
                    <a:pt x="5" y="29"/>
                    <a:pt x="6" y="34"/>
                    <a:pt x="11" y="34"/>
                  </a:cubicBezTo>
                  <a:cubicBezTo>
                    <a:pt x="12" y="34"/>
                    <a:pt x="13" y="34"/>
                    <a:pt x="14" y="35"/>
                  </a:cubicBezTo>
                  <a:cubicBezTo>
                    <a:pt x="13" y="36"/>
                    <a:pt x="11" y="37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8"/>
                    <a:pt x="3" y="39"/>
                    <a:pt x="1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1" y="47"/>
                    <a:pt x="1" y="47"/>
                    <a:pt x="2" y="48"/>
                  </a:cubicBezTo>
                  <a:cubicBezTo>
                    <a:pt x="3" y="48"/>
                    <a:pt x="4" y="47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6" y="43"/>
                    <a:pt x="9" y="42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3" y="40"/>
                    <a:pt x="18" y="37"/>
                    <a:pt x="18" y="37"/>
                  </a:cubicBezTo>
                  <a:cubicBezTo>
                    <a:pt x="19" y="37"/>
                    <a:pt x="19" y="35"/>
                    <a:pt x="19" y="32"/>
                  </a:cubicBezTo>
                  <a:cubicBezTo>
                    <a:pt x="19" y="32"/>
                    <a:pt x="18" y="31"/>
                    <a:pt x="17" y="31"/>
                  </a:cubicBezTo>
                  <a:cubicBezTo>
                    <a:pt x="17" y="31"/>
                    <a:pt x="14" y="30"/>
                    <a:pt x="11" y="30"/>
                  </a:cubicBezTo>
                  <a:cubicBezTo>
                    <a:pt x="10" y="30"/>
                    <a:pt x="10" y="29"/>
                    <a:pt x="9" y="29"/>
                  </a:cubicBezTo>
                  <a:cubicBezTo>
                    <a:pt x="10" y="28"/>
                    <a:pt x="11" y="26"/>
                    <a:pt x="12" y="25"/>
                  </a:cubicBezTo>
                  <a:cubicBezTo>
                    <a:pt x="13" y="23"/>
                    <a:pt x="13" y="22"/>
                    <a:pt x="13" y="19"/>
                  </a:cubicBezTo>
                  <a:cubicBezTo>
                    <a:pt x="13" y="18"/>
                    <a:pt x="13" y="17"/>
                    <a:pt x="13" y="14"/>
                  </a:cubicBezTo>
                  <a:cubicBezTo>
                    <a:pt x="13" y="8"/>
                    <a:pt x="20" y="4"/>
                    <a:pt x="23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4"/>
                    <a:pt x="34" y="8"/>
                    <a:pt x="35" y="14"/>
                  </a:cubicBezTo>
                  <a:cubicBezTo>
                    <a:pt x="35" y="17"/>
                    <a:pt x="35" y="18"/>
                    <a:pt x="35" y="19"/>
                  </a:cubicBezTo>
                  <a:cubicBezTo>
                    <a:pt x="34" y="22"/>
                    <a:pt x="35" y="23"/>
                    <a:pt x="36" y="25"/>
                  </a:cubicBezTo>
                  <a:cubicBezTo>
                    <a:pt x="36" y="26"/>
                    <a:pt x="37" y="28"/>
                    <a:pt x="38" y="29"/>
                  </a:cubicBezTo>
                  <a:cubicBezTo>
                    <a:pt x="38" y="29"/>
                    <a:pt x="37" y="30"/>
                    <a:pt x="36" y="30"/>
                  </a:cubicBezTo>
                  <a:cubicBezTo>
                    <a:pt x="34" y="30"/>
                    <a:pt x="30" y="31"/>
                    <a:pt x="30" y="31"/>
                  </a:cubicBezTo>
                  <a:cubicBezTo>
                    <a:pt x="30" y="31"/>
                    <a:pt x="29" y="32"/>
                    <a:pt x="29" y="32"/>
                  </a:cubicBezTo>
                  <a:cubicBezTo>
                    <a:pt x="28" y="36"/>
                    <a:pt x="29" y="37"/>
                    <a:pt x="29" y="37"/>
                  </a:cubicBezTo>
                  <a:cubicBezTo>
                    <a:pt x="30" y="37"/>
                    <a:pt x="34" y="40"/>
                    <a:pt x="37" y="41"/>
                  </a:cubicBezTo>
                  <a:cubicBezTo>
                    <a:pt x="39" y="42"/>
                    <a:pt x="44" y="44"/>
                    <a:pt x="45" y="47"/>
                  </a:cubicBezTo>
                  <a:cubicBezTo>
                    <a:pt x="46" y="50"/>
                    <a:pt x="49" y="55"/>
                    <a:pt x="49" y="55"/>
                  </a:cubicBezTo>
                  <a:cubicBezTo>
                    <a:pt x="49" y="56"/>
                    <a:pt x="50" y="56"/>
                    <a:pt x="51" y="56"/>
                  </a:cubicBezTo>
                  <a:cubicBezTo>
                    <a:pt x="51" y="56"/>
                    <a:pt x="51" y="56"/>
                    <a:pt x="52" y="56"/>
                  </a:cubicBezTo>
                  <a:cubicBezTo>
                    <a:pt x="53" y="55"/>
                    <a:pt x="53" y="54"/>
                    <a:pt x="53" y="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458;p5">
            <a:extLst>
              <a:ext uri="{FF2B5EF4-FFF2-40B4-BE49-F238E27FC236}">
                <a16:creationId xmlns:a16="http://schemas.microsoft.com/office/drawing/2014/main" id="{60FFED79-F96D-7F95-D9CF-2B3B6CFC30B9}"/>
              </a:ext>
            </a:extLst>
          </p:cNvPr>
          <p:cNvSpPr/>
          <p:nvPr/>
        </p:nvSpPr>
        <p:spPr>
          <a:xfrm>
            <a:off x="317736" y="2694099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141" h="162" extrusionOk="0">
                <a:moveTo>
                  <a:pt x="60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82" y="92"/>
                  <a:pt x="101" y="84"/>
                  <a:pt x="116" y="70"/>
                </a:cubicBezTo>
                <a:cubicBezTo>
                  <a:pt x="133" y="54"/>
                  <a:pt x="141" y="30"/>
                  <a:pt x="139" y="4"/>
                </a:cubicBezTo>
                <a:cubicBezTo>
                  <a:pt x="138" y="3"/>
                  <a:pt x="137" y="1"/>
                  <a:pt x="135" y="1"/>
                </a:cubicBezTo>
                <a:cubicBezTo>
                  <a:pt x="132" y="0"/>
                  <a:pt x="128" y="0"/>
                  <a:pt x="125" y="0"/>
                </a:cubicBezTo>
                <a:cubicBezTo>
                  <a:pt x="103" y="0"/>
                  <a:pt x="83" y="8"/>
                  <a:pt x="69" y="22"/>
                </a:cubicBezTo>
                <a:cubicBezTo>
                  <a:pt x="52" y="39"/>
                  <a:pt x="44" y="63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156"/>
                  <a:pt x="46" y="156"/>
                  <a:pt x="46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29"/>
                  <a:pt x="22" y="129"/>
                  <a:pt x="22" y="129"/>
                </a:cubicBezTo>
                <a:cubicBezTo>
                  <a:pt x="25" y="124"/>
                  <a:pt x="26" y="118"/>
                  <a:pt x="24" y="113"/>
                </a:cubicBezTo>
                <a:cubicBezTo>
                  <a:pt x="22" y="106"/>
                  <a:pt x="17" y="101"/>
                  <a:pt x="10" y="98"/>
                </a:cubicBezTo>
                <a:cubicBezTo>
                  <a:pt x="5" y="104"/>
                  <a:pt x="3" y="111"/>
                  <a:pt x="5" y="118"/>
                </a:cubicBezTo>
                <a:cubicBezTo>
                  <a:pt x="6" y="123"/>
                  <a:pt x="10" y="128"/>
                  <a:pt x="14" y="131"/>
                </a:cubicBezTo>
                <a:cubicBezTo>
                  <a:pt x="14" y="156"/>
                  <a:pt x="14" y="156"/>
                  <a:pt x="14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1" y="156"/>
                  <a:pt x="0" y="158"/>
                  <a:pt x="0" y="159"/>
                </a:cubicBezTo>
                <a:cubicBezTo>
                  <a:pt x="0" y="160"/>
                  <a:pt x="1" y="162"/>
                  <a:pt x="2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5" y="162"/>
                  <a:pt x="116" y="160"/>
                  <a:pt x="116" y="159"/>
                </a:cubicBezTo>
                <a:cubicBezTo>
                  <a:pt x="116" y="158"/>
                  <a:pt x="115" y="156"/>
                  <a:pt x="113" y="156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5" y="128"/>
                  <a:pt x="100" y="127"/>
                  <a:pt x="104" y="124"/>
                </a:cubicBezTo>
                <a:cubicBezTo>
                  <a:pt x="110" y="120"/>
                  <a:pt x="113" y="113"/>
                  <a:pt x="113" y="105"/>
                </a:cubicBezTo>
                <a:cubicBezTo>
                  <a:pt x="106" y="103"/>
                  <a:pt x="98" y="103"/>
                  <a:pt x="92" y="107"/>
                </a:cubicBezTo>
                <a:cubicBezTo>
                  <a:pt x="86" y="111"/>
                  <a:pt x="83" y="118"/>
                  <a:pt x="83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56"/>
                  <a:pt x="83" y="156"/>
                  <a:pt x="83" y="156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58" y="92"/>
                  <a:pt x="58" y="92"/>
                  <a:pt x="58" y="92"/>
                </a:cubicBezTo>
                <a:cubicBezTo>
                  <a:pt x="59" y="92"/>
                  <a:pt x="59" y="92"/>
                  <a:pt x="60" y="92"/>
                </a:cubicBezTo>
                <a:moveTo>
                  <a:pt x="74" y="28"/>
                </a:moveTo>
                <a:cubicBezTo>
                  <a:pt x="89" y="14"/>
                  <a:pt x="109" y="7"/>
                  <a:pt x="131" y="8"/>
                </a:cubicBezTo>
                <a:cubicBezTo>
                  <a:pt x="132" y="30"/>
                  <a:pt x="125" y="50"/>
                  <a:pt x="110" y="65"/>
                </a:cubicBezTo>
                <a:cubicBezTo>
                  <a:pt x="97" y="77"/>
                  <a:pt x="79" y="84"/>
                  <a:pt x="60" y="84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9" y="35"/>
                  <a:pt x="109" y="32"/>
                  <a:pt x="107" y="31"/>
                </a:cubicBezTo>
                <a:cubicBezTo>
                  <a:pt x="106" y="30"/>
                  <a:pt x="104" y="30"/>
                  <a:pt x="102" y="31"/>
                </a:cubicBezTo>
                <a:cubicBezTo>
                  <a:pt x="54" y="80"/>
                  <a:pt x="54" y="80"/>
                  <a:pt x="54" y="80"/>
                </a:cubicBezTo>
                <a:cubicBezTo>
                  <a:pt x="53" y="60"/>
                  <a:pt x="61" y="41"/>
                  <a:pt x="74" y="28"/>
                </a:cubicBezTo>
                <a:moveTo>
                  <a:pt x="16" y="59"/>
                </a:moveTo>
                <a:cubicBezTo>
                  <a:pt x="4" y="45"/>
                  <a:pt x="0" y="26"/>
                  <a:pt x="4" y="6"/>
                </a:cubicBezTo>
                <a:cubicBezTo>
                  <a:pt x="4" y="4"/>
                  <a:pt x="4" y="4"/>
                  <a:pt x="4" y="4"/>
                </a:cubicBezTo>
                <a:cubicBezTo>
                  <a:pt x="7" y="4"/>
                  <a:pt x="7" y="4"/>
                  <a:pt x="7" y="4"/>
                </a:cubicBezTo>
                <a:cubicBezTo>
                  <a:pt x="27" y="4"/>
                  <a:pt x="45" y="12"/>
                  <a:pt x="56" y="26"/>
                </a:cubicBezTo>
                <a:cubicBezTo>
                  <a:pt x="57" y="28"/>
                  <a:pt x="57" y="30"/>
                  <a:pt x="56" y="31"/>
                </a:cubicBezTo>
                <a:cubicBezTo>
                  <a:pt x="54" y="32"/>
                  <a:pt x="53" y="31"/>
                  <a:pt x="51" y="30"/>
                </a:cubicBezTo>
                <a:cubicBezTo>
                  <a:pt x="41" y="18"/>
                  <a:pt x="27" y="11"/>
                  <a:pt x="9" y="10"/>
                </a:cubicBezTo>
                <a:cubicBezTo>
                  <a:pt x="6" y="27"/>
                  <a:pt x="10" y="43"/>
                  <a:pt x="20" y="55"/>
                </a:cubicBezTo>
                <a:cubicBezTo>
                  <a:pt x="25" y="61"/>
                  <a:pt x="31" y="66"/>
                  <a:pt x="38" y="69"/>
                </a:cubicBezTo>
                <a:cubicBezTo>
                  <a:pt x="39" y="70"/>
                  <a:pt x="40" y="72"/>
                  <a:pt x="39" y="73"/>
                </a:cubicBezTo>
                <a:cubicBezTo>
                  <a:pt x="39" y="75"/>
                  <a:pt x="38" y="75"/>
                  <a:pt x="36" y="75"/>
                </a:cubicBezTo>
                <a:cubicBezTo>
                  <a:pt x="36" y="75"/>
                  <a:pt x="35" y="75"/>
                  <a:pt x="35" y="75"/>
                </a:cubicBezTo>
                <a:cubicBezTo>
                  <a:pt x="27" y="71"/>
                  <a:pt x="21" y="66"/>
                  <a:pt x="16" y="5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800" tIns="50400" rIns="100800" bIns="50400" anchor="t" anchorCtr="0">
            <a:noAutofit/>
          </a:bodyPr>
          <a:lstStyle/>
          <a:p>
            <a:pPr algn="l" rtl="0">
              <a:buClr>
                <a:schemeClr val="dk1"/>
              </a:buClr>
              <a:buSzPts val="2205"/>
            </a:pPr>
            <a:endParaRPr sz="220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459;p5">
            <a:extLst>
              <a:ext uri="{FF2B5EF4-FFF2-40B4-BE49-F238E27FC236}">
                <a16:creationId xmlns:a16="http://schemas.microsoft.com/office/drawing/2014/main" id="{4C1190B3-CABD-D86D-5A37-2AE2A3097011}"/>
              </a:ext>
            </a:extLst>
          </p:cNvPr>
          <p:cNvGrpSpPr/>
          <p:nvPr/>
        </p:nvGrpSpPr>
        <p:grpSpPr>
          <a:xfrm>
            <a:off x="242303" y="4198390"/>
            <a:ext cx="468000" cy="432001"/>
            <a:chOff x="4275375" y="4536410"/>
            <a:chExt cx="1125132" cy="730945"/>
          </a:xfrm>
        </p:grpSpPr>
        <p:sp>
          <p:nvSpPr>
            <p:cNvPr id="37" name="Google Shape;460;p5">
              <a:extLst>
                <a:ext uri="{FF2B5EF4-FFF2-40B4-BE49-F238E27FC236}">
                  <a16:creationId xmlns:a16="http://schemas.microsoft.com/office/drawing/2014/main" id="{D83198B8-EC77-1177-1E64-9384C19FC2CE}"/>
                </a:ext>
              </a:extLst>
            </p:cNvPr>
            <p:cNvSpPr/>
            <p:nvPr/>
          </p:nvSpPr>
          <p:spPr>
            <a:xfrm>
              <a:off x="5172266" y="4541490"/>
              <a:ext cx="135016" cy="110550"/>
            </a:xfrm>
            <a:custGeom>
              <a:avLst/>
              <a:gdLst/>
              <a:ahLst/>
              <a:cxnLst/>
              <a:rect l="l" t="t" r="r" b="b"/>
              <a:pathLst>
                <a:path w="84" h="82" extrusionOk="0">
                  <a:moveTo>
                    <a:pt x="42" y="82"/>
                  </a:moveTo>
                  <a:lnTo>
                    <a:pt x="42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12" y="70"/>
                  </a:lnTo>
                  <a:lnTo>
                    <a:pt x="8" y="64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50"/>
                  </a:lnTo>
                  <a:lnTo>
                    <a:pt x="80" y="58"/>
                  </a:lnTo>
                  <a:lnTo>
                    <a:pt x="76" y="64"/>
                  </a:lnTo>
                  <a:lnTo>
                    <a:pt x="72" y="70"/>
                  </a:lnTo>
                  <a:lnTo>
                    <a:pt x="64" y="76"/>
                  </a:lnTo>
                  <a:lnTo>
                    <a:pt x="58" y="80"/>
                  </a:lnTo>
                  <a:lnTo>
                    <a:pt x="50" y="82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461;p5">
              <a:extLst>
                <a:ext uri="{FF2B5EF4-FFF2-40B4-BE49-F238E27FC236}">
                  <a16:creationId xmlns:a16="http://schemas.microsoft.com/office/drawing/2014/main" id="{51D65A42-B565-B947-9527-637E23245A53}"/>
                </a:ext>
              </a:extLst>
            </p:cNvPr>
            <p:cNvSpPr/>
            <p:nvPr/>
          </p:nvSpPr>
          <p:spPr>
            <a:xfrm>
              <a:off x="5082255" y="4686969"/>
              <a:ext cx="318252" cy="566235"/>
            </a:xfrm>
            <a:custGeom>
              <a:avLst/>
              <a:gdLst/>
              <a:ahLst/>
              <a:cxnLst/>
              <a:rect l="l" t="t" r="r" b="b"/>
              <a:pathLst>
                <a:path w="198" h="420" extrusionOk="0">
                  <a:moveTo>
                    <a:pt x="20" y="202"/>
                  </a:moveTo>
                  <a:lnTo>
                    <a:pt x="20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2" y="198"/>
                  </a:lnTo>
                  <a:lnTo>
                    <a:pt x="34" y="194"/>
                  </a:lnTo>
                  <a:lnTo>
                    <a:pt x="36" y="188"/>
                  </a:lnTo>
                  <a:lnTo>
                    <a:pt x="36" y="182"/>
                  </a:lnTo>
                  <a:lnTo>
                    <a:pt x="36" y="64"/>
                  </a:lnTo>
                  <a:lnTo>
                    <a:pt x="46" y="64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6" y="392"/>
                  </a:lnTo>
                  <a:lnTo>
                    <a:pt x="48" y="404"/>
                  </a:lnTo>
                  <a:lnTo>
                    <a:pt x="50" y="408"/>
                  </a:lnTo>
                  <a:lnTo>
                    <a:pt x="54" y="414"/>
                  </a:lnTo>
                  <a:lnTo>
                    <a:pt x="60" y="418"/>
                  </a:lnTo>
                  <a:lnTo>
                    <a:pt x="70" y="420"/>
                  </a:lnTo>
                  <a:lnTo>
                    <a:pt x="70" y="420"/>
                  </a:lnTo>
                  <a:lnTo>
                    <a:pt x="74" y="418"/>
                  </a:lnTo>
                  <a:lnTo>
                    <a:pt x="82" y="416"/>
                  </a:lnTo>
                  <a:lnTo>
                    <a:pt x="88" y="412"/>
                  </a:lnTo>
                  <a:lnTo>
                    <a:pt x="92" y="406"/>
                  </a:lnTo>
                  <a:lnTo>
                    <a:pt x="94" y="398"/>
                  </a:lnTo>
                  <a:lnTo>
                    <a:pt x="96" y="388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4" y="398"/>
                  </a:lnTo>
                  <a:lnTo>
                    <a:pt x="106" y="406"/>
                  </a:lnTo>
                  <a:lnTo>
                    <a:pt x="110" y="412"/>
                  </a:lnTo>
                  <a:lnTo>
                    <a:pt x="116" y="416"/>
                  </a:lnTo>
                  <a:lnTo>
                    <a:pt x="124" y="418"/>
                  </a:lnTo>
                  <a:lnTo>
                    <a:pt x="128" y="420"/>
                  </a:lnTo>
                  <a:lnTo>
                    <a:pt x="128" y="420"/>
                  </a:lnTo>
                  <a:lnTo>
                    <a:pt x="136" y="418"/>
                  </a:lnTo>
                  <a:lnTo>
                    <a:pt x="144" y="414"/>
                  </a:lnTo>
                  <a:lnTo>
                    <a:pt x="148" y="408"/>
                  </a:lnTo>
                  <a:lnTo>
                    <a:pt x="150" y="404"/>
                  </a:lnTo>
                  <a:lnTo>
                    <a:pt x="152" y="392"/>
                  </a:lnTo>
                  <a:lnTo>
                    <a:pt x="152" y="388"/>
                  </a:lnTo>
                  <a:lnTo>
                    <a:pt x="152" y="64"/>
                  </a:lnTo>
                  <a:lnTo>
                    <a:pt x="162" y="64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8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70" y="200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86" y="202"/>
                  </a:lnTo>
                  <a:lnTo>
                    <a:pt x="190" y="200"/>
                  </a:lnTo>
                  <a:lnTo>
                    <a:pt x="194" y="196"/>
                  </a:lnTo>
                  <a:lnTo>
                    <a:pt x="196" y="192"/>
                  </a:lnTo>
                  <a:lnTo>
                    <a:pt x="198" y="184"/>
                  </a:lnTo>
                  <a:lnTo>
                    <a:pt x="198" y="182"/>
                  </a:lnTo>
                  <a:lnTo>
                    <a:pt x="198" y="54"/>
                  </a:lnTo>
                  <a:lnTo>
                    <a:pt x="198" y="54"/>
                  </a:lnTo>
                  <a:lnTo>
                    <a:pt x="196" y="36"/>
                  </a:lnTo>
                  <a:lnTo>
                    <a:pt x="192" y="22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2" y="2"/>
                  </a:lnTo>
                  <a:lnTo>
                    <a:pt x="15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0" y="5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2" y="192"/>
                  </a:lnTo>
                  <a:lnTo>
                    <a:pt x="4" y="196"/>
                  </a:lnTo>
                  <a:lnTo>
                    <a:pt x="8" y="200"/>
                  </a:lnTo>
                  <a:lnTo>
                    <a:pt x="12" y="202"/>
                  </a:lnTo>
                  <a:lnTo>
                    <a:pt x="20" y="2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462;p5">
              <a:extLst>
                <a:ext uri="{FF2B5EF4-FFF2-40B4-BE49-F238E27FC236}">
                  <a16:creationId xmlns:a16="http://schemas.microsoft.com/office/drawing/2014/main" id="{3CEE23F7-BDCD-244D-C444-ED5062563D0B}"/>
                </a:ext>
              </a:extLst>
            </p:cNvPr>
            <p:cNvSpPr/>
            <p:nvPr/>
          </p:nvSpPr>
          <p:spPr>
            <a:xfrm>
              <a:off x="4786509" y="4541490"/>
              <a:ext cx="131801" cy="1105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2" y="82"/>
                  </a:moveTo>
                  <a:lnTo>
                    <a:pt x="42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12" y="70"/>
                  </a:lnTo>
                  <a:lnTo>
                    <a:pt x="8" y="64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6" y="18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50"/>
                  </a:lnTo>
                  <a:lnTo>
                    <a:pt x="80" y="58"/>
                  </a:lnTo>
                  <a:lnTo>
                    <a:pt x="76" y="64"/>
                  </a:lnTo>
                  <a:lnTo>
                    <a:pt x="70" y="70"/>
                  </a:lnTo>
                  <a:lnTo>
                    <a:pt x="64" y="76"/>
                  </a:lnTo>
                  <a:lnTo>
                    <a:pt x="58" y="80"/>
                  </a:lnTo>
                  <a:lnTo>
                    <a:pt x="50" y="82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63;p5">
              <a:extLst>
                <a:ext uri="{FF2B5EF4-FFF2-40B4-BE49-F238E27FC236}">
                  <a16:creationId xmlns:a16="http://schemas.microsoft.com/office/drawing/2014/main" id="{7A74FF68-FDC7-7CB1-0034-0D76142CE02C}"/>
                </a:ext>
              </a:extLst>
            </p:cNvPr>
            <p:cNvSpPr/>
            <p:nvPr/>
          </p:nvSpPr>
          <p:spPr>
            <a:xfrm>
              <a:off x="4696496" y="4686969"/>
              <a:ext cx="318252" cy="566235"/>
            </a:xfrm>
            <a:custGeom>
              <a:avLst/>
              <a:gdLst/>
              <a:ahLst/>
              <a:cxnLst/>
              <a:rect l="l" t="t" r="r" b="b"/>
              <a:pathLst>
                <a:path w="198" h="420" extrusionOk="0">
                  <a:moveTo>
                    <a:pt x="18" y="202"/>
                  </a:moveTo>
                  <a:lnTo>
                    <a:pt x="18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4" y="194"/>
                  </a:lnTo>
                  <a:lnTo>
                    <a:pt x="36" y="188"/>
                  </a:lnTo>
                  <a:lnTo>
                    <a:pt x="36" y="182"/>
                  </a:lnTo>
                  <a:lnTo>
                    <a:pt x="36" y="64"/>
                  </a:lnTo>
                  <a:lnTo>
                    <a:pt x="46" y="64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6" y="392"/>
                  </a:lnTo>
                  <a:lnTo>
                    <a:pt x="48" y="404"/>
                  </a:lnTo>
                  <a:lnTo>
                    <a:pt x="50" y="408"/>
                  </a:lnTo>
                  <a:lnTo>
                    <a:pt x="54" y="414"/>
                  </a:lnTo>
                  <a:lnTo>
                    <a:pt x="60" y="418"/>
                  </a:lnTo>
                  <a:lnTo>
                    <a:pt x="70" y="420"/>
                  </a:lnTo>
                  <a:lnTo>
                    <a:pt x="70" y="420"/>
                  </a:lnTo>
                  <a:lnTo>
                    <a:pt x="74" y="418"/>
                  </a:lnTo>
                  <a:lnTo>
                    <a:pt x="82" y="416"/>
                  </a:lnTo>
                  <a:lnTo>
                    <a:pt x="86" y="412"/>
                  </a:lnTo>
                  <a:lnTo>
                    <a:pt x="90" y="406"/>
                  </a:lnTo>
                  <a:lnTo>
                    <a:pt x="94" y="398"/>
                  </a:lnTo>
                  <a:lnTo>
                    <a:pt x="96" y="388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4" y="398"/>
                  </a:lnTo>
                  <a:lnTo>
                    <a:pt x="106" y="406"/>
                  </a:lnTo>
                  <a:lnTo>
                    <a:pt x="110" y="412"/>
                  </a:lnTo>
                  <a:lnTo>
                    <a:pt x="116" y="416"/>
                  </a:lnTo>
                  <a:lnTo>
                    <a:pt x="124" y="418"/>
                  </a:lnTo>
                  <a:lnTo>
                    <a:pt x="128" y="420"/>
                  </a:lnTo>
                  <a:lnTo>
                    <a:pt x="128" y="420"/>
                  </a:lnTo>
                  <a:lnTo>
                    <a:pt x="136" y="418"/>
                  </a:lnTo>
                  <a:lnTo>
                    <a:pt x="142" y="414"/>
                  </a:lnTo>
                  <a:lnTo>
                    <a:pt x="148" y="408"/>
                  </a:lnTo>
                  <a:lnTo>
                    <a:pt x="150" y="404"/>
                  </a:lnTo>
                  <a:lnTo>
                    <a:pt x="152" y="392"/>
                  </a:lnTo>
                  <a:lnTo>
                    <a:pt x="152" y="388"/>
                  </a:lnTo>
                  <a:lnTo>
                    <a:pt x="152" y="64"/>
                  </a:lnTo>
                  <a:lnTo>
                    <a:pt x="160" y="64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2" y="188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70" y="200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86" y="202"/>
                  </a:lnTo>
                  <a:lnTo>
                    <a:pt x="190" y="200"/>
                  </a:lnTo>
                  <a:lnTo>
                    <a:pt x="194" y="196"/>
                  </a:lnTo>
                  <a:lnTo>
                    <a:pt x="196" y="192"/>
                  </a:lnTo>
                  <a:lnTo>
                    <a:pt x="198" y="184"/>
                  </a:lnTo>
                  <a:lnTo>
                    <a:pt x="198" y="182"/>
                  </a:lnTo>
                  <a:lnTo>
                    <a:pt x="198" y="54"/>
                  </a:lnTo>
                  <a:lnTo>
                    <a:pt x="198" y="54"/>
                  </a:lnTo>
                  <a:lnTo>
                    <a:pt x="196" y="36"/>
                  </a:lnTo>
                  <a:lnTo>
                    <a:pt x="192" y="22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0" y="5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2" y="192"/>
                  </a:lnTo>
                  <a:lnTo>
                    <a:pt x="4" y="196"/>
                  </a:lnTo>
                  <a:lnTo>
                    <a:pt x="8" y="200"/>
                  </a:lnTo>
                  <a:lnTo>
                    <a:pt x="12" y="202"/>
                  </a:lnTo>
                  <a:lnTo>
                    <a:pt x="18" y="2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64;p5">
              <a:extLst>
                <a:ext uri="{FF2B5EF4-FFF2-40B4-BE49-F238E27FC236}">
                  <a16:creationId xmlns:a16="http://schemas.microsoft.com/office/drawing/2014/main" id="{115DCC46-97EE-E3DE-A6C5-EF8C86106B5E}"/>
                </a:ext>
              </a:extLst>
            </p:cNvPr>
            <p:cNvSpPr/>
            <p:nvPr/>
          </p:nvSpPr>
          <p:spPr>
            <a:xfrm>
              <a:off x="4415987" y="4536410"/>
              <a:ext cx="135016" cy="115944"/>
            </a:xfrm>
            <a:custGeom>
              <a:avLst/>
              <a:gdLst/>
              <a:ahLst/>
              <a:cxnLst/>
              <a:rect l="l" t="t" r="r" b="b"/>
              <a:pathLst>
                <a:path w="84" h="86" extrusionOk="0">
                  <a:moveTo>
                    <a:pt x="0" y="44"/>
                  </a:moveTo>
                  <a:lnTo>
                    <a:pt x="0" y="44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6" y="66"/>
                  </a:lnTo>
                  <a:lnTo>
                    <a:pt x="12" y="74"/>
                  </a:lnTo>
                  <a:lnTo>
                    <a:pt x="18" y="78"/>
                  </a:lnTo>
                  <a:lnTo>
                    <a:pt x="26" y="82"/>
                  </a:lnTo>
                  <a:lnTo>
                    <a:pt x="34" y="8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0" y="84"/>
                  </a:lnTo>
                  <a:lnTo>
                    <a:pt x="58" y="82"/>
                  </a:lnTo>
                  <a:lnTo>
                    <a:pt x="66" y="78"/>
                  </a:lnTo>
                  <a:lnTo>
                    <a:pt x="72" y="74"/>
                  </a:lnTo>
                  <a:lnTo>
                    <a:pt x="76" y="66"/>
                  </a:lnTo>
                  <a:lnTo>
                    <a:pt x="80" y="60"/>
                  </a:lnTo>
                  <a:lnTo>
                    <a:pt x="84" y="52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34"/>
                  </a:lnTo>
                  <a:lnTo>
                    <a:pt x="80" y="26"/>
                  </a:lnTo>
                  <a:lnTo>
                    <a:pt x="76" y="20"/>
                  </a:lnTo>
                  <a:lnTo>
                    <a:pt x="72" y="14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65;p5">
              <a:extLst>
                <a:ext uri="{FF2B5EF4-FFF2-40B4-BE49-F238E27FC236}">
                  <a16:creationId xmlns:a16="http://schemas.microsoft.com/office/drawing/2014/main" id="{6DE74235-E81D-E369-02C5-2D8AC6757273}"/>
                </a:ext>
              </a:extLst>
            </p:cNvPr>
            <p:cNvSpPr/>
            <p:nvPr/>
          </p:nvSpPr>
          <p:spPr>
            <a:xfrm>
              <a:off x="4275375" y="4693030"/>
              <a:ext cx="385760" cy="574325"/>
            </a:xfrm>
            <a:custGeom>
              <a:avLst/>
              <a:gdLst/>
              <a:ahLst/>
              <a:cxnLst/>
              <a:rect l="l" t="t" r="r" b="b"/>
              <a:pathLst>
                <a:path w="240" h="426" extrusionOk="0">
                  <a:moveTo>
                    <a:pt x="238" y="156"/>
                  </a:moveTo>
                  <a:lnTo>
                    <a:pt x="202" y="36"/>
                  </a:lnTo>
                  <a:lnTo>
                    <a:pt x="202" y="36"/>
                  </a:lnTo>
                  <a:lnTo>
                    <a:pt x="198" y="30"/>
                  </a:lnTo>
                  <a:lnTo>
                    <a:pt x="190" y="18"/>
                  </a:lnTo>
                  <a:lnTo>
                    <a:pt x="184" y="12"/>
                  </a:lnTo>
                  <a:lnTo>
                    <a:pt x="176" y="6"/>
                  </a:lnTo>
                  <a:lnTo>
                    <a:pt x="166" y="2"/>
                  </a:lnTo>
                  <a:lnTo>
                    <a:pt x="154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2" y="6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32"/>
                  </a:lnTo>
                  <a:lnTo>
                    <a:pt x="36" y="4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0" y="174"/>
                  </a:lnTo>
                  <a:lnTo>
                    <a:pt x="2" y="180"/>
                  </a:lnTo>
                  <a:lnTo>
                    <a:pt x="6" y="184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6" y="186"/>
                  </a:lnTo>
                  <a:lnTo>
                    <a:pt x="24" y="184"/>
                  </a:lnTo>
                  <a:lnTo>
                    <a:pt x="28" y="182"/>
                  </a:lnTo>
                  <a:lnTo>
                    <a:pt x="32" y="178"/>
                  </a:lnTo>
                  <a:lnTo>
                    <a:pt x="34" y="172"/>
                  </a:lnTo>
                  <a:lnTo>
                    <a:pt x="38" y="162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20" y="256"/>
                  </a:lnTo>
                  <a:lnTo>
                    <a:pt x="76" y="256"/>
                  </a:lnTo>
                  <a:lnTo>
                    <a:pt x="76" y="408"/>
                  </a:lnTo>
                  <a:lnTo>
                    <a:pt x="76" y="408"/>
                  </a:lnTo>
                  <a:lnTo>
                    <a:pt x="76" y="412"/>
                  </a:lnTo>
                  <a:lnTo>
                    <a:pt x="78" y="418"/>
                  </a:lnTo>
                  <a:lnTo>
                    <a:pt x="80" y="420"/>
                  </a:lnTo>
                  <a:lnTo>
                    <a:pt x="84" y="424"/>
                  </a:lnTo>
                  <a:lnTo>
                    <a:pt x="88" y="426"/>
                  </a:lnTo>
                  <a:lnTo>
                    <a:pt x="94" y="426"/>
                  </a:lnTo>
                  <a:lnTo>
                    <a:pt x="94" y="426"/>
                  </a:lnTo>
                  <a:lnTo>
                    <a:pt x="98" y="426"/>
                  </a:lnTo>
                  <a:lnTo>
                    <a:pt x="104" y="424"/>
                  </a:lnTo>
                  <a:lnTo>
                    <a:pt x="108" y="422"/>
                  </a:lnTo>
                  <a:lnTo>
                    <a:pt x="112" y="418"/>
                  </a:lnTo>
                  <a:lnTo>
                    <a:pt x="114" y="414"/>
                  </a:lnTo>
                  <a:lnTo>
                    <a:pt x="114" y="408"/>
                  </a:lnTo>
                  <a:lnTo>
                    <a:pt x="114" y="258"/>
                  </a:lnTo>
                  <a:lnTo>
                    <a:pt x="126" y="258"/>
                  </a:lnTo>
                  <a:lnTo>
                    <a:pt x="126" y="412"/>
                  </a:lnTo>
                  <a:lnTo>
                    <a:pt x="126" y="412"/>
                  </a:lnTo>
                  <a:lnTo>
                    <a:pt x="126" y="414"/>
                  </a:lnTo>
                  <a:lnTo>
                    <a:pt x="130" y="418"/>
                  </a:lnTo>
                  <a:lnTo>
                    <a:pt x="136" y="424"/>
                  </a:lnTo>
                  <a:lnTo>
                    <a:pt x="140" y="426"/>
                  </a:lnTo>
                  <a:lnTo>
                    <a:pt x="146" y="426"/>
                  </a:lnTo>
                  <a:lnTo>
                    <a:pt x="146" y="426"/>
                  </a:lnTo>
                  <a:lnTo>
                    <a:pt x="150" y="426"/>
                  </a:lnTo>
                  <a:lnTo>
                    <a:pt x="156" y="424"/>
                  </a:lnTo>
                  <a:lnTo>
                    <a:pt x="160" y="422"/>
                  </a:lnTo>
                  <a:lnTo>
                    <a:pt x="164" y="418"/>
                  </a:lnTo>
                  <a:lnTo>
                    <a:pt x="166" y="412"/>
                  </a:lnTo>
                  <a:lnTo>
                    <a:pt x="166" y="406"/>
                  </a:lnTo>
                  <a:lnTo>
                    <a:pt x="166" y="260"/>
                  </a:lnTo>
                  <a:lnTo>
                    <a:pt x="220" y="260"/>
                  </a:lnTo>
                  <a:lnTo>
                    <a:pt x="164" y="62"/>
                  </a:lnTo>
                  <a:lnTo>
                    <a:pt x="174" y="6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6" y="176"/>
                  </a:lnTo>
                  <a:lnTo>
                    <a:pt x="210" y="180"/>
                  </a:lnTo>
                  <a:lnTo>
                    <a:pt x="218" y="184"/>
                  </a:lnTo>
                  <a:lnTo>
                    <a:pt x="222" y="186"/>
                  </a:lnTo>
                  <a:lnTo>
                    <a:pt x="228" y="184"/>
                  </a:lnTo>
                  <a:lnTo>
                    <a:pt x="228" y="184"/>
                  </a:lnTo>
                  <a:lnTo>
                    <a:pt x="230" y="184"/>
                  </a:lnTo>
                  <a:lnTo>
                    <a:pt x="236" y="180"/>
                  </a:lnTo>
                  <a:lnTo>
                    <a:pt x="238" y="176"/>
                  </a:lnTo>
                  <a:lnTo>
                    <a:pt x="240" y="172"/>
                  </a:lnTo>
                  <a:lnTo>
                    <a:pt x="240" y="164"/>
                  </a:lnTo>
                  <a:lnTo>
                    <a:pt x="238" y="1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9;p5">
            <a:extLst>
              <a:ext uri="{FF2B5EF4-FFF2-40B4-BE49-F238E27FC236}">
                <a16:creationId xmlns:a16="http://schemas.microsoft.com/office/drawing/2014/main" id="{5BCF0861-7933-F6EE-317A-7856C62D4E9D}"/>
              </a:ext>
            </a:extLst>
          </p:cNvPr>
          <p:cNvSpPr/>
          <p:nvPr/>
        </p:nvSpPr>
        <p:spPr>
          <a:xfrm>
            <a:off x="971124" y="4876951"/>
            <a:ext cx="2742957" cy="63776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200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5;p5">
            <a:extLst>
              <a:ext uri="{FF2B5EF4-FFF2-40B4-BE49-F238E27FC236}">
                <a16:creationId xmlns:a16="http://schemas.microsoft.com/office/drawing/2014/main" id="{33AF9893-47FF-42D4-5DDD-7BBD06C35722}"/>
              </a:ext>
            </a:extLst>
          </p:cNvPr>
          <p:cNvSpPr/>
          <p:nvPr/>
        </p:nvSpPr>
        <p:spPr>
          <a:xfrm>
            <a:off x="162223" y="4882792"/>
            <a:ext cx="684000" cy="6840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40;p5">
            <a:extLst>
              <a:ext uri="{FF2B5EF4-FFF2-40B4-BE49-F238E27FC236}">
                <a16:creationId xmlns:a16="http://schemas.microsoft.com/office/drawing/2014/main" id="{46DC5DE3-6431-A8FD-228E-EBB4EA482D73}"/>
              </a:ext>
            </a:extLst>
          </p:cNvPr>
          <p:cNvSpPr txBox="1"/>
          <p:nvPr/>
        </p:nvSpPr>
        <p:spPr>
          <a:xfrm>
            <a:off x="1219149" y="5057353"/>
            <a:ext cx="277694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l" rtl="0"/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6. Τεχνική Βοήθεια</a:t>
            </a: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1CE93459-AADB-F615-1D13-A02C5F123A1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8108" y="4989048"/>
            <a:ext cx="488949" cy="471488"/>
          </a:xfrm>
          <a:custGeom>
            <a:avLst/>
            <a:gdLst>
              <a:gd name="T0" fmla="*/ 124 w 200"/>
              <a:gd name="T1" fmla="*/ 2 h 194"/>
              <a:gd name="T2" fmla="*/ 100 w 200"/>
              <a:gd name="T3" fmla="*/ 15 h 194"/>
              <a:gd name="T4" fmla="*/ 76 w 200"/>
              <a:gd name="T5" fmla="*/ 2 h 194"/>
              <a:gd name="T6" fmla="*/ 66 w 200"/>
              <a:gd name="T7" fmla="*/ 1 h 194"/>
              <a:gd name="T8" fmla="*/ 30 w 200"/>
              <a:gd name="T9" fmla="*/ 29 h 194"/>
              <a:gd name="T10" fmla="*/ 25 w 200"/>
              <a:gd name="T11" fmla="*/ 65 h 194"/>
              <a:gd name="T12" fmla="*/ 0 w 200"/>
              <a:gd name="T13" fmla="*/ 78 h 194"/>
              <a:gd name="T14" fmla="*/ 6 w 200"/>
              <a:gd name="T15" fmla="*/ 123 h 194"/>
              <a:gd name="T16" fmla="*/ 35 w 200"/>
              <a:gd name="T17" fmla="*/ 146 h 194"/>
              <a:gd name="T18" fmla="*/ 34 w 200"/>
              <a:gd name="T19" fmla="*/ 174 h 194"/>
              <a:gd name="T20" fmla="*/ 70 w 200"/>
              <a:gd name="T21" fmla="*/ 194 h 194"/>
              <a:gd name="T22" fmla="*/ 90 w 200"/>
              <a:gd name="T23" fmla="*/ 177 h 194"/>
              <a:gd name="T24" fmla="*/ 110 w 200"/>
              <a:gd name="T25" fmla="*/ 177 h 194"/>
              <a:gd name="T26" fmla="*/ 130 w 200"/>
              <a:gd name="T27" fmla="*/ 194 h 194"/>
              <a:gd name="T28" fmla="*/ 166 w 200"/>
              <a:gd name="T29" fmla="*/ 174 h 194"/>
              <a:gd name="T30" fmla="*/ 165 w 200"/>
              <a:gd name="T31" fmla="*/ 146 h 194"/>
              <a:gd name="T32" fmla="*/ 194 w 200"/>
              <a:gd name="T33" fmla="*/ 123 h 194"/>
              <a:gd name="T34" fmla="*/ 200 w 200"/>
              <a:gd name="T35" fmla="*/ 78 h 194"/>
              <a:gd name="T36" fmla="*/ 175 w 200"/>
              <a:gd name="T37" fmla="*/ 65 h 194"/>
              <a:gd name="T38" fmla="*/ 170 w 200"/>
              <a:gd name="T39" fmla="*/ 29 h 194"/>
              <a:gd name="T40" fmla="*/ 134 w 200"/>
              <a:gd name="T41" fmla="*/ 1 h 194"/>
              <a:gd name="T42" fmla="*/ 131 w 200"/>
              <a:gd name="T43" fmla="*/ 13 h 194"/>
              <a:gd name="T44" fmla="*/ 152 w 200"/>
              <a:gd name="T45" fmla="*/ 44 h 194"/>
              <a:gd name="T46" fmla="*/ 155 w 200"/>
              <a:gd name="T47" fmla="*/ 55 h 194"/>
              <a:gd name="T48" fmla="*/ 166 w 200"/>
              <a:gd name="T49" fmla="*/ 76 h 194"/>
              <a:gd name="T50" fmla="*/ 188 w 200"/>
              <a:gd name="T51" fmla="*/ 81 h 194"/>
              <a:gd name="T52" fmla="*/ 172 w 200"/>
              <a:gd name="T53" fmla="*/ 116 h 194"/>
              <a:gd name="T54" fmla="*/ 163 w 200"/>
              <a:gd name="T55" fmla="*/ 123 h 194"/>
              <a:gd name="T56" fmla="*/ 151 w 200"/>
              <a:gd name="T57" fmla="*/ 143 h 194"/>
              <a:gd name="T58" fmla="*/ 157 w 200"/>
              <a:gd name="T59" fmla="*/ 165 h 194"/>
              <a:gd name="T60" fmla="*/ 119 w 200"/>
              <a:gd name="T61" fmla="*/ 168 h 194"/>
              <a:gd name="T62" fmla="*/ 109 w 200"/>
              <a:gd name="T63" fmla="*/ 165 h 194"/>
              <a:gd name="T64" fmla="*/ 91 w 200"/>
              <a:gd name="T65" fmla="*/ 165 h 194"/>
              <a:gd name="T66" fmla="*/ 81 w 200"/>
              <a:gd name="T67" fmla="*/ 168 h 194"/>
              <a:gd name="T68" fmla="*/ 43 w 200"/>
              <a:gd name="T69" fmla="*/ 165 h 194"/>
              <a:gd name="T70" fmla="*/ 49 w 200"/>
              <a:gd name="T71" fmla="*/ 143 h 194"/>
              <a:gd name="T72" fmla="*/ 37 w 200"/>
              <a:gd name="T73" fmla="*/ 123 h 194"/>
              <a:gd name="T74" fmla="*/ 28 w 200"/>
              <a:gd name="T75" fmla="*/ 116 h 194"/>
              <a:gd name="T76" fmla="*/ 12 w 200"/>
              <a:gd name="T77" fmla="*/ 81 h 194"/>
              <a:gd name="T78" fmla="*/ 34 w 200"/>
              <a:gd name="T79" fmla="*/ 76 h 194"/>
              <a:gd name="T80" fmla="*/ 45 w 200"/>
              <a:gd name="T81" fmla="*/ 55 h 194"/>
              <a:gd name="T82" fmla="*/ 47 w 200"/>
              <a:gd name="T83" fmla="*/ 44 h 194"/>
              <a:gd name="T84" fmla="*/ 69 w 200"/>
              <a:gd name="T85" fmla="*/ 13 h 194"/>
              <a:gd name="T86" fmla="*/ 85 w 200"/>
              <a:gd name="T87" fmla="*/ 29 h 194"/>
              <a:gd name="T88" fmla="*/ 100 w 200"/>
              <a:gd name="T89" fmla="*/ 28 h 194"/>
              <a:gd name="T90" fmla="*/ 115 w 200"/>
              <a:gd name="T91" fmla="*/ 29 h 194"/>
              <a:gd name="T92" fmla="*/ 131 w 200"/>
              <a:gd name="T93" fmla="*/ 13 h 194"/>
              <a:gd name="T94" fmla="*/ 69 w 200"/>
              <a:gd name="T95" fmla="*/ 97 h 194"/>
              <a:gd name="T96" fmla="*/ 131 w 200"/>
              <a:gd name="T97" fmla="*/ 97 h 194"/>
              <a:gd name="T98" fmla="*/ 100 w 200"/>
              <a:gd name="T99" fmla="*/ 78 h 194"/>
              <a:gd name="T100" fmla="*/ 100 w 200"/>
              <a:gd name="T101" fmla="*/ 115 h 194"/>
              <a:gd name="T102" fmla="*/ 100 w 200"/>
              <a:gd name="T103" fmla="*/ 7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" h="194">
                <a:moveTo>
                  <a:pt x="130" y="0"/>
                </a:moveTo>
                <a:cubicBezTo>
                  <a:pt x="128" y="0"/>
                  <a:pt x="125" y="0"/>
                  <a:pt x="124" y="2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07" y="16"/>
                  <a:pt x="104" y="15"/>
                  <a:pt x="100" y="15"/>
                </a:cubicBezTo>
                <a:cubicBezTo>
                  <a:pt x="96" y="15"/>
                  <a:pt x="93" y="16"/>
                  <a:pt x="90" y="16"/>
                </a:cubicBezTo>
                <a:cubicBezTo>
                  <a:pt x="76" y="2"/>
                  <a:pt x="76" y="2"/>
                  <a:pt x="76" y="2"/>
                </a:cubicBezTo>
                <a:cubicBezTo>
                  <a:pt x="75" y="0"/>
                  <a:pt x="72" y="0"/>
                  <a:pt x="70" y="0"/>
                </a:cubicBezTo>
                <a:cubicBezTo>
                  <a:pt x="69" y="0"/>
                  <a:pt x="67" y="0"/>
                  <a:pt x="66" y="1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21"/>
                  <a:pt x="29" y="25"/>
                  <a:pt x="30" y="29"/>
                </a:cubicBezTo>
                <a:cubicBezTo>
                  <a:pt x="35" y="47"/>
                  <a:pt x="35" y="47"/>
                  <a:pt x="35" y="47"/>
                </a:cubicBezTo>
                <a:cubicBezTo>
                  <a:pt x="31" y="53"/>
                  <a:pt x="28" y="59"/>
                  <a:pt x="25" y="65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4"/>
                  <a:pt x="0" y="78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9"/>
                  <a:pt x="3" y="122"/>
                  <a:pt x="6" y="123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8" y="134"/>
                  <a:pt x="31" y="140"/>
                  <a:pt x="35" y="146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9" y="168"/>
                  <a:pt x="31" y="172"/>
                  <a:pt x="34" y="174"/>
                </a:cubicBezTo>
                <a:cubicBezTo>
                  <a:pt x="66" y="192"/>
                  <a:pt x="66" y="192"/>
                  <a:pt x="66" y="192"/>
                </a:cubicBezTo>
                <a:cubicBezTo>
                  <a:pt x="67" y="193"/>
                  <a:pt x="69" y="194"/>
                  <a:pt x="70" y="194"/>
                </a:cubicBezTo>
                <a:cubicBezTo>
                  <a:pt x="72" y="194"/>
                  <a:pt x="75" y="193"/>
                  <a:pt x="76" y="191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3" y="177"/>
                  <a:pt x="96" y="178"/>
                  <a:pt x="100" y="178"/>
                </a:cubicBezTo>
                <a:cubicBezTo>
                  <a:pt x="104" y="178"/>
                  <a:pt x="107" y="177"/>
                  <a:pt x="110" y="177"/>
                </a:cubicBezTo>
                <a:cubicBezTo>
                  <a:pt x="124" y="191"/>
                  <a:pt x="124" y="191"/>
                  <a:pt x="124" y="191"/>
                </a:cubicBezTo>
                <a:cubicBezTo>
                  <a:pt x="125" y="193"/>
                  <a:pt x="128" y="194"/>
                  <a:pt x="130" y="194"/>
                </a:cubicBezTo>
                <a:cubicBezTo>
                  <a:pt x="131" y="194"/>
                  <a:pt x="133" y="193"/>
                  <a:pt x="134" y="192"/>
                </a:cubicBezTo>
                <a:cubicBezTo>
                  <a:pt x="166" y="174"/>
                  <a:pt x="166" y="174"/>
                  <a:pt x="166" y="174"/>
                </a:cubicBezTo>
                <a:cubicBezTo>
                  <a:pt x="169" y="172"/>
                  <a:pt x="171" y="168"/>
                  <a:pt x="170" y="164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9" y="140"/>
                  <a:pt x="172" y="134"/>
                  <a:pt x="175" y="128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7" y="122"/>
                  <a:pt x="200" y="119"/>
                  <a:pt x="200" y="115"/>
                </a:cubicBezTo>
                <a:cubicBezTo>
                  <a:pt x="200" y="78"/>
                  <a:pt x="200" y="78"/>
                  <a:pt x="200" y="78"/>
                </a:cubicBezTo>
                <a:cubicBezTo>
                  <a:pt x="200" y="74"/>
                  <a:pt x="197" y="71"/>
                  <a:pt x="194" y="70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2" y="59"/>
                  <a:pt x="169" y="53"/>
                  <a:pt x="165" y="47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71" y="25"/>
                  <a:pt x="169" y="21"/>
                  <a:pt x="166" y="19"/>
                </a:cubicBezTo>
                <a:cubicBezTo>
                  <a:pt x="134" y="1"/>
                  <a:pt x="134" y="1"/>
                  <a:pt x="134" y="1"/>
                </a:cubicBezTo>
                <a:cubicBezTo>
                  <a:pt x="133" y="0"/>
                  <a:pt x="131" y="0"/>
                  <a:pt x="130" y="0"/>
                </a:cubicBezTo>
                <a:close/>
                <a:moveTo>
                  <a:pt x="131" y="13"/>
                </a:moveTo>
                <a:cubicBezTo>
                  <a:pt x="157" y="28"/>
                  <a:pt x="157" y="28"/>
                  <a:pt x="157" y="28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51" y="50"/>
                  <a:pt x="151" y="50"/>
                  <a:pt x="151" y="50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8" y="60"/>
                  <a:pt x="161" y="65"/>
                  <a:pt x="163" y="70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88" y="112"/>
                  <a:pt x="188" y="112"/>
                  <a:pt x="188" y="112"/>
                </a:cubicBezTo>
                <a:cubicBezTo>
                  <a:pt x="172" y="116"/>
                  <a:pt x="172" y="116"/>
                  <a:pt x="172" y="116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61" y="128"/>
                  <a:pt x="158" y="133"/>
                  <a:pt x="155" y="138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57" y="165"/>
                  <a:pt x="157" y="165"/>
                  <a:pt x="157" y="165"/>
                </a:cubicBezTo>
                <a:cubicBezTo>
                  <a:pt x="131" y="180"/>
                  <a:pt x="131" y="180"/>
                  <a:pt x="131" y="180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15" y="164"/>
                  <a:pt x="115" y="164"/>
                  <a:pt x="115" y="164"/>
                </a:cubicBezTo>
                <a:cubicBezTo>
                  <a:pt x="109" y="165"/>
                  <a:pt x="109" y="165"/>
                  <a:pt x="109" y="165"/>
                </a:cubicBezTo>
                <a:cubicBezTo>
                  <a:pt x="105" y="165"/>
                  <a:pt x="103" y="165"/>
                  <a:pt x="100" y="165"/>
                </a:cubicBezTo>
                <a:cubicBezTo>
                  <a:pt x="97" y="165"/>
                  <a:pt x="95" y="165"/>
                  <a:pt x="91" y="165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69" y="180"/>
                  <a:pt x="69" y="180"/>
                  <a:pt x="69" y="180"/>
                </a:cubicBezTo>
                <a:cubicBezTo>
                  <a:pt x="43" y="165"/>
                  <a:pt x="43" y="165"/>
                  <a:pt x="43" y="165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2" y="133"/>
                  <a:pt x="39" y="128"/>
                  <a:pt x="37" y="123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81"/>
                  <a:pt x="12" y="81"/>
                  <a:pt x="12" y="81"/>
                </a:cubicBezTo>
                <a:cubicBezTo>
                  <a:pt x="28" y="77"/>
                  <a:pt x="28" y="77"/>
                  <a:pt x="28" y="77"/>
                </a:cubicBezTo>
                <a:cubicBezTo>
                  <a:pt x="34" y="76"/>
                  <a:pt x="34" y="76"/>
                  <a:pt x="34" y="76"/>
                </a:cubicBezTo>
                <a:cubicBezTo>
                  <a:pt x="37" y="70"/>
                  <a:pt x="37" y="70"/>
                  <a:pt x="37" y="70"/>
                </a:cubicBezTo>
                <a:cubicBezTo>
                  <a:pt x="39" y="65"/>
                  <a:pt x="42" y="60"/>
                  <a:pt x="45" y="55"/>
                </a:cubicBezTo>
                <a:cubicBezTo>
                  <a:pt x="49" y="50"/>
                  <a:pt x="49" y="50"/>
                  <a:pt x="49" y="50"/>
                </a:cubicBezTo>
                <a:cubicBezTo>
                  <a:pt x="47" y="44"/>
                  <a:pt x="47" y="44"/>
                  <a:pt x="47" y="44"/>
                </a:cubicBezTo>
                <a:cubicBezTo>
                  <a:pt x="43" y="28"/>
                  <a:pt x="43" y="28"/>
                  <a:pt x="43" y="28"/>
                </a:cubicBezTo>
                <a:cubicBezTo>
                  <a:pt x="69" y="13"/>
                  <a:pt x="69" y="13"/>
                  <a:pt x="69" y="13"/>
                </a:cubicBezTo>
                <a:cubicBezTo>
                  <a:pt x="81" y="25"/>
                  <a:pt x="81" y="25"/>
                  <a:pt x="81" y="25"/>
                </a:cubicBezTo>
                <a:cubicBezTo>
                  <a:pt x="85" y="29"/>
                  <a:pt x="85" y="29"/>
                  <a:pt x="85" y="29"/>
                </a:cubicBezTo>
                <a:cubicBezTo>
                  <a:pt x="91" y="28"/>
                  <a:pt x="91" y="28"/>
                  <a:pt x="91" y="28"/>
                </a:cubicBezTo>
                <a:cubicBezTo>
                  <a:pt x="95" y="28"/>
                  <a:pt x="97" y="28"/>
                  <a:pt x="100" y="28"/>
                </a:cubicBezTo>
                <a:cubicBezTo>
                  <a:pt x="103" y="28"/>
                  <a:pt x="105" y="28"/>
                  <a:pt x="109" y="28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9" y="25"/>
                  <a:pt x="119" y="25"/>
                  <a:pt x="119" y="25"/>
                </a:cubicBezTo>
                <a:lnTo>
                  <a:pt x="131" y="13"/>
                </a:lnTo>
                <a:close/>
                <a:moveTo>
                  <a:pt x="100" y="128"/>
                </a:moveTo>
                <a:cubicBezTo>
                  <a:pt x="83" y="128"/>
                  <a:pt x="69" y="114"/>
                  <a:pt x="69" y="97"/>
                </a:cubicBezTo>
                <a:cubicBezTo>
                  <a:pt x="69" y="79"/>
                  <a:pt x="83" y="65"/>
                  <a:pt x="100" y="65"/>
                </a:cubicBezTo>
                <a:cubicBezTo>
                  <a:pt x="117" y="65"/>
                  <a:pt x="131" y="79"/>
                  <a:pt x="131" y="97"/>
                </a:cubicBezTo>
                <a:cubicBezTo>
                  <a:pt x="131" y="114"/>
                  <a:pt x="117" y="128"/>
                  <a:pt x="100" y="128"/>
                </a:cubicBezTo>
                <a:close/>
                <a:moveTo>
                  <a:pt x="100" y="78"/>
                </a:moveTo>
                <a:cubicBezTo>
                  <a:pt x="90" y="78"/>
                  <a:pt x="81" y="86"/>
                  <a:pt x="81" y="97"/>
                </a:cubicBezTo>
                <a:cubicBezTo>
                  <a:pt x="81" y="107"/>
                  <a:pt x="90" y="115"/>
                  <a:pt x="100" y="115"/>
                </a:cubicBezTo>
                <a:cubicBezTo>
                  <a:pt x="110" y="115"/>
                  <a:pt x="119" y="107"/>
                  <a:pt x="119" y="97"/>
                </a:cubicBezTo>
                <a:cubicBezTo>
                  <a:pt x="119" y="86"/>
                  <a:pt x="110" y="78"/>
                  <a:pt x="100" y="7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Google Shape;416;p5">
            <a:extLst>
              <a:ext uri="{FF2B5EF4-FFF2-40B4-BE49-F238E27FC236}">
                <a16:creationId xmlns:a16="http://schemas.microsoft.com/office/drawing/2014/main" id="{47362C08-F205-0B51-23C5-655BD210BDE2}"/>
              </a:ext>
            </a:extLst>
          </p:cNvPr>
          <p:cNvSpPr/>
          <p:nvPr/>
        </p:nvSpPr>
        <p:spPr>
          <a:xfrm>
            <a:off x="954323" y="1022443"/>
            <a:ext cx="2564038" cy="637760"/>
          </a:xfrm>
          <a:prstGeom prst="roundRect">
            <a:avLst>
              <a:gd name="adj" fmla="val 50000"/>
            </a:avLst>
          </a:prstGeom>
          <a:solidFill>
            <a:srgbClr val="104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lang="el-GR" sz="13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Ενίσχυση</a:t>
            </a:r>
            <a:r>
              <a:rPr lang="el-GR"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lang="el-GR" sz="13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Προώθηση</a:t>
            </a:r>
            <a:r>
              <a:rPr lang="el-GR" sz="13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spc="-25" dirty="0">
                <a:solidFill>
                  <a:srgbClr val="FFFFFF"/>
                </a:solidFill>
                <a:latin typeface="Arial"/>
                <a:cs typeface="Arial"/>
              </a:rPr>
              <a:t>της </a:t>
            </a:r>
            <a:r>
              <a:rPr lang="el-GR" sz="1300" b="1" spc="-10" dirty="0">
                <a:solidFill>
                  <a:srgbClr val="FFFFFF"/>
                </a:solidFill>
                <a:latin typeface="Arial"/>
                <a:cs typeface="Arial"/>
              </a:rPr>
              <a:t>Επιχειρηματικότητας</a:t>
            </a:r>
            <a:endParaRPr lang="el-GR" sz="1300" dirty="0">
              <a:latin typeface="Arial"/>
              <a:cs typeface="Arial"/>
            </a:endParaRPr>
          </a:p>
        </p:txBody>
      </p:sp>
      <p:sp>
        <p:nvSpPr>
          <p:cNvPr id="49" name="Google Shape;421;p5">
            <a:extLst>
              <a:ext uri="{FF2B5EF4-FFF2-40B4-BE49-F238E27FC236}">
                <a16:creationId xmlns:a16="http://schemas.microsoft.com/office/drawing/2014/main" id="{A383408A-EA5F-9D15-8C69-C0B11BECF74B}"/>
              </a:ext>
            </a:extLst>
          </p:cNvPr>
          <p:cNvSpPr/>
          <p:nvPr/>
        </p:nvSpPr>
        <p:spPr>
          <a:xfrm>
            <a:off x="954322" y="1781457"/>
            <a:ext cx="2626657" cy="637760"/>
          </a:xfrm>
          <a:prstGeom prst="roundRect">
            <a:avLst>
              <a:gd name="adj" fmla="val 50000"/>
            </a:avLst>
          </a:prstGeom>
          <a:solidFill>
            <a:srgbClr val="97C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el-GR" sz="13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Ενεργειακή</a:t>
            </a:r>
            <a:r>
              <a:rPr lang="el-GR" sz="1300" b="1" spc="-10" dirty="0">
                <a:solidFill>
                  <a:srgbClr val="FFFFFF"/>
                </a:solidFill>
                <a:latin typeface="Arial"/>
                <a:cs typeface="Arial"/>
              </a:rPr>
              <a:t> Μετάβαση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Κλιματική</a:t>
            </a:r>
            <a:r>
              <a:rPr lang="el-GR" sz="13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spc="-10" dirty="0">
                <a:solidFill>
                  <a:srgbClr val="FFFFFF"/>
                </a:solidFill>
                <a:latin typeface="Arial"/>
                <a:cs typeface="Arial"/>
              </a:rPr>
              <a:t>Ουδετερότητα</a:t>
            </a:r>
            <a:endParaRPr lang="el-GR" sz="1300" dirty="0">
              <a:latin typeface="Arial"/>
              <a:cs typeface="Arial"/>
            </a:endParaRPr>
          </a:p>
        </p:txBody>
      </p:sp>
      <p:sp>
        <p:nvSpPr>
          <p:cNvPr id="51" name="Google Shape;427;p5">
            <a:extLst>
              <a:ext uri="{FF2B5EF4-FFF2-40B4-BE49-F238E27FC236}">
                <a16:creationId xmlns:a16="http://schemas.microsoft.com/office/drawing/2014/main" id="{A71C2B13-73E2-4680-F327-A0EC8A5155CA}"/>
              </a:ext>
            </a:extLst>
          </p:cNvPr>
          <p:cNvSpPr/>
          <p:nvPr/>
        </p:nvSpPr>
        <p:spPr>
          <a:xfrm>
            <a:off x="954322" y="2544704"/>
            <a:ext cx="2722425" cy="637760"/>
          </a:xfrm>
          <a:prstGeom prst="roundRect">
            <a:avLst>
              <a:gd name="adj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>
              <a:buClr>
                <a:schemeClr val="dk1"/>
              </a:buClr>
              <a:buSzPts val="1200"/>
            </a:pP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lang="el-GR" sz="13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spc="-10" dirty="0">
                <a:solidFill>
                  <a:srgbClr val="FFFFFF"/>
                </a:solidFill>
                <a:latin typeface="Arial"/>
                <a:cs typeface="Arial"/>
              </a:rPr>
              <a:t>Αναπροσαρμογή</a:t>
            </a:r>
            <a:r>
              <a:rPr lang="el-GR" sz="13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spc="-10" dirty="0">
                <a:solidFill>
                  <a:srgbClr val="FFFFFF"/>
                </a:solidFill>
                <a:latin typeface="Arial"/>
                <a:cs typeface="Arial"/>
              </a:rPr>
              <a:t>Χρήσεων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Γης</a:t>
            </a:r>
            <a:r>
              <a:rPr lang="el-GR" sz="13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Κυκλική</a:t>
            </a:r>
            <a:r>
              <a:rPr lang="el-GR" sz="13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spc="-10" dirty="0">
                <a:solidFill>
                  <a:srgbClr val="FFFFFF"/>
                </a:solidFill>
                <a:latin typeface="Arial"/>
                <a:cs typeface="Arial"/>
              </a:rPr>
              <a:t>Οικονομία</a:t>
            </a:r>
            <a:endParaRPr lang="el-GR" sz="1300" dirty="0">
              <a:latin typeface="Arial"/>
              <a:cs typeface="Arial"/>
            </a:endParaRPr>
          </a:p>
        </p:txBody>
      </p:sp>
      <p:sp>
        <p:nvSpPr>
          <p:cNvPr id="53" name="Google Shape;433;p5">
            <a:extLst>
              <a:ext uri="{FF2B5EF4-FFF2-40B4-BE49-F238E27FC236}">
                <a16:creationId xmlns:a16="http://schemas.microsoft.com/office/drawing/2014/main" id="{3C80F540-3A25-CEAB-337F-70167D5FDC4D}"/>
              </a:ext>
            </a:extLst>
          </p:cNvPr>
          <p:cNvSpPr/>
          <p:nvPr/>
        </p:nvSpPr>
        <p:spPr>
          <a:xfrm>
            <a:off x="954322" y="3307955"/>
            <a:ext cx="2742957" cy="63776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12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lang="el-GR" sz="1200" b="1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>
                <a:solidFill>
                  <a:srgbClr val="FFFFFF"/>
                </a:solidFill>
                <a:latin typeface="Arial"/>
                <a:cs typeface="Arial"/>
              </a:rPr>
              <a:t>Δίκαιη</a:t>
            </a:r>
            <a:r>
              <a:rPr lang="el-GR" sz="12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35">
                <a:solidFill>
                  <a:srgbClr val="FFFFFF"/>
                </a:solidFill>
                <a:latin typeface="Arial"/>
                <a:cs typeface="Arial"/>
              </a:rPr>
              <a:t>Εργασιακή</a:t>
            </a:r>
            <a:r>
              <a:rPr lang="el-GR" sz="12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>
                <a:solidFill>
                  <a:srgbClr val="FFFFFF"/>
                </a:solidFill>
                <a:latin typeface="Arial"/>
                <a:cs typeface="Arial"/>
              </a:rPr>
              <a:t>Μετάβαση </a:t>
            </a:r>
            <a:r>
              <a:rPr lang="el-GR" sz="1200" b="1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lang="el-GR" sz="1200" b="1" spc="-10">
                <a:solidFill>
                  <a:srgbClr val="FFFFFF"/>
                </a:solidFill>
                <a:latin typeface="Arial"/>
                <a:cs typeface="Arial"/>
              </a:rPr>
              <a:t> Ενδυνάμωση</a:t>
            </a:r>
            <a:r>
              <a:rPr lang="el-GR" sz="1200" b="1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>
                <a:solidFill>
                  <a:srgbClr val="FFFFFF"/>
                </a:solidFill>
                <a:latin typeface="Arial"/>
                <a:cs typeface="Arial"/>
              </a:rPr>
              <a:t>Ανθρώπινου Κεφαλαίου</a:t>
            </a:r>
            <a:endParaRPr lang="el-GR" sz="1200" dirty="0">
              <a:latin typeface="Arial"/>
              <a:cs typeface="Arial"/>
            </a:endParaRPr>
          </a:p>
        </p:txBody>
      </p:sp>
      <p:sp>
        <p:nvSpPr>
          <p:cNvPr id="55" name="Google Shape;439;p5">
            <a:extLst>
              <a:ext uri="{FF2B5EF4-FFF2-40B4-BE49-F238E27FC236}">
                <a16:creationId xmlns:a16="http://schemas.microsoft.com/office/drawing/2014/main" id="{B53A052A-5A8A-EFD8-B146-A542A325862A}"/>
              </a:ext>
            </a:extLst>
          </p:cNvPr>
          <p:cNvSpPr/>
          <p:nvPr/>
        </p:nvSpPr>
        <p:spPr>
          <a:xfrm>
            <a:off x="954322" y="4073431"/>
            <a:ext cx="2742957" cy="637760"/>
          </a:xfrm>
          <a:prstGeom prst="roundRect">
            <a:avLst>
              <a:gd name="adj" fmla="val 50000"/>
            </a:avLst>
          </a:prstGeom>
          <a:solidFill>
            <a:srgbClr val="0CA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12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lang="el-GR" sz="1200" b="1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>
                <a:solidFill>
                  <a:srgbClr val="FFFFFF"/>
                </a:solidFill>
                <a:latin typeface="Arial"/>
                <a:cs typeface="Arial"/>
              </a:rPr>
              <a:t>Ολοκληρωμένες</a:t>
            </a:r>
            <a:r>
              <a:rPr lang="el-GR" sz="1200" b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>
                <a:solidFill>
                  <a:srgbClr val="FFFFFF"/>
                </a:solidFill>
                <a:latin typeface="Arial"/>
                <a:cs typeface="Arial"/>
              </a:rPr>
              <a:t>Παρεμβάσεις </a:t>
            </a:r>
            <a:r>
              <a:rPr lang="el-GR" sz="1200" b="1">
                <a:solidFill>
                  <a:srgbClr val="FFFFFF"/>
                </a:solidFill>
                <a:latin typeface="Arial"/>
                <a:cs typeface="Arial"/>
              </a:rPr>
              <a:t>Μικρής</a:t>
            </a:r>
            <a:r>
              <a:rPr lang="el-GR" sz="1200" b="1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>
                <a:solidFill>
                  <a:srgbClr val="FFFFFF"/>
                </a:solidFill>
                <a:latin typeface="Arial"/>
                <a:cs typeface="Arial"/>
              </a:rPr>
              <a:t>Κλίμακας</a:t>
            </a:r>
            <a:r>
              <a:rPr lang="el-GR" sz="1200" b="1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>
                <a:solidFill>
                  <a:srgbClr val="FFFFFF"/>
                </a:solidFill>
                <a:latin typeface="Arial"/>
                <a:cs typeface="Arial"/>
              </a:rPr>
              <a:t>Ευφυείς Κοινότητες</a:t>
            </a:r>
            <a:endParaRPr lang="el-GR" sz="1200" dirty="0">
              <a:latin typeface="Arial"/>
              <a:cs typeface="Arial"/>
            </a:endParaRPr>
          </a:p>
        </p:txBody>
      </p:sp>
      <p:sp>
        <p:nvSpPr>
          <p:cNvPr id="57" name="Google Shape;441;p5">
            <a:extLst>
              <a:ext uri="{FF2B5EF4-FFF2-40B4-BE49-F238E27FC236}">
                <a16:creationId xmlns:a16="http://schemas.microsoft.com/office/drawing/2014/main" id="{374FD437-A1D7-5A0D-4F1B-E0E0C42A0208}"/>
              </a:ext>
            </a:extLst>
          </p:cNvPr>
          <p:cNvSpPr/>
          <p:nvPr/>
        </p:nvSpPr>
        <p:spPr>
          <a:xfrm>
            <a:off x="173897" y="976203"/>
            <a:ext cx="684000" cy="684000"/>
          </a:xfrm>
          <a:prstGeom prst="flowChartConnector">
            <a:avLst/>
          </a:prstGeom>
          <a:solidFill>
            <a:srgbClr val="104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442;p5">
            <a:extLst>
              <a:ext uri="{FF2B5EF4-FFF2-40B4-BE49-F238E27FC236}">
                <a16:creationId xmlns:a16="http://schemas.microsoft.com/office/drawing/2014/main" id="{6A55A746-7BD5-32E6-A411-BA6E127A0632}"/>
              </a:ext>
            </a:extLst>
          </p:cNvPr>
          <p:cNvSpPr/>
          <p:nvPr/>
        </p:nvSpPr>
        <p:spPr>
          <a:xfrm>
            <a:off x="143843" y="1780231"/>
            <a:ext cx="684000" cy="684000"/>
          </a:xfrm>
          <a:prstGeom prst="flowChartConnector">
            <a:avLst/>
          </a:prstGeom>
          <a:solidFill>
            <a:srgbClr val="97C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443;p5">
            <a:extLst>
              <a:ext uri="{FF2B5EF4-FFF2-40B4-BE49-F238E27FC236}">
                <a16:creationId xmlns:a16="http://schemas.microsoft.com/office/drawing/2014/main" id="{5E7B8E27-CBE1-B63F-EC54-7F087005C6EF}"/>
              </a:ext>
            </a:extLst>
          </p:cNvPr>
          <p:cNvSpPr/>
          <p:nvPr/>
        </p:nvSpPr>
        <p:spPr>
          <a:xfrm>
            <a:off x="168383" y="2541971"/>
            <a:ext cx="684000" cy="684000"/>
          </a:xfrm>
          <a:prstGeom prst="flowChartConnector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444;p5">
            <a:extLst>
              <a:ext uri="{FF2B5EF4-FFF2-40B4-BE49-F238E27FC236}">
                <a16:creationId xmlns:a16="http://schemas.microsoft.com/office/drawing/2014/main" id="{8D93D7B2-3BCC-E678-AD9D-BE0032804B0B}"/>
              </a:ext>
            </a:extLst>
          </p:cNvPr>
          <p:cNvSpPr/>
          <p:nvPr/>
        </p:nvSpPr>
        <p:spPr>
          <a:xfrm>
            <a:off x="168383" y="3301660"/>
            <a:ext cx="684000" cy="68400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445;p5">
            <a:extLst>
              <a:ext uri="{FF2B5EF4-FFF2-40B4-BE49-F238E27FC236}">
                <a16:creationId xmlns:a16="http://schemas.microsoft.com/office/drawing/2014/main" id="{B0DC25D2-A932-3251-AB8B-2F02CDB4BD94}"/>
              </a:ext>
            </a:extLst>
          </p:cNvPr>
          <p:cNvSpPr/>
          <p:nvPr/>
        </p:nvSpPr>
        <p:spPr>
          <a:xfrm>
            <a:off x="145419" y="4079272"/>
            <a:ext cx="684000" cy="684000"/>
          </a:xfrm>
          <a:prstGeom prst="flowChartConnector">
            <a:avLst/>
          </a:prstGeom>
          <a:solidFill>
            <a:srgbClr val="0CA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446;p5">
            <a:extLst>
              <a:ext uri="{FF2B5EF4-FFF2-40B4-BE49-F238E27FC236}">
                <a16:creationId xmlns:a16="http://schemas.microsoft.com/office/drawing/2014/main" id="{217620E4-FB42-9413-4093-E60F39F80368}"/>
              </a:ext>
            </a:extLst>
          </p:cNvPr>
          <p:cNvSpPr/>
          <p:nvPr/>
        </p:nvSpPr>
        <p:spPr>
          <a:xfrm>
            <a:off x="287864" y="1108505"/>
            <a:ext cx="396000" cy="432000"/>
          </a:xfrm>
          <a:custGeom>
            <a:avLst/>
            <a:gdLst/>
            <a:ahLst/>
            <a:cxnLst/>
            <a:rect l="l" t="t" r="r" b="b"/>
            <a:pathLst>
              <a:path w="324" h="262" extrusionOk="0">
                <a:moveTo>
                  <a:pt x="0" y="212"/>
                </a:moveTo>
                <a:lnTo>
                  <a:pt x="0" y="136"/>
                </a:lnTo>
                <a:lnTo>
                  <a:pt x="0" y="136"/>
                </a:lnTo>
                <a:lnTo>
                  <a:pt x="0" y="132"/>
                </a:lnTo>
                <a:lnTo>
                  <a:pt x="2" y="128"/>
                </a:lnTo>
                <a:lnTo>
                  <a:pt x="6" y="126"/>
                </a:lnTo>
                <a:lnTo>
                  <a:pt x="10" y="126"/>
                </a:lnTo>
                <a:lnTo>
                  <a:pt x="46" y="126"/>
                </a:lnTo>
                <a:lnTo>
                  <a:pt x="46" y="126"/>
                </a:lnTo>
                <a:lnTo>
                  <a:pt x="50" y="126"/>
                </a:lnTo>
                <a:lnTo>
                  <a:pt x="54" y="128"/>
                </a:lnTo>
                <a:lnTo>
                  <a:pt x="56" y="132"/>
                </a:lnTo>
                <a:lnTo>
                  <a:pt x="56" y="136"/>
                </a:lnTo>
                <a:lnTo>
                  <a:pt x="56" y="212"/>
                </a:lnTo>
                <a:lnTo>
                  <a:pt x="56" y="212"/>
                </a:lnTo>
                <a:lnTo>
                  <a:pt x="56" y="216"/>
                </a:lnTo>
                <a:lnTo>
                  <a:pt x="54" y="218"/>
                </a:lnTo>
                <a:lnTo>
                  <a:pt x="50" y="220"/>
                </a:lnTo>
                <a:lnTo>
                  <a:pt x="46" y="222"/>
                </a:lnTo>
                <a:lnTo>
                  <a:pt x="10" y="222"/>
                </a:lnTo>
                <a:lnTo>
                  <a:pt x="10" y="222"/>
                </a:lnTo>
                <a:lnTo>
                  <a:pt x="6" y="220"/>
                </a:lnTo>
                <a:lnTo>
                  <a:pt x="2" y="218"/>
                </a:lnTo>
                <a:lnTo>
                  <a:pt x="0" y="216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00" y="222"/>
                </a:moveTo>
                <a:lnTo>
                  <a:pt x="136" y="222"/>
                </a:lnTo>
                <a:lnTo>
                  <a:pt x="136" y="222"/>
                </a:lnTo>
                <a:lnTo>
                  <a:pt x="140" y="220"/>
                </a:lnTo>
                <a:lnTo>
                  <a:pt x="142" y="218"/>
                </a:lnTo>
                <a:lnTo>
                  <a:pt x="144" y="216"/>
                </a:lnTo>
                <a:lnTo>
                  <a:pt x="146" y="212"/>
                </a:lnTo>
                <a:lnTo>
                  <a:pt x="146" y="58"/>
                </a:lnTo>
                <a:lnTo>
                  <a:pt x="146" y="58"/>
                </a:lnTo>
                <a:lnTo>
                  <a:pt x="144" y="54"/>
                </a:lnTo>
                <a:lnTo>
                  <a:pt x="142" y="52"/>
                </a:lnTo>
                <a:lnTo>
                  <a:pt x="140" y="50"/>
                </a:lnTo>
                <a:lnTo>
                  <a:pt x="136" y="48"/>
                </a:lnTo>
                <a:lnTo>
                  <a:pt x="100" y="48"/>
                </a:lnTo>
                <a:lnTo>
                  <a:pt x="100" y="48"/>
                </a:lnTo>
                <a:lnTo>
                  <a:pt x="96" y="50"/>
                </a:lnTo>
                <a:lnTo>
                  <a:pt x="92" y="52"/>
                </a:lnTo>
                <a:lnTo>
                  <a:pt x="90" y="54"/>
                </a:lnTo>
                <a:lnTo>
                  <a:pt x="90" y="58"/>
                </a:lnTo>
                <a:lnTo>
                  <a:pt x="90" y="212"/>
                </a:lnTo>
                <a:lnTo>
                  <a:pt x="90" y="212"/>
                </a:lnTo>
                <a:lnTo>
                  <a:pt x="90" y="216"/>
                </a:lnTo>
                <a:lnTo>
                  <a:pt x="92" y="218"/>
                </a:lnTo>
                <a:lnTo>
                  <a:pt x="96" y="220"/>
                </a:lnTo>
                <a:lnTo>
                  <a:pt x="100" y="222"/>
                </a:lnTo>
                <a:lnTo>
                  <a:pt x="100" y="222"/>
                </a:lnTo>
                <a:close/>
                <a:moveTo>
                  <a:pt x="188" y="222"/>
                </a:moveTo>
                <a:lnTo>
                  <a:pt x="224" y="222"/>
                </a:lnTo>
                <a:lnTo>
                  <a:pt x="224" y="222"/>
                </a:lnTo>
                <a:lnTo>
                  <a:pt x="228" y="220"/>
                </a:lnTo>
                <a:lnTo>
                  <a:pt x="232" y="218"/>
                </a:lnTo>
                <a:lnTo>
                  <a:pt x="234" y="216"/>
                </a:lnTo>
                <a:lnTo>
                  <a:pt x="234" y="212"/>
                </a:lnTo>
                <a:lnTo>
                  <a:pt x="234" y="86"/>
                </a:lnTo>
                <a:lnTo>
                  <a:pt x="234" y="86"/>
                </a:lnTo>
                <a:lnTo>
                  <a:pt x="234" y="82"/>
                </a:lnTo>
                <a:lnTo>
                  <a:pt x="232" y="78"/>
                </a:lnTo>
                <a:lnTo>
                  <a:pt x="228" y="76"/>
                </a:lnTo>
                <a:lnTo>
                  <a:pt x="224" y="76"/>
                </a:lnTo>
                <a:lnTo>
                  <a:pt x="188" y="76"/>
                </a:lnTo>
                <a:lnTo>
                  <a:pt x="188" y="76"/>
                </a:lnTo>
                <a:lnTo>
                  <a:pt x="184" y="76"/>
                </a:lnTo>
                <a:lnTo>
                  <a:pt x="182" y="78"/>
                </a:lnTo>
                <a:lnTo>
                  <a:pt x="180" y="82"/>
                </a:lnTo>
                <a:lnTo>
                  <a:pt x="178" y="86"/>
                </a:lnTo>
                <a:lnTo>
                  <a:pt x="178" y="212"/>
                </a:lnTo>
                <a:lnTo>
                  <a:pt x="178" y="212"/>
                </a:lnTo>
                <a:lnTo>
                  <a:pt x="180" y="216"/>
                </a:lnTo>
                <a:lnTo>
                  <a:pt x="182" y="218"/>
                </a:lnTo>
                <a:lnTo>
                  <a:pt x="184" y="220"/>
                </a:lnTo>
                <a:lnTo>
                  <a:pt x="188" y="222"/>
                </a:lnTo>
                <a:lnTo>
                  <a:pt x="188" y="222"/>
                </a:lnTo>
                <a:close/>
                <a:moveTo>
                  <a:pt x="314" y="0"/>
                </a:moveTo>
                <a:lnTo>
                  <a:pt x="278" y="0"/>
                </a:lnTo>
                <a:lnTo>
                  <a:pt x="278" y="0"/>
                </a:lnTo>
                <a:lnTo>
                  <a:pt x="274" y="0"/>
                </a:lnTo>
                <a:lnTo>
                  <a:pt x="270" y="2"/>
                </a:lnTo>
                <a:lnTo>
                  <a:pt x="268" y="6"/>
                </a:lnTo>
                <a:lnTo>
                  <a:pt x="268" y="10"/>
                </a:lnTo>
                <a:lnTo>
                  <a:pt x="268" y="212"/>
                </a:lnTo>
                <a:lnTo>
                  <a:pt x="268" y="212"/>
                </a:lnTo>
                <a:lnTo>
                  <a:pt x="268" y="216"/>
                </a:lnTo>
                <a:lnTo>
                  <a:pt x="270" y="218"/>
                </a:lnTo>
                <a:lnTo>
                  <a:pt x="274" y="220"/>
                </a:lnTo>
                <a:lnTo>
                  <a:pt x="278" y="222"/>
                </a:lnTo>
                <a:lnTo>
                  <a:pt x="314" y="222"/>
                </a:lnTo>
                <a:lnTo>
                  <a:pt x="314" y="222"/>
                </a:lnTo>
                <a:lnTo>
                  <a:pt x="318" y="220"/>
                </a:lnTo>
                <a:lnTo>
                  <a:pt x="322" y="218"/>
                </a:lnTo>
                <a:lnTo>
                  <a:pt x="324" y="216"/>
                </a:lnTo>
                <a:lnTo>
                  <a:pt x="324" y="212"/>
                </a:lnTo>
                <a:lnTo>
                  <a:pt x="324" y="10"/>
                </a:lnTo>
                <a:lnTo>
                  <a:pt x="324" y="10"/>
                </a:lnTo>
                <a:lnTo>
                  <a:pt x="324" y="6"/>
                </a:lnTo>
                <a:lnTo>
                  <a:pt x="322" y="2"/>
                </a:lnTo>
                <a:lnTo>
                  <a:pt x="318" y="0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24" y="242"/>
                </a:moveTo>
                <a:lnTo>
                  <a:pt x="0" y="242"/>
                </a:lnTo>
                <a:lnTo>
                  <a:pt x="0" y="262"/>
                </a:lnTo>
                <a:lnTo>
                  <a:pt x="324" y="262"/>
                </a:lnTo>
                <a:lnTo>
                  <a:pt x="324" y="2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447;p5">
            <a:extLst>
              <a:ext uri="{FF2B5EF4-FFF2-40B4-BE49-F238E27FC236}">
                <a16:creationId xmlns:a16="http://schemas.microsoft.com/office/drawing/2014/main" id="{62D4753B-F663-9D46-1992-70AD9682A7DF}"/>
              </a:ext>
            </a:extLst>
          </p:cNvPr>
          <p:cNvSpPr/>
          <p:nvPr/>
        </p:nvSpPr>
        <p:spPr>
          <a:xfrm>
            <a:off x="264267" y="1874232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360" h="340" extrusionOk="0">
                <a:moveTo>
                  <a:pt x="274" y="56"/>
                </a:moveTo>
                <a:lnTo>
                  <a:pt x="258" y="116"/>
                </a:lnTo>
                <a:lnTo>
                  <a:pt x="258" y="116"/>
                </a:lnTo>
                <a:lnTo>
                  <a:pt x="254" y="120"/>
                </a:lnTo>
                <a:lnTo>
                  <a:pt x="250" y="120"/>
                </a:lnTo>
                <a:lnTo>
                  <a:pt x="190" y="104"/>
                </a:lnTo>
                <a:lnTo>
                  <a:pt x="190" y="104"/>
                </a:lnTo>
                <a:lnTo>
                  <a:pt x="188" y="102"/>
                </a:lnTo>
                <a:lnTo>
                  <a:pt x="186" y="98"/>
                </a:lnTo>
                <a:lnTo>
                  <a:pt x="186" y="98"/>
                </a:lnTo>
                <a:lnTo>
                  <a:pt x="186" y="94"/>
                </a:lnTo>
                <a:lnTo>
                  <a:pt x="190" y="92"/>
                </a:lnTo>
                <a:lnTo>
                  <a:pt x="204" y="82"/>
                </a:lnTo>
                <a:lnTo>
                  <a:pt x="180" y="42"/>
                </a:lnTo>
                <a:lnTo>
                  <a:pt x="180" y="42"/>
                </a:lnTo>
                <a:lnTo>
                  <a:pt x="166" y="18"/>
                </a:lnTo>
                <a:lnTo>
                  <a:pt x="166" y="18"/>
                </a:lnTo>
                <a:lnTo>
                  <a:pt x="164" y="14"/>
                </a:lnTo>
                <a:lnTo>
                  <a:pt x="160" y="12"/>
                </a:lnTo>
                <a:lnTo>
                  <a:pt x="154" y="12"/>
                </a:lnTo>
                <a:lnTo>
                  <a:pt x="150" y="14"/>
                </a:lnTo>
                <a:lnTo>
                  <a:pt x="150" y="14"/>
                </a:lnTo>
                <a:lnTo>
                  <a:pt x="148" y="16"/>
                </a:lnTo>
                <a:lnTo>
                  <a:pt x="146" y="20"/>
                </a:lnTo>
                <a:lnTo>
                  <a:pt x="146" y="26"/>
                </a:lnTo>
                <a:lnTo>
                  <a:pt x="146" y="30"/>
                </a:lnTo>
                <a:lnTo>
                  <a:pt x="168" y="66"/>
                </a:lnTo>
                <a:lnTo>
                  <a:pt x="120" y="146"/>
                </a:lnTo>
                <a:lnTo>
                  <a:pt x="120" y="146"/>
                </a:lnTo>
                <a:lnTo>
                  <a:pt x="116" y="150"/>
                </a:lnTo>
                <a:lnTo>
                  <a:pt x="110" y="150"/>
                </a:lnTo>
                <a:lnTo>
                  <a:pt x="78" y="130"/>
                </a:lnTo>
                <a:lnTo>
                  <a:pt x="78" y="130"/>
                </a:lnTo>
                <a:lnTo>
                  <a:pt x="76" y="126"/>
                </a:lnTo>
                <a:lnTo>
                  <a:pt x="76" y="126"/>
                </a:lnTo>
                <a:lnTo>
                  <a:pt x="76" y="120"/>
                </a:lnTo>
                <a:lnTo>
                  <a:pt x="144" y="4"/>
                </a:lnTo>
                <a:lnTo>
                  <a:pt x="144" y="4"/>
                </a:lnTo>
                <a:lnTo>
                  <a:pt x="144" y="4"/>
                </a:lnTo>
                <a:lnTo>
                  <a:pt x="144" y="4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0"/>
                </a:lnTo>
                <a:lnTo>
                  <a:pt x="146" y="0"/>
                </a:lnTo>
                <a:lnTo>
                  <a:pt x="148" y="0"/>
                </a:lnTo>
                <a:lnTo>
                  <a:pt x="148" y="0"/>
                </a:lnTo>
                <a:lnTo>
                  <a:pt x="148" y="0"/>
                </a:lnTo>
                <a:lnTo>
                  <a:pt x="148" y="0"/>
                </a:lnTo>
                <a:lnTo>
                  <a:pt x="150" y="0"/>
                </a:lnTo>
                <a:lnTo>
                  <a:pt x="210" y="0"/>
                </a:lnTo>
                <a:lnTo>
                  <a:pt x="210" y="0"/>
                </a:lnTo>
                <a:lnTo>
                  <a:pt x="214" y="0"/>
                </a:lnTo>
                <a:lnTo>
                  <a:pt x="218" y="4"/>
                </a:lnTo>
                <a:lnTo>
                  <a:pt x="248" y="58"/>
                </a:lnTo>
                <a:lnTo>
                  <a:pt x="264" y="48"/>
                </a:lnTo>
                <a:lnTo>
                  <a:pt x="264" y="48"/>
                </a:lnTo>
                <a:lnTo>
                  <a:pt x="268" y="48"/>
                </a:lnTo>
                <a:lnTo>
                  <a:pt x="272" y="48"/>
                </a:lnTo>
                <a:lnTo>
                  <a:pt x="272" y="48"/>
                </a:lnTo>
                <a:lnTo>
                  <a:pt x="274" y="50"/>
                </a:lnTo>
                <a:lnTo>
                  <a:pt x="274" y="50"/>
                </a:lnTo>
                <a:lnTo>
                  <a:pt x="274" y="56"/>
                </a:lnTo>
                <a:lnTo>
                  <a:pt x="274" y="56"/>
                </a:lnTo>
                <a:close/>
                <a:moveTo>
                  <a:pt x="360" y="254"/>
                </a:moveTo>
                <a:lnTo>
                  <a:pt x="360" y="254"/>
                </a:lnTo>
                <a:lnTo>
                  <a:pt x="360" y="254"/>
                </a:lnTo>
                <a:lnTo>
                  <a:pt x="360" y="254"/>
                </a:lnTo>
                <a:lnTo>
                  <a:pt x="360" y="252"/>
                </a:lnTo>
                <a:lnTo>
                  <a:pt x="360" y="252"/>
                </a:lnTo>
                <a:lnTo>
                  <a:pt x="360" y="252"/>
                </a:lnTo>
                <a:lnTo>
                  <a:pt x="292" y="134"/>
                </a:lnTo>
                <a:lnTo>
                  <a:pt x="292" y="134"/>
                </a:lnTo>
                <a:lnTo>
                  <a:pt x="286" y="132"/>
                </a:lnTo>
                <a:lnTo>
                  <a:pt x="286" y="132"/>
                </a:lnTo>
                <a:lnTo>
                  <a:pt x="282" y="132"/>
                </a:lnTo>
                <a:lnTo>
                  <a:pt x="250" y="150"/>
                </a:lnTo>
                <a:lnTo>
                  <a:pt x="250" y="150"/>
                </a:lnTo>
                <a:lnTo>
                  <a:pt x="246" y="154"/>
                </a:lnTo>
                <a:lnTo>
                  <a:pt x="246" y="160"/>
                </a:lnTo>
                <a:lnTo>
                  <a:pt x="294" y="240"/>
                </a:lnTo>
                <a:lnTo>
                  <a:pt x="336" y="240"/>
                </a:lnTo>
                <a:lnTo>
                  <a:pt x="336" y="240"/>
                </a:lnTo>
                <a:lnTo>
                  <a:pt x="340" y="242"/>
                </a:lnTo>
                <a:lnTo>
                  <a:pt x="344" y="244"/>
                </a:lnTo>
                <a:lnTo>
                  <a:pt x="346" y="248"/>
                </a:lnTo>
                <a:lnTo>
                  <a:pt x="346" y="252"/>
                </a:lnTo>
                <a:lnTo>
                  <a:pt x="346" y="252"/>
                </a:lnTo>
                <a:lnTo>
                  <a:pt x="346" y="256"/>
                </a:lnTo>
                <a:lnTo>
                  <a:pt x="344" y="260"/>
                </a:lnTo>
                <a:lnTo>
                  <a:pt x="340" y="262"/>
                </a:lnTo>
                <a:lnTo>
                  <a:pt x="336" y="264"/>
                </a:lnTo>
                <a:lnTo>
                  <a:pt x="306" y="264"/>
                </a:lnTo>
                <a:lnTo>
                  <a:pt x="306" y="264"/>
                </a:lnTo>
                <a:lnTo>
                  <a:pt x="260" y="264"/>
                </a:lnTo>
                <a:lnTo>
                  <a:pt x="260" y="248"/>
                </a:lnTo>
                <a:lnTo>
                  <a:pt x="260" y="248"/>
                </a:lnTo>
                <a:lnTo>
                  <a:pt x="260" y="242"/>
                </a:lnTo>
                <a:lnTo>
                  <a:pt x="256" y="240"/>
                </a:lnTo>
                <a:lnTo>
                  <a:pt x="256" y="240"/>
                </a:lnTo>
                <a:lnTo>
                  <a:pt x="252" y="240"/>
                </a:lnTo>
                <a:lnTo>
                  <a:pt x="248" y="242"/>
                </a:lnTo>
                <a:lnTo>
                  <a:pt x="206" y="284"/>
                </a:lnTo>
                <a:lnTo>
                  <a:pt x="206" y="284"/>
                </a:lnTo>
                <a:lnTo>
                  <a:pt x="204" y="290"/>
                </a:lnTo>
                <a:lnTo>
                  <a:pt x="206" y="296"/>
                </a:lnTo>
                <a:lnTo>
                  <a:pt x="248" y="338"/>
                </a:lnTo>
                <a:lnTo>
                  <a:pt x="248" y="338"/>
                </a:lnTo>
                <a:lnTo>
                  <a:pt x="254" y="340"/>
                </a:lnTo>
                <a:lnTo>
                  <a:pt x="254" y="340"/>
                </a:lnTo>
                <a:lnTo>
                  <a:pt x="256" y="340"/>
                </a:lnTo>
                <a:lnTo>
                  <a:pt x="256" y="340"/>
                </a:lnTo>
                <a:lnTo>
                  <a:pt x="260" y="336"/>
                </a:lnTo>
                <a:lnTo>
                  <a:pt x="260" y="332"/>
                </a:lnTo>
                <a:lnTo>
                  <a:pt x="260" y="316"/>
                </a:lnTo>
                <a:lnTo>
                  <a:pt x="322" y="316"/>
                </a:lnTo>
                <a:lnTo>
                  <a:pt x="322" y="316"/>
                </a:lnTo>
                <a:lnTo>
                  <a:pt x="326" y="314"/>
                </a:lnTo>
                <a:lnTo>
                  <a:pt x="328" y="312"/>
                </a:lnTo>
                <a:lnTo>
                  <a:pt x="360" y="260"/>
                </a:lnTo>
                <a:lnTo>
                  <a:pt x="360" y="260"/>
                </a:lnTo>
                <a:lnTo>
                  <a:pt x="360" y="258"/>
                </a:lnTo>
                <a:lnTo>
                  <a:pt x="360" y="25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4"/>
                </a:lnTo>
                <a:lnTo>
                  <a:pt x="360" y="254"/>
                </a:lnTo>
                <a:close/>
                <a:moveTo>
                  <a:pt x="172" y="264"/>
                </a:moveTo>
                <a:lnTo>
                  <a:pt x="80" y="264"/>
                </a:lnTo>
                <a:lnTo>
                  <a:pt x="58" y="300"/>
                </a:lnTo>
                <a:lnTo>
                  <a:pt x="58" y="300"/>
                </a:lnTo>
                <a:lnTo>
                  <a:pt x="54" y="304"/>
                </a:lnTo>
                <a:lnTo>
                  <a:pt x="48" y="306"/>
                </a:lnTo>
                <a:lnTo>
                  <a:pt x="48" y="306"/>
                </a:lnTo>
                <a:lnTo>
                  <a:pt x="44" y="304"/>
                </a:lnTo>
                <a:lnTo>
                  <a:pt x="44" y="304"/>
                </a:lnTo>
                <a:lnTo>
                  <a:pt x="40" y="302"/>
                </a:lnTo>
                <a:lnTo>
                  <a:pt x="38" y="298"/>
                </a:lnTo>
                <a:lnTo>
                  <a:pt x="38" y="294"/>
                </a:lnTo>
                <a:lnTo>
                  <a:pt x="38" y="290"/>
                </a:lnTo>
                <a:lnTo>
                  <a:pt x="54" y="264"/>
                </a:lnTo>
                <a:lnTo>
                  <a:pt x="54" y="264"/>
                </a:lnTo>
                <a:lnTo>
                  <a:pt x="76" y="224"/>
                </a:lnTo>
                <a:lnTo>
                  <a:pt x="90" y="234"/>
                </a:lnTo>
                <a:lnTo>
                  <a:pt x="90" y="234"/>
                </a:lnTo>
                <a:lnTo>
                  <a:pt x="94" y="234"/>
                </a:lnTo>
                <a:lnTo>
                  <a:pt x="98" y="232"/>
                </a:lnTo>
                <a:lnTo>
                  <a:pt x="98" y="232"/>
                </a:lnTo>
                <a:lnTo>
                  <a:pt x="102" y="230"/>
                </a:lnTo>
                <a:lnTo>
                  <a:pt x="102" y="224"/>
                </a:lnTo>
                <a:lnTo>
                  <a:pt x="86" y="166"/>
                </a:lnTo>
                <a:lnTo>
                  <a:pt x="86" y="166"/>
                </a:lnTo>
                <a:lnTo>
                  <a:pt x="82" y="162"/>
                </a:lnTo>
                <a:lnTo>
                  <a:pt x="76" y="162"/>
                </a:lnTo>
                <a:lnTo>
                  <a:pt x="18" y="176"/>
                </a:lnTo>
                <a:lnTo>
                  <a:pt x="18" y="176"/>
                </a:lnTo>
                <a:lnTo>
                  <a:pt x="14" y="180"/>
                </a:lnTo>
                <a:lnTo>
                  <a:pt x="14" y="180"/>
                </a:lnTo>
                <a:lnTo>
                  <a:pt x="14" y="184"/>
                </a:lnTo>
                <a:lnTo>
                  <a:pt x="14" y="184"/>
                </a:lnTo>
                <a:lnTo>
                  <a:pt x="14" y="188"/>
                </a:lnTo>
                <a:lnTo>
                  <a:pt x="16" y="190"/>
                </a:lnTo>
                <a:lnTo>
                  <a:pt x="32" y="200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60"/>
                </a:lnTo>
                <a:lnTo>
                  <a:pt x="32" y="312"/>
                </a:lnTo>
                <a:lnTo>
                  <a:pt x="32" y="312"/>
                </a:lnTo>
                <a:lnTo>
                  <a:pt x="32" y="314"/>
                </a:lnTo>
                <a:lnTo>
                  <a:pt x="32" y="314"/>
                </a:lnTo>
                <a:lnTo>
                  <a:pt x="32" y="314"/>
                </a:lnTo>
                <a:lnTo>
                  <a:pt x="32" y="314"/>
                </a:lnTo>
                <a:lnTo>
                  <a:pt x="34" y="314"/>
                </a:lnTo>
                <a:lnTo>
                  <a:pt x="34" y="314"/>
                </a:lnTo>
                <a:lnTo>
                  <a:pt x="34" y="316"/>
                </a:lnTo>
                <a:lnTo>
                  <a:pt x="34" y="316"/>
                </a:lnTo>
                <a:lnTo>
                  <a:pt x="36" y="316"/>
                </a:lnTo>
                <a:lnTo>
                  <a:pt x="36" y="316"/>
                </a:lnTo>
                <a:lnTo>
                  <a:pt x="36" y="316"/>
                </a:lnTo>
                <a:lnTo>
                  <a:pt x="36" y="316"/>
                </a:lnTo>
                <a:lnTo>
                  <a:pt x="38" y="316"/>
                </a:lnTo>
                <a:lnTo>
                  <a:pt x="38" y="316"/>
                </a:lnTo>
                <a:lnTo>
                  <a:pt x="38" y="316"/>
                </a:lnTo>
                <a:lnTo>
                  <a:pt x="172" y="316"/>
                </a:lnTo>
                <a:lnTo>
                  <a:pt x="172" y="316"/>
                </a:lnTo>
                <a:lnTo>
                  <a:pt x="178" y="314"/>
                </a:lnTo>
                <a:lnTo>
                  <a:pt x="178" y="314"/>
                </a:lnTo>
                <a:lnTo>
                  <a:pt x="180" y="308"/>
                </a:lnTo>
                <a:lnTo>
                  <a:pt x="180" y="272"/>
                </a:lnTo>
                <a:lnTo>
                  <a:pt x="180" y="272"/>
                </a:lnTo>
                <a:lnTo>
                  <a:pt x="178" y="266"/>
                </a:lnTo>
                <a:lnTo>
                  <a:pt x="172" y="264"/>
                </a:lnTo>
                <a:lnTo>
                  <a:pt x="172" y="2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448;p5">
            <a:extLst>
              <a:ext uri="{FF2B5EF4-FFF2-40B4-BE49-F238E27FC236}">
                <a16:creationId xmlns:a16="http://schemas.microsoft.com/office/drawing/2014/main" id="{138D9651-D6C2-1312-5428-7E85D4AA98C7}"/>
              </a:ext>
            </a:extLst>
          </p:cNvPr>
          <p:cNvGrpSpPr/>
          <p:nvPr/>
        </p:nvGrpSpPr>
        <p:grpSpPr>
          <a:xfrm>
            <a:off x="282975" y="3397626"/>
            <a:ext cx="468000" cy="467999"/>
            <a:chOff x="3525" y="2005"/>
            <a:chExt cx="446" cy="441"/>
          </a:xfrm>
        </p:grpSpPr>
        <p:sp>
          <p:nvSpPr>
            <p:cNvPr id="65" name="Google Shape;449;p5">
              <a:extLst>
                <a:ext uri="{FF2B5EF4-FFF2-40B4-BE49-F238E27FC236}">
                  <a16:creationId xmlns:a16="http://schemas.microsoft.com/office/drawing/2014/main" id="{8A47AE8E-1236-1909-D604-9EEAC9D3E56C}"/>
                </a:ext>
              </a:extLst>
            </p:cNvPr>
            <p:cNvSpPr/>
            <p:nvPr/>
          </p:nvSpPr>
          <p:spPr>
            <a:xfrm>
              <a:off x="3525" y="2024"/>
              <a:ext cx="178" cy="281"/>
            </a:xfrm>
            <a:custGeom>
              <a:avLst/>
              <a:gdLst/>
              <a:ahLst/>
              <a:cxnLst/>
              <a:rect l="l" t="t" r="r" b="b"/>
              <a:pathLst>
                <a:path w="78" h="123" extrusionOk="0">
                  <a:moveTo>
                    <a:pt x="8" y="123"/>
                  </a:moveTo>
                  <a:cubicBezTo>
                    <a:pt x="6" y="123"/>
                    <a:pt x="5" y="122"/>
                    <a:pt x="4" y="120"/>
                  </a:cubicBezTo>
                  <a:cubicBezTo>
                    <a:pt x="1" y="111"/>
                    <a:pt x="0" y="101"/>
                    <a:pt x="0" y="91"/>
                  </a:cubicBezTo>
                  <a:cubicBezTo>
                    <a:pt x="0" y="47"/>
                    <a:pt x="30" y="9"/>
                    <a:pt x="73" y="0"/>
                  </a:cubicBezTo>
                  <a:cubicBezTo>
                    <a:pt x="75" y="0"/>
                    <a:pt x="77" y="1"/>
                    <a:pt x="78" y="3"/>
                  </a:cubicBezTo>
                  <a:cubicBezTo>
                    <a:pt x="78" y="5"/>
                    <a:pt x="77" y="7"/>
                    <a:pt x="75" y="7"/>
                  </a:cubicBezTo>
                  <a:cubicBezTo>
                    <a:pt x="36" y="16"/>
                    <a:pt x="7" y="51"/>
                    <a:pt x="7" y="91"/>
                  </a:cubicBezTo>
                  <a:cubicBezTo>
                    <a:pt x="7" y="100"/>
                    <a:pt x="9" y="109"/>
                    <a:pt x="11" y="118"/>
                  </a:cubicBezTo>
                  <a:cubicBezTo>
                    <a:pt x="12" y="120"/>
                    <a:pt x="11" y="122"/>
                    <a:pt x="9" y="123"/>
                  </a:cubicBezTo>
                  <a:cubicBezTo>
                    <a:pt x="9" y="123"/>
                    <a:pt x="8" y="123"/>
                    <a:pt x="8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450;p5">
              <a:extLst>
                <a:ext uri="{FF2B5EF4-FFF2-40B4-BE49-F238E27FC236}">
                  <a16:creationId xmlns:a16="http://schemas.microsoft.com/office/drawing/2014/main" id="{A3749511-9C9C-524A-3BAC-EDB3DC4D458C}"/>
                </a:ext>
              </a:extLst>
            </p:cNvPr>
            <p:cNvSpPr/>
            <p:nvPr/>
          </p:nvSpPr>
          <p:spPr>
            <a:xfrm>
              <a:off x="3680" y="2005"/>
              <a:ext cx="57" cy="60"/>
            </a:xfrm>
            <a:custGeom>
              <a:avLst/>
              <a:gdLst/>
              <a:ahLst/>
              <a:cxnLst/>
              <a:rect l="l" t="t" r="r" b="b"/>
              <a:pathLst>
                <a:path w="57" h="60" extrusionOk="0">
                  <a:moveTo>
                    <a:pt x="9" y="60"/>
                  </a:moveTo>
                  <a:lnTo>
                    <a:pt x="57" y="23"/>
                  </a:lnTo>
                  <a:lnTo>
                    <a:pt x="0" y="0"/>
                  </a:lnTo>
                  <a:lnTo>
                    <a:pt x="9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451;p5">
              <a:extLst>
                <a:ext uri="{FF2B5EF4-FFF2-40B4-BE49-F238E27FC236}">
                  <a16:creationId xmlns:a16="http://schemas.microsoft.com/office/drawing/2014/main" id="{14FCC627-0507-3123-D900-B757BC5B7F60}"/>
                </a:ext>
              </a:extLst>
            </p:cNvPr>
            <p:cNvSpPr/>
            <p:nvPr/>
          </p:nvSpPr>
          <p:spPr>
            <a:xfrm>
              <a:off x="3580" y="2357"/>
              <a:ext cx="322" cy="89"/>
            </a:xfrm>
            <a:custGeom>
              <a:avLst/>
              <a:gdLst/>
              <a:ahLst/>
              <a:cxnLst/>
              <a:rect l="l" t="t" r="r" b="b"/>
              <a:pathLst>
                <a:path w="141" h="39" extrusionOk="0">
                  <a:moveTo>
                    <a:pt x="70" y="37"/>
                  </a:moveTo>
                  <a:cubicBezTo>
                    <a:pt x="44" y="37"/>
                    <a:pt x="19" y="2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3" y="32"/>
                    <a:pt x="78" y="39"/>
                    <a:pt x="113" y="18"/>
                  </a:cubicBezTo>
                  <a:cubicBezTo>
                    <a:pt x="121" y="14"/>
                    <a:pt x="128" y="8"/>
                    <a:pt x="134" y="1"/>
                  </a:cubicBezTo>
                  <a:cubicBezTo>
                    <a:pt x="135" y="0"/>
                    <a:pt x="138" y="0"/>
                    <a:pt x="139" y="1"/>
                  </a:cubicBezTo>
                  <a:cubicBezTo>
                    <a:pt x="141" y="2"/>
                    <a:pt x="141" y="5"/>
                    <a:pt x="140" y="6"/>
                  </a:cubicBezTo>
                  <a:cubicBezTo>
                    <a:pt x="133" y="14"/>
                    <a:pt x="125" y="20"/>
                    <a:pt x="117" y="25"/>
                  </a:cubicBezTo>
                  <a:cubicBezTo>
                    <a:pt x="102" y="33"/>
                    <a:pt x="86" y="37"/>
                    <a:pt x="70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452;p5">
              <a:extLst>
                <a:ext uri="{FF2B5EF4-FFF2-40B4-BE49-F238E27FC236}">
                  <a16:creationId xmlns:a16="http://schemas.microsoft.com/office/drawing/2014/main" id="{26DCAB20-3538-F754-0627-5BAB55718FC9}"/>
                </a:ext>
              </a:extLst>
            </p:cNvPr>
            <p:cNvSpPr/>
            <p:nvPr/>
          </p:nvSpPr>
          <p:spPr>
            <a:xfrm>
              <a:off x="3564" y="2332"/>
              <a:ext cx="55" cy="60"/>
            </a:xfrm>
            <a:custGeom>
              <a:avLst/>
              <a:gdLst/>
              <a:ahLst/>
              <a:cxnLst/>
              <a:rect l="l" t="t" r="r" b="b"/>
              <a:pathLst>
                <a:path w="55" h="60" extrusionOk="0">
                  <a:moveTo>
                    <a:pt x="55" y="23"/>
                  </a:moveTo>
                  <a:lnTo>
                    <a:pt x="0" y="0"/>
                  </a:lnTo>
                  <a:lnTo>
                    <a:pt x="7" y="60"/>
                  </a:lnTo>
                  <a:lnTo>
                    <a:pt x="55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453;p5">
              <a:extLst>
                <a:ext uri="{FF2B5EF4-FFF2-40B4-BE49-F238E27FC236}">
                  <a16:creationId xmlns:a16="http://schemas.microsoft.com/office/drawing/2014/main" id="{96E3C86E-8CEB-87EF-01E7-F388C2CCBC9C}"/>
                </a:ext>
              </a:extLst>
            </p:cNvPr>
            <p:cNvSpPr/>
            <p:nvPr/>
          </p:nvSpPr>
          <p:spPr>
            <a:xfrm>
              <a:off x="3769" y="2019"/>
              <a:ext cx="202" cy="281"/>
            </a:xfrm>
            <a:custGeom>
              <a:avLst/>
              <a:gdLst/>
              <a:ahLst/>
              <a:cxnLst/>
              <a:rect l="l" t="t" r="r" b="b"/>
              <a:pathLst>
                <a:path w="88" h="123" extrusionOk="0">
                  <a:moveTo>
                    <a:pt x="71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68" y="122"/>
                    <a:pt x="67" y="120"/>
                    <a:pt x="67" y="118"/>
                  </a:cubicBezTo>
                  <a:cubicBezTo>
                    <a:pt x="80" y="80"/>
                    <a:pt x="63" y="37"/>
                    <a:pt x="28" y="17"/>
                  </a:cubicBezTo>
                  <a:cubicBezTo>
                    <a:pt x="21" y="13"/>
                    <a:pt x="12" y="10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2" y="0"/>
                    <a:pt x="5" y="0"/>
                  </a:cubicBezTo>
                  <a:cubicBezTo>
                    <a:pt x="14" y="2"/>
                    <a:pt x="24" y="6"/>
                    <a:pt x="32" y="11"/>
                  </a:cubicBezTo>
                  <a:cubicBezTo>
                    <a:pt x="70" y="33"/>
                    <a:pt x="88" y="79"/>
                    <a:pt x="74" y="120"/>
                  </a:cubicBezTo>
                  <a:cubicBezTo>
                    <a:pt x="74" y="122"/>
                    <a:pt x="72" y="123"/>
                    <a:pt x="7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454;p5">
              <a:extLst>
                <a:ext uri="{FF2B5EF4-FFF2-40B4-BE49-F238E27FC236}">
                  <a16:creationId xmlns:a16="http://schemas.microsoft.com/office/drawing/2014/main" id="{7D5B50F3-7FDC-348F-72FF-D6AB35249054}"/>
                </a:ext>
              </a:extLst>
            </p:cNvPr>
            <p:cNvSpPr/>
            <p:nvPr/>
          </p:nvSpPr>
          <p:spPr>
            <a:xfrm>
              <a:off x="3907" y="2270"/>
              <a:ext cx="54" cy="60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0" y="0"/>
                  </a:moveTo>
                  <a:lnTo>
                    <a:pt x="6" y="60"/>
                  </a:lnTo>
                  <a:lnTo>
                    <a:pt x="5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455;p5">
              <a:extLst>
                <a:ext uri="{FF2B5EF4-FFF2-40B4-BE49-F238E27FC236}">
                  <a16:creationId xmlns:a16="http://schemas.microsoft.com/office/drawing/2014/main" id="{53CC994A-94ED-A345-85CD-393A1421F672}"/>
                </a:ext>
              </a:extLst>
            </p:cNvPr>
            <p:cNvSpPr/>
            <p:nvPr/>
          </p:nvSpPr>
          <p:spPr>
            <a:xfrm>
              <a:off x="3614" y="2101"/>
              <a:ext cx="251" cy="233"/>
            </a:xfrm>
            <a:custGeom>
              <a:avLst/>
              <a:gdLst/>
              <a:ahLst/>
              <a:cxnLst/>
              <a:rect l="l" t="t" r="r" b="b"/>
              <a:pathLst>
                <a:path w="110" h="102" extrusionOk="0">
                  <a:moveTo>
                    <a:pt x="4" y="102"/>
                  </a:moveTo>
                  <a:cubicBezTo>
                    <a:pt x="4" y="102"/>
                    <a:pt x="3" y="102"/>
                    <a:pt x="3" y="102"/>
                  </a:cubicBezTo>
                  <a:cubicBezTo>
                    <a:pt x="2" y="102"/>
                    <a:pt x="0" y="101"/>
                    <a:pt x="1" y="99"/>
                  </a:cubicBezTo>
                  <a:cubicBezTo>
                    <a:pt x="1" y="97"/>
                    <a:pt x="2" y="80"/>
                    <a:pt x="9" y="74"/>
                  </a:cubicBezTo>
                  <a:cubicBezTo>
                    <a:pt x="12" y="72"/>
                    <a:pt x="18" y="69"/>
                    <a:pt x="27" y="66"/>
                  </a:cubicBezTo>
                  <a:cubicBezTo>
                    <a:pt x="31" y="65"/>
                    <a:pt x="35" y="63"/>
                    <a:pt x="36" y="63"/>
                  </a:cubicBezTo>
                  <a:cubicBezTo>
                    <a:pt x="37" y="61"/>
                    <a:pt x="39" y="58"/>
                    <a:pt x="39" y="57"/>
                  </a:cubicBezTo>
                  <a:cubicBezTo>
                    <a:pt x="39" y="57"/>
                    <a:pt x="40" y="57"/>
                    <a:pt x="40" y="56"/>
                  </a:cubicBezTo>
                  <a:cubicBezTo>
                    <a:pt x="39" y="55"/>
                    <a:pt x="39" y="52"/>
                    <a:pt x="38" y="49"/>
                  </a:cubicBezTo>
                  <a:cubicBezTo>
                    <a:pt x="38" y="48"/>
                    <a:pt x="38" y="48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6" y="46"/>
                    <a:pt x="35" y="45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8"/>
                    <a:pt x="33" y="36"/>
                    <a:pt x="33" y="34"/>
                  </a:cubicBezTo>
                  <a:cubicBezTo>
                    <a:pt x="34" y="32"/>
                    <a:pt x="34" y="32"/>
                    <a:pt x="35" y="31"/>
                  </a:cubicBezTo>
                  <a:cubicBezTo>
                    <a:pt x="34" y="27"/>
                    <a:pt x="33" y="22"/>
                    <a:pt x="33" y="20"/>
                  </a:cubicBezTo>
                  <a:cubicBezTo>
                    <a:pt x="34" y="12"/>
                    <a:pt x="40" y="4"/>
                    <a:pt x="46" y="2"/>
                  </a:cubicBezTo>
                  <a:cubicBezTo>
                    <a:pt x="51" y="0"/>
                    <a:pt x="54" y="0"/>
                    <a:pt x="55" y="0"/>
                  </a:cubicBezTo>
                  <a:cubicBezTo>
                    <a:pt x="55" y="0"/>
                    <a:pt x="59" y="0"/>
                    <a:pt x="64" y="2"/>
                  </a:cubicBezTo>
                  <a:cubicBezTo>
                    <a:pt x="70" y="4"/>
                    <a:pt x="76" y="12"/>
                    <a:pt x="76" y="20"/>
                  </a:cubicBezTo>
                  <a:cubicBezTo>
                    <a:pt x="76" y="22"/>
                    <a:pt x="76" y="27"/>
                    <a:pt x="75" y="31"/>
                  </a:cubicBezTo>
                  <a:cubicBezTo>
                    <a:pt x="75" y="32"/>
                    <a:pt x="76" y="32"/>
                    <a:pt x="76" y="34"/>
                  </a:cubicBezTo>
                  <a:cubicBezTo>
                    <a:pt x="76" y="36"/>
                    <a:pt x="76" y="38"/>
                    <a:pt x="75" y="4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5"/>
                    <a:pt x="73" y="46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8"/>
                    <a:pt x="71" y="49"/>
                    <a:pt x="71" y="50"/>
                  </a:cubicBezTo>
                  <a:cubicBezTo>
                    <a:pt x="71" y="52"/>
                    <a:pt x="71" y="55"/>
                    <a:pt x="70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8"/>
                    <a:pt x="72" y="61"/>
                    <a:pt x="73" y="63"/>
                  </a:cubicBezTo>
                  <a:cubicBezTo>
                    <a:pt x="75" y="63"/>
                    <a:pt x="79" y="65"/>
                    <a:pt x="83" y="66"/>
                  </a:cubicBezTo>
                  <a:cubicBezTo>
                    <a:pt x="91" y="69"/>
                    <a:pt x="98" y="72"/>
                    <a:pt x="100" y="74"/>
                  </a:cubicBezTo>
                  <a:cubicBezTo>
                    <a:pt x="109" y="80"/>
                    <a:pt x="110" y="97"/>
                    <a:pt x="110" y="99"/>
                  </a:cubicBezTo>
                  <a:cubicBezTo>
                    <a:pt x="110" y="101"/>
                    <a:pt x="109" y="102"/>
                    <a:pt x="107" y="102"/>
                  </a:cubicBezTo>
                  <a:cubicBezTo>
                    <a:pt x="105" y="102"/>
                    <a:pt x="104" y="101"/>
                    <a:pt x="104" y="99"/>
                  </a:cubicBezTo>
                  <a:cubicBezTo>
                    <a:pt x="104" y="95"/>
                    <a:pt x="102" y="82"/>
                    <a:pt x="97" y="79"/>
                  </a:cubicBezTo>
                  <a:cubicBezTo>
                    <a:pt x="95" y="77"/>
                    <a:pt x="87" y="74"/>
                    <a:pt x="81" y="72"/>
                  </a:cubicBezTo>
                  <a:cubicBezTo>
                    <a:pt x="72" y="69"/>
                    <a:pt x="70" y="68"/>
                    <a:pt x="69" y="66"/>
                  </a:cubicBezTo>
                  <a:cubicBezTo>
                    <a:pt x="68" y="65"/>
                    <a:pt x="66" y="62"/>
                    <a:pt x="66" y="61"/>
                  </a:cubicBezTo>
                  <a:cubicBezTo>
                    <a:pt x="64" y="60"/>
                    <a:pt x="62" y="59"/>
                    <a:pt x="62" y="57"/>
                  </a:cubicBezTo>
                  <a:cubicBezTo>
                    <a:pt x="62" y="56"/>
                    <a:pt x="63" y="55"/>
                    <a:pt x="64" y="54"/>
                  </a:cubicBezTo>
                  <a:cubicBezTo>
                    <a:pt x="65" y="53"/>
                    <a:pt x="65" y="50"/>
                    <a:pt x="65" y="49"/>
                  </a:cubicBezTo>
                  <a:cubicBezTo>
                    <a:pt x="65" y="48"/>
                    <a:pt x="65" y="47"/>
                    <a:pt x="66" y="46"/>
                  </a:cubicBezTo>
                  <a:cubicBezTo>
                    <a:pt x="66" y="43"/>
                    <a:pt x="68" y="42"/>
                    <a:pt x="69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40"/>
                    <a:pt x="69" y="40"/>
                    <a:pt x="70" y="39"/>
                  </a:cubicBezTo>
                  <a:cubicBezTo>
                    <a:pt x="70" y="38"/>
                    <a:pt x="70" y="36"/>
                    <a:pt x="70" y="35"/>
                  </a:cubicBezTo>
                  <a:cubicBezTo>
                    <a:pt x="70" y="35"/>
                    <a:pt x="70" y="35"/>
                    <a:pt x="70" y="34"/>
                  </a:cubicBezTo>
                  <a:cubicBezTo>
                    <a:pt x="69" y="34"/>
                    <a:pt x="68" y="32"/>
                    <a:pt x="69" y="30"/>
                  </a:cubicBezTo>
                  <a:cubicBezTo>
                    <a:pt x="69" y="28"/>
                    <a:pt x="70" y="23"/>
                    <a:pt x="70" y="20"/>
                  </a:cubicBezTo>
                  <a:cubicBezTo>
                    <a:pt x="70" y="15"/>
                    <a:pt x="65" y="9"/>
                    <a:pt x="62" y="7"/>
                  </a:cubicBezTo>
                  <a:cubicBezTo>
                    <a:pt x="57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4" y="6"/>
                    <a:pt x="52" y="6"/>
                    <a:pt x="48" y="7"/>
                  </a:cubicBezTo>
                  <a:cubicBezTo>
                    <a:pt x="44" y="9"/>
                    <a:pt x="40" y="15"/>
                    <a:pt x="39" y="20"/>
                  </a:cubicBezTo>
                  <a:cubicBezTo>
                    <a:pt x="39" y="23"/>
                    <a:pt x="40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2"/>
                    <a:pt x="40" y="34"/>
                    <a:pt x="40" y="34"/>
                  </a:cubicBezTo>
                  <a:cubicBezTo>
                    <a:pt x="40" y="35"/>
                    <a:pt x="39" y="35"/>
                    <a:pt x="39" y="35"/>
                  </a:cubicBezTo>
                  <a:cubicBezTo>
                    <a:pt x="39" y="36"/>
                    <a:pt x="40" y="38"/>
                    <a:pt x="40" y="39"/>
                  </a:cubicBezTo>
                  <a:cubicBezTo>
                    <a:pt x="40" y="40"/>
                    <a:pt x="40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2" y="42"/>
                    <a:pt x="43" y="43"/>
                    <a:pt x="44" y="46"/>
                  </a:cubicBezTo>
                  <a:cubicBezTo>
                    <a:pt x="44" y="47"/>
                    <a:pt x="44" y="47"/>
                    <a:pt x="44" y="48"/>
                  </a:cubicBezTo>
                  <a:cubicBezTo>
                    <a:pt x="45" y="50"/>
                    <a:pt x="45" y="53"/>
                    <a:pt x="46" y="54"/>
                  </a:cubicBezTo>
                  <a:cubicBezTo>
                    <a:pt x="46" y="55"/>
                    <a:pt x="47" y="56"/>
                    <a:pt x="47" y="56"/>
                  </a:cubicBezTo>
                  <a:cubicBezTo>
                    <a:pt x="47" y="58"/>
                    <a:pt x="46" y="60"/>
                    <a:pt x="44" y="61"/>
                  </a:cubicBezTo>
                  <a:cubicBezTo>
                    <a:pt x="43" y="62"/>
                    <a:pt x="42" y="65"/>
                    <a:pt x="41" y="66"/>
                  </a:cubicBezTo>
                  <a:cubicBezTo>
                    <a:pt x="40" y="68"/>
                    <a:pt x="38" y="69"/>
                    <a:pt x="29" y="72"/>
                  </a:cubicBezTo>
                  <a:cubicBezTo>
                    <a:pt x="24" y="74"/>
                    <a:pt x="15" y="77"/>
                    <a:pt x="13" y="78"/>
                  </a:cubicBezTo>
                  <a:cubicBezTo>
                    <a:pt x="9" y="82"/>
                    <a:pt x="7" y="93"/>
                    <a:pt x="7" y="100"/>
                  </a:cubicBezTo>
                  <a:cubicBezTo>
                    <a:pt x="6" y="101"/>
                    <a:pt x="5" y="102"/>
                    <a:pt x="4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456;p5">
              <a:extLst>
                <a:ext uri="{FF2B5EF4-FFF2-40B4-BE49-F238E27FC236}">
                  <a16:creationId xmlns:a16="http://schemas.microsoft.com/office/drawing/2014/main" id="{7D40617C-23F3-E2B5-20CC-FF81D53A1814}"/>
                </a:ext>
              </a:extLst>
            </p:cNvPr>
            <p:cNvSpPr/>
            <p:nvPr/>
          </p:nvSpPr>
          <p:spPr>
            <a:xfrm>
              <a:off x="3566" y="2133"/>
              <a:ext cx="126" cy="142"/>
            </a:xfrm>
            <a:custGeom>
              <a:avLst/>
              <a:gdLst/>
              <a:ahLst/>
              <a:cxnLst/>
              <a:rect l="l" t="t" r="r" b="b"/>
              <a:pathLst>
                <a:path w="55" h="62" extrusionOk="0">
                  <a:moveTo>
                    <a:pt x="44" y="37"/>
                  </a:moveTo>
                  <a:cubicBezTo>
                    <a:pt x="44" y="37"/>
                    <a:pt x="42" y="37"/>
                    <a:pt x="42" y="37"/>
                  </a:cubicBezTo>
                  <a:cubicBezTo>
                    <a:pt x="41" y="36"/>
                    <a:pt x="41" y="35"/>
                    <a:pt x="41" y="35"/>
                  </a:cubicBezTo>
                  <a:cubicBezTo>
                    <a:pt x="41" y="35"/>
                    <a:pt x="41" y="34"/>
                    <a:pt x="41" y="34"/>
                  </a:cubicBezTo>
                  <a:cubicBezTo>
                    <a:pt x="42" y="34"/>
                    <a:pt x="42" y="34"/>
                    <a:pt x="42" y="33"/>
                  </a:cubicBezTo>
                  <a:cubicBezTo>
                    <a:pt x="43" y="32"/>
                    <a:pt x="44" y="31"/>
                    <a:pt x="44" y="29"/>
                  </a:cubicBezTo>
                  <a:cubicBezTo>
                    <a:pt x="45" y="29"/>
                    <a:pt x="46" y="28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3"/>
                    <a:pt x="48" y="19"/>
                    <a:pt x="46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4"/>
                    <a:pt x="45" y="9"/>
                    <a:pt x="43" y="6"/>
                  </a:cubicBezTo>
                  <a:cubicBezTo>
                    <a:pt x="41" y="3"/>
                    <a:pt x="37" y="1"/>
                    <a:pt x="33" y="1"/>
                  </a:cubicBezTo>
                  <a:cubicBezTo>
                    <a:pt x="33" y="1"/>
                    <a:pt x="33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7" y="0"/>
                    <a:pt x="23" y="2"/>
                    <a:pt x="20" y="6"/>
                  </a:cubicBezTo>
                  <a:cubicBezTo>
                    <a:pt x="18" y="9"/>
                    <a:pt x="18" y="14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9"/>
                    <a:pt x="16" y="22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8" y="29"/>
                    <a:pt x="19" y="29"/>
                  </a:cubicBezTo>
                  <a:cubicBezTo>
                    <a:pt x="19" y="31"/>
                    <a:pt x="20" y="32"/>
                    <a:pt x="22" y="3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5"/>
                    <a:pt x="22" y="35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7"/>
                    <a:pt x="20" y="38"/>
                    <a:pt x="19" y="38"/>
                  </a:cubicBezTo>
                  <a:cubicBezTo>
                    <a:pt x="15" y="39"/>
                    <a:pt x="11" y="40"/>
                    <a:pt x="8" y="43"/>
                  </a:cubicBezTo>
                  <a:cubicBezTo>
                    <a:pt x="4" y="48"/>
                    <a:pt x="1" y="59"/>
                    <a:pt x="1" y="60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2" y="62"/>
                    <a:pt x="2" y="62"/>
                    <a:pt x="3" y="62"/>
                  </a:cubicBezTo>
                  <a:cubicBezTo>
                    <a:pt x="3" y="62"/>
                    <a:pt x="4" y="62"/>
                    <a:pt x="5" y="61"/>
                  </a:cubicBezTo>
                  <a:cubicBezTo>
                    <a:pt x="5" y="58"/>
                    <a:pt x="8" y="49"/>
                    <a:pt x="11" y="46"/>
                  </a:cubicBezTo>
                  <a:cubicBezTo>
                    <a:pt x="13" y="43"/>
                    <a:pt x="17" y="43"/>
                    <a:pt x="20" y="42"/>
                  </a:cubicBezTo>
                  <a:cubicBezTo>
                    <a:pt x="22" y="41"/>
                    <a:pt x="24" y="41"/>
                    <a:pt x="25" y="39"/>
                  </a:cubicBezTo>
                  <a:cubicBezTo>
                    <a:pt x="27" y="37"/>
                    <a:pt x="26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3"/>
                    <a:pt x="26" y="32"/>
                    <a:pt x="25" y="31"/>
                  </a:cubicBezTo>
                  <a:cubicBezTo>
                    <a:pt x="24" y="30"/>
                    <a:pt x="23" y="29"/>
                    <a:pt x="23" y="28"/>
                  </a:cubicBezTo>
                  <a:cubicBezTo>
                    <a:pt x="23" y="26"/>
                    <a:pt x="22" y="26"/>
                    <a:pt x="21" y="26"/>
                  </a:cubicBezTo>
                  <a:cubicBezTo>
                    <a:pt x="21" y="25"/>
                    <a:pt x="21" y="25"/>
                    <a:pt x="21" y="24"/>
                  </a:cubicBezTo>
                  <a:cubicBezTo>
                    <a:pt x="20" y="23"/>
                    <a:pt x="20" y="21"/>
                    <a:pt x="20" y="21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2" y="15"/>
                    <a:pt x="22" y="10"/>
                    <a:pt x="23" y="9"/>
                  </a:cubicBezTo>
                  <a:cubicBezTo>
                    <a:pt x="25" y="7"/>
                    <a:pt x="27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4"/>
                    <a:pt x="39" y="7"/>
                    <a:pt x="40" y="9"/>
                  </a:cubicBezTo>
                  <a:cubicBezTo>
                    <a:pt x="41" y="10"/>
                    <a:pt x="41" y="15"/>
                    <a:pt x="41" y="19"/>
                  </a:cubicBezTo>
                  <a:cubicBezTo>
                    <a:pt x="41" y="19"/>
                    <a:pt x="41" y="20"/>
                    <a:pt x="42" y="21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3" y="22"/>
                    <a:pt x="43" y="23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cubicBezTo>
                    <a:pt x="42" y="26"/>
                    <a:pt x="41" y="26"/>
                    <a:pt x="40" y="28"/>
                  </a:cubicBezTo>
                  <a:cubicBezTo>
                    <a:pt x="40" y="29"/>
                    <a:pt x="39" y="30"/>
                    <a:pt x="39" y="31"/>
                  </a:cubicBezTo>
                  <a:cubicBezTo>
                    <a:pt x="38" y="32"/>
                    <a:pt x="37" y="33"/>
                    <a:pt x="37" y="34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7"/>
                    <a:pt x="38" y="39"/>
                  </a:cubicBezTo>
                  <a:cubicBezTo>
                    <a:pt x="40" y="41"/>
                    <a:pt x="41" y="41"/>
                    <a:pt x="44" y="41"/>
                  </a:cubicBezTo>
                  <a:cubicBezTo>
                    <a:pt x="46" y="42"/>
                    <a:pt x="49" y="42"/>
                    <a:pt x="51" y="44"/>
                  </a:cubicBezTo>
                  <a:cubicBezTo>
                    <a:pt x="52" y="45"/>
                    <a:pt x="53" y="45"/>
                    <a:pt x="54" y="45"/>
                  </a:cubicBezTo>
                  <a:cubicBezTo>
                    <a:pt x="55" y="44"/>
                    <a:pt x="55" y="42"/>
                    <a:pt x="54" y="42"/>
                  </a:cubicBezTo>
                  <a:cubicBezTo>
                    <a:pt x="51" y="38"/>
                    <a:pt x="47" y="38"/>
                    <a:pt x="4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457;p5">
              <a:extLst>
                <a:ext uri="{FF2B5EF4-FFF2-40B4-BE49-F238E27FC236}">
                  <a16:creationId xmlns:a16="http://schemas.microsoft.com/office/drawing/2014/main" id="{2810E2BE-AE85-63EE-728E-82FF86EDD059}"/>
                </a:ext>
              </a:extLst>
            </p:cNvPr>
            <p:cNvSpPr/>
            <p:nvPr/>
          </p:nvSpPr>
          <p:spPr>
            <a:xfrm>
              <a:off x="3788" y="2131"/>
              <a:ext cx="121" cy="128"/>
            </a:xfrm>
            <a:custGeom>
              <a:avLst/>
              <a:gdLst/>
              <a:ahLst/>
              <a:cxnLst/>
              <a:rect l="l" t="t" r="r" b="b"/>
              <a:pathLst>
                <a:path w="53" h="56" extrusionOk="0">
                  <a:moveTo>
                    <a:pt x="53" y="53"/>
                  </a:moveTo>
                  <a:cubicBezTo>
                    <a:pt x="53" y="53"/>
                    <a:pt x="50" y="49"/>
                    <a:pt x="49" y="45"/>
                  </a:cubicBezTo>
                  <a:cubicBezTo>
                    <a:pt x="47" y="41"/>
                    <a:pt x="40" y="38"/>
                    <a:pt x="38" y="37"/>
                  </a:cubicBezTo>
                  <a:cubicBezTo>
                    <a:pt x="37" y="37"/>
                    <a:pt x="35" y="36"/>
                    <a:pt x="33" y="35"/>
                  </a:cubicBezTo>
                  <a:cubicBezTo>
                    <a:pt x="34" y="34"/>
                    <a:pt x="36" y="34"/>
                    <a:pt x="37" y="34"/>
                  </a:cubicBezTo>
                  <a:cubicBezTo>
                    <a:pt x="41" y="34"/>
                    <a:pt x="43" y="29"/>
                    <a:pt x="43" y="29"/>
                  </a:cubicBezTo>
                  <a:cubicBezTo>
                    <a:pt x="43" y="28"/>
                    <a:pt x="43" y="26"/>
                    <a:pt x="42" y="26"/>
                  </a:cubicBezTo>
                  <a:cubicBezTo>
                    <a:pt x="42" y="26"/>
                    <a:pt x="40" y="25"/>
                    <a:pt x="39" y="23"/>
                  </a:cubicBezTo>
                  <a:cubicBezTo>
                    <a:pt x="39" y="22"/>
                    <a:pt x="39" y="21"/>
                    <a:pt x="39" y="19"/>
                  </a:cubicBezTo>
                  <a:cubicBezTo>
                    <a:pt x="39" y="18"/>
                    <a:pt x="39" y="17"/>
                    <a:pt x="39" y="14"/>
                  </a:cubicBezTo>
                  <a:cubicBezTo>
                    <a:pt x="38" y="5"/>
                    <a:pt x="29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9" y="5"/>
                    <a:pt x="9" y="14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9" y="21"/>
                    <a:pt x="9" y="22"/>
                    <a:pt x="8" y="23"/>
                  </a:cubicBezTo>
                  <a:cubicBezTo>
                    <a:pt x="7" y="25"/>
                    <a:pt x="6" y="26"/>
                    <a:pt x="6" y="26"/>
                  </a:cubicBezTo>
                  <a:cubicBezTo>
                    <a:pt x="5" y="26"/>
                    <a:pt x="4" y="28"/>
                    <a:pt x="5" y="29"/>
                  </a:cubicBezTo>
                  <a:cubicBezTo>
                    <a:pt x="5" y="29"/>
                    <a:pt x="6" y="34"/>
                    <a:pt x="11" y="34"/>
                  </a:cubicBezTo>
                  <a:cubicBezTo>
                    <a:pt x="12" y="34"/>
                    <a:pt x="13" y="34"/>
                    <a:pt x="14" y="35"/>
                  </a:cubicBezTo>
                  <a:cubicBezTo>
                    <a:pt x="13" y="36"/>
                    <a:pt x="11" y="37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8"/>
                    <a:pt x="3" y="39"/>
                    <a:pt x="1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1" y="47"/>
                    <a:pt x="1" y="47"/>
                    <a:pt x="2" y="48"/>
                  </a:cubicBezTo>
                  <a:cubicBezTo>
                    <a:pt x="3" y="48"/>
                    <a:pt x="4" y="47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6" y="43"/>
                    <a:pt x="9" y="42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3" y="40"/>
                    <a:pt x="18" y="37"/>
                    <a:pt x="18" y="37"/>
                  </a:cubicBezTo>
                  <a:cubicBezTo>
                    <a:pt x="19" y="37"/>
                    <a:pt x="19" y="35"/>
                    <a:pt x="19" y="32"/>
                  </a:cubicBezTo>
                  <a:cubicBezTo>
                    <a:pt x="19" y="32"/>
                    <a:pt x="18" y="31"/>
                    <a:pt x="17" y="31"/>
                  </a:cubicBezTo>
                  <a:cubicBezTo>
                    <a:pt x="17" y="31"/>
                    <a:pt x="14" y="30"/>
                    <a:pt x="11" y="30"/>
                  </a:cubicBezTo>
                  <a:cubicBezTo>
                    <a:pt x="10" y="30"/>
                    <a:pt x="10" y="29"/>
                    <a:pt x="9" y="29"/>
                  </a:cubicBezTo>
                  <a:cubicBezTo>
                    <a:pt x="10" y="28"/>
                    <a:pt x="11" y="26"/>
                    <a:pt x="12" y="25"/>
                  </a:cubicBezTo>
                  <a:cubicBezTo>
                    <a:pt x="13" y="23"/>
                    <a:pt x="13" y="22"/>
                    <a:pt x="13" y="19"/>
                  </a:cubicBezTo>
                  <a:cubicBezTo>
                    <a:pt x="13" y="18"/>
                    <a:pt x="13" y="17"/>
                    <a:pt x="13" y="14"/>
                  </a:cubicBezTo>
                  <a:cubicBezTo>
                    <a:pt x="13" y="8"/>
                    <a:pt x="20" y="4"/>
                    <a:pt x="23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4"/>
                    <a:pt x="34" y="8"/>
                    <a:pt x="35" y="14"/>
                  </a:cubicBezTo>
                  <a:cubicBezTo>
                    <a:pt x="35" y="17"/>
                    <a:pt x="35" y="18"/>
                    <a:pt x="35" y="19"/>
                  </a:cubicBezTo>
                  <a:cubicBezTo>
                    <a:pt x="34" y="22"/>
                    <a:pt x="35" y="23"/>
                    <a:pt x="36" y="25"/>
                  </a:cubicBezTo>
                  <a:cubicBezTo>
                    <a:pt x="36" y="26"/>
                    <a:pt x="37" y="28"/>
                    <a:pt x="38" y="29"/>
                  </a:cubicBezTo>
                  <a:cubicBezTo>
                    <a:pt x="38" y="29"/>
                    <a:pt x="37" y="30"/>
                    <a:pt x="36" y="30"/>
                  </a:cubicBezTo>
                  <a:cubicBezTo>
                    <a:pt x="34" y="30"/>
                    <a:pt x="30" y="31"/>
                    <a:pt x="30" y="31"/>
                  </a:cubicBezTo>
                  <a:cubicBezTo>
                    <a:pt x="30" y="31"/>
                    <a:pt x="29" y="32"/>
                    <a:pt x="29" y="32"/>
                  </a:cubicBezTo>
                  <a:cubicBezTo>
                    <a:pt x="28" y="36"/>
                    <a:pt x="29" y="37"/>
                    <a:pt x="29" y="37"/>
                  </a:cubicBezTo>
                  <a:cubicBezTo>
                    <a:pt x="30" y="37"/>
                    <a:pt x="34" y="40"/>
                    <a:pt x="37" y="41"/>
                  </a:cubicBezTo>
                  <a:cubicBezTo>
                    <a:pt x="39" y="42"/>
                    <a:pt x="44" y="44"/>
                    <a:pt x="45" y="47"/>
                  </a:cubicBezTo>
                  <a:cubicBezTo>
                    <a:pt x="46" y="50"/>
                    <a:pt x="49" y="55"/>
                    <a:pt x="49" y="55"/>
                  </a:cubicBezTo>
                  <a:cubicBezTo>
                    <a:pt x="49" y="56"/>
                    <a:pt x="50" y="56"/>
                    <a:pt x="51" y="56"/>
                  </a:cubicBezTo>
                  <a:cubicBezTo>
                    <a:pt x="51" y="56"/>
                    <a:pt x="51" y="56"/>
                    <a:pt x="52" y="56"/>
                  </a:cubicBezTo>
                  <a:cubicBezTo>
                    <a:pt x="53" y="55"/>
                    <a:pt x="53" y="54"/>
                    <a:pt x="53" y="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458;p5">
            <a:extLst>
              <a:ext uri="{FF2B5EF4-FFF2-40B4-BE49-F238E27FC236}">
                <a16:creationId xmlns:a16="http://schemas.microsoft.com/office/drawing/2014/main" id="{DC316615-88C8-2CF6-656B-F67C00FDE950}"/>
              </a:ext>
            </a:extLst>
          </p:cNvPr>
          <p:cNvSpPr/>
          <p:nvPr/>
        </p:nvSpPr>
        <p:spPr>
          <a:xfrm>
            <a:off x="323896" y="2697455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141" h="162" extrusionOk="0">
                <a:moveTo>
                  <a:pt x="60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82" y="92"/>
                  <a:pt x="101" y="84"/>
                  <a:pt x="116" y="70"/>
                </a:cubicBezTo>
                <a:cubicBezTo>
                  <a:pt x="133" y="54"/>
                  <a:pt x="141" y="30"/>
                  <a:pt x="139" y="4"/>
                </a:cubicBezTo>
                <a:cubicBezTo>
                  <a:pt x="138" y="3"/>
                  <a:pt x="137" y="1"/>
                  <a:pt x="135" y="1"/>
                </a:cubicBezTo>
                <a:cubicBezTo>
                  <a:pt x="132" y="0"/>
                  <a:pt x="128" y="0"/>
                  <a:pt x="125" y="0"/>
                </a:cubicBezTo>
                <a:cubicBezTo>
                  <a:pt x="103" y="0"/>
                  <a:pt x="83" y="8"/>
                  <a:pt x="69" y="22"/>
                </a:cubicBezTo>
                <a:cubicBezTo>
                  <a:pt x="52" y="39"/>
                  <a:pt x="44" y="63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156"/>
                  <a:pt x="46" y="156"/>
                  <a:pt x="46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29"/>
                  <a:pt x="22" y="129"/>
                  <a:pt x="22" y="129"/>
                </a:cubicBezTo>
                <a:cubicBezTo>
                  <a:pt x="25" y="124"/>
                  <a:pt x="26" y="118"/>
                  <a:pt x="24" y="113"/>
                </a:cubicBezTo>
                <a:cubicBezTo>
                  <a:pt x="22" y="106"/>
                  <a:pt x="17" y="101"/>
                  <a:pt x="10" y="98"/>
                </a:cubicBezTo>
                <a:cubicBezTo>
                  <a:pt x="5" y="104"/>
                  <a:pt x="3" y="111"/>
                  <a:pt x="5" y="118"/>
                </a:cubicBezTo>
                <a:cubicBezTo>
                  <a:pt x="6" y="123"/>
                  <a:pt x="10" y="128"/>
                  <a:pt x="14" y="131"/>
                </a:cubicBezTo>
                <a:cubicBezTo>
                  <a:pt x="14" y="156"/>
                  <a:pt x="14" y="156"/>
                  <a:pt x="14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1" y="156"/>
                  <a:pt x="0" y="158"/>
                  <a:pt x="0" y="159"/>
                </a:cubicBezTo>
                <a:cubicBezTo>
                  <a:pt x="0" y="160"/>
                  <a:pt x="1" y="162"/>
                  <a:pt x="2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5" y="162"/>
                  <a:pt x="116" y="160"/>
                  <a:pt x="116" y="159"/>
                </a:cubicBezTo>
                <a:cubicBezTo>
                  <a:pt x="116" y="158"/>
                  <a:pt x="115" y="156"/>
                  <a:pt x="113" y="156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5" y="128"/>
                  <a:pt x="100" y="127"/>
                  <a:pt x="104" y="124"/>
                </a:cubicBezTo>
                <a:cubicBezTo>
                  <a:pt x="110" y="120"/>
                  <a:pt x="113" y="113"/>
                  <a:pt x="113" y="105"/>
                </a:cubicBezTo>
                <a:cubicBezTo>
                  <a:pt x="106" y="103"/>
                  <a:pt x="98" y="103"/>
                  <a:pt x="92" y="107"/>
                </a:cubicBezTo>
                <a:cubicBezTo>
                  <a:pt x="86" y="111"/>
                  <a:pt x="83" y="118"/>
                  <a:pt x="83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56"/>
                  <a:pt x="83" y="156"/>
                  <a:pt x="83" y="156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58" y="92"/>
                  <a:pt x="58" y="92"/>
                  <a:pt x="58" y="92"/>
                </a:cubicBezTo>
                <a:cubicBezTo>
                  <a:pt x="59" y="92"/>
                  <a:pt x="59" y="92"/>
                  <a:pt x="60" y="92"/>
                </a:cubicBezTo>
                <a:moveTo>
                  <a:pt x="74" y="28"/>
                </a:moveTo>
                <a:cubicBezTo>
                  <a:pt x="89" y="14"/>
                  <a:pt x="109" y="7"/>
                  <a:pt x="131" y="8"/>
                </a:cubicBezTo>
                <a:cubicBezTo>
                  <a:pt x="132" y="30"/>
                  <a:pt x="125" y="50"/>
                  <a:pt x="110" y="65"/>
                </a:cubicBezTo>
                <a:cubicBezTo>
                  <a:pt x="97" y="77"/>
                  <a:pt x="79" y="84"/>
                  <a:pt x="60" y="84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9" y="35"/>
                  <a:pt x="109" y="32"/>
                  <a:pt x="107" y="31"/>
                </a:cubicBezTo>
                <a:cubicBezTo>
                  <a:pt x="106" y="30"/>
                  <a:pt x="104" y="30"/>
                  <a:pt x="102" y="31"/>
                </a:cubicBezTo>
                <a:cubicBezTo>
                  <a:pt x="54" y="80"/>
                  <a:pt x="54" y="80"/>
                  <a:pt x="54" y="80"/>
                </a:cubicBezTo>
                <a:cubicBezTo>
                  <a:pt x="53" y="60"/>
                  <a:pt x="61" y="41"/>
                  <a:pt x="74" y="28"/>
                </a:cubicBezTo>
                <a:moveTo>
                  <a:pt x="16" y="59"/>
                </a:moveTo>
                <a:cubicBezTo>
                  <a:pt x="4" y="45"/>
                  <a:pt x="0" y="26"/>
                  <a:pt x="4" y="6"/>
                </a:cubicBezTo>
                <a:cubicBezTo>
                  <a:pt x="4" y="4"/>
                  <a:pt x="4" y="4"/>
                  <a:pt x="4" y="4"/>
                </a:cubicBezTo>
                <a:cubicBezTo>
                  <a:pt x="7" y="4"/>
                  <a:pt x="7" y="4"/>
                  <a:pt x="7" y="4"/>
                </a:cubicBezTo>
                <a:cubicBezTo>
                  <a:pt x="27" y="4"/>
                  <a:pt x="45" y="12"/>
                  <a:pt x="56" y="26"/>
                </a:cubicBezTo>
                <a:cubicBezTo>
                  <a:pt x="57" y="28"/>
                  <a:pt x="57" y="30"/>
                  <a:pt x="56" y="31"/>
                </a:cubicBezTo>
                <a:cubicBezTo>
                  <a:pt x="54" y="32"/>
                  <a:pt x="53" y="31"/>
                  <a:pt x="51" y="30"/>
                </a:cubicBezTo>
                <a:cubicBezTo>
                  <a:pt x="41" y="18"/>
                  <a:pt x="27" y="11"/>
                  <a:pt x="9" y="10"/>
                </a:cubicBezTo>
                <a:cubicBezTo>
                  <a:pt x="6" y="27"/>
                  <a:pt x="10" y="43"/>
                  <a:pt x="20" y="55"/>
                </a:cubicBezTo>
                <a:cubicBezTo>
                  <a:pt x="25" y="61"/>
                  <a:pt x="31" y="66"/>
                  <a:pt x="38" y="69"/>
                </a:cubicBezTo>
                <a:cubicBezTo>
                  <a:pt x="39" y="70"/>
                  <a:pt x="40" y="72"/>
                  <a:pt x="39" y="73"/>
                </a:cubicBezTo>
                <a:cubicBezTo>
                  <a:pt x="39" y="75"/>
                  <a:pt x="38" y="75"/>
                  <a:pt x="36" y="75"/>
                </a:cubicBezTo>
                <a:cubicBezTo>
                  <a:pt x="36" y="75"/>
                  <a:pt x="35" y="75"/>
                  <a:pt x="35" y="75"/>
                </a:cubicBezTo>
                <a:cubicBezTo>
                  <a:pt x="27" y="71"/>
                  <a:pt x="21" y="66"/>
                  <a:pt x="16" y="5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800" tIns="50400" rIns="100800" bIns="50400" anchor="t" anchorCtr="0">
            <a:noAutofit/>
          </a:bodyPr>
          <a:lstStyle/>
          <a:p>
            <a:pPr algn="l" rtl="0">
              <a:buClr>
                <a:schemeClr val="dk1"/>
              </a:buClr>
              <a:buSzPts val="2205"/>
            </a:pPr>
            <a:endParaRPr sz="220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459;p5">
            <a:extLst>
              <a:ext uri="{FF2B5EF4-FFF2-40B4-BE49-F238E27FC236}">
                <a16:creationId xmlns:a16="http://schemas.microsoft.com/office/drawing/2014/main" id="{98E46CAE-707E-C6E2-D3D1-F2990AF9BB1A}"/>
              </a:ext>
            </a:extLst>
          </p:cNvPr>
          <p:cNvGrpSpPr/>
          <p:nvPr/>
        </p:nvGrpSpPr>
        <p:grpSpPr>
          <a:xfrm>
            <a:off x="248463" y="4201745"/>
            <a:ext cx="468000" cy="432001"/>
            <a:chOff x="4275375" y="4536410"/>
            <a:chExt cx="1125132" cy="730945"/>
          </a:xfrm>
        </p:grpSpPr>
        <p:sp>
          <p:nvSpPr>
            <p:cNvPr id="76" name="Google Shape;460;p5">
              <a:extLst>
                <a:ext uri="{FF2B5EF4-FFF2-40B4-BE49-F238E27FC236}">
                  <a16:creationId xmlns:a16="http://schemas.microsoft.com/office/drawing/2014/main" id="{917C2CD9-55FD-0DC4-1354-9CCB82CC27CA}"/>
                </a:ext>
              </a:extLst>
            </p:cNvPr>
            <p:cNvSpPr/>
            <p:nvPr/>
          </p:nvSpPr>
          <p:spPr>
            <a:xfrm>
              <a:off x="5172266" y="4541490"/>
              <a:ext cx="135016" cy="110550"/>
            </a:xfrm>
            <a:custGeom>
              <a:avLst/>
              <a:gdLst/>
              <a:ahLst/>
              <a:cxnLst/>
              <a:rect l="l" t="t" r="r" b="b"/>
              <a:pathLst>
                <a:path w="84" h="82" extrusionOk="0">
                  <a:moveTo>
                    <a:pt x="42" y="82"/>
                  </a:moveTo>
                  <a:lnTo>
                    <a:pt x="42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12" y="70"/>
                  </a:lnTo>
                  <a:lnTo>
                    <a:pt x="8" y="64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50"/>
                  </a:lnTo>
                  <a:lnTo>
                    <a:pt x="80" y="58"/>
                  </a:lnTo>
                  <a:lnTo>
                    <a:pt x="76" y="64"/>
                  </a:lnTo>
                  <a:lnTo>
                    <a:pt x="72" y="70"/>
                  </a:lnTo>
                  <a:lnTo>
                    <a:pt x="64" y="76"/>
                  </a:lnTo>
                  <a:lnTo>
                    <a:pt x="58" y="80"/>
                  </a:lnTo>
                  <a:lnTo>
                    <a:pt x="50" y="82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461;p5">
              <a:extLst>
                <a:ext uri="{FF2B5EF4-FFF2-40B4-BE49-F238E27FC236}">
                  <a16:creationId xmlns:a16="http://schemas.microsoft.com/office/drawing/2014/main" id="{723B979B-C957-9F5C-6F6F-D818CECD1E15}"/>
                </a:ext>
              </a:extLst>
            </p:cNvPr>
            <p:cNvSpPr/>
            <p:nvPr/>
          </p:nvSpPr>
          <p:spPr>
            <a:xfrm>
              <a:off x="5082255" y="4686969"/>
              <a:ext cx="318252" cy="566235"/>
            </a:xfrm>
            <a:custGeom>
              <a:avLst/>
              <a:gdLst/>
              <a:ahLst/>
              <a:cxnLst/>
              <a:rect l="l" t="t" r="r" b="b"/>
              <a:pathLst>
                <a:path w="198" h="420" extrusionOk="0">
                  <a:moveTo>
                    <a:pt x="20" y="202"/>
                  </a:moveTo>
                  <a:lnTo>
                    <a:pt x="20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2" y="198"/>
                  </a:lnTo>
                  <a:lnTo>
                    <a:pt x="34" y="194"/>
                  </a:lnTo>
                  <a:lnTo>
                    <a:pt x="36" y="188"/>
                  </a:lnTo>
                  <a:lnTo>
                    <a:pt x="36" y="182"/>
                  </a:lnTo>
                  <a:lnTo>
                    <a:pt x="36" y="64"/>
                  </a:lnTo>
                  <a:lnTo>
                    <a:pt x="46" y="64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6" y="392"/>
                  </a:lnTo>
                  <a:lnTo>
                    <a:pt x="48" y="404"/>
                  </a:lnTo>
                  <a:lnTo>
                    <a:pt x="50" y="408"/>
                  </a:lnTo>
                  <a:lnTo>
                    <a:pt x="54" y="414"/>
                  </a:lnTo>
                  <a:lnTo>
                    <a:pt x="60" y="418"/>
                  </a:lnTo>
                  <a:lnTo>
                    <a:pt x="70" y="420"/>
                  </a:lnTo>
                  <a:lnTo>
                    <a:pt x="70" y="420"/>
                  </a:lnTo>
                  <a:lnTo>
                    <a:pt x="74" y="418"/>
                  </a:lnTo>
                  <a:lnTo>
                    <a:pt x="82" y="416"/>
                  </a:lnTo>
                  <a:lnTo>
                    <a:pt x="88" y="412"/>
                  </a:lnTo>
                  <a:lnTo>
                    <a:pt x="92" y="406"/>
                  </a:lnTo>
                  <a:lnTo>
                    <a:pt x="94" y="398"/>
                  </a:lnTo>
                  <a:lnTo>
                    <a:pt x="96" y="388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4" y="398"/>
                  </a:lnTo>
                  <a:lnTo>
                    <a:pt x="106" y="406"/>
                  </a:lnTo>
                  <a:lnTo>
                    <a:pt x="110" y="412"/>
                  </a:lnTo>
                  <a:lnTo>
                    <a:pt x="116" y="416"/>
                  </a:lnTo>
                  <a:lnTo>
                    <a:pt x="124" y="418"/>
                  </a:lnTo>
                  <a:lnTo>
                    <a:pt x="128" y="420"/>
                  </a:lnTo>
                  <a:lnTo>
                    <a:pt x="128" y="420"/>
                  </a:lnTo>
                  <a:lnTo>
                    <a:pt x="136" y="418"/>
                  </a:lnTo>
                  <a:lnTo>
                    <a:pt x="144" y="414"/>
                  </a:lnTo>
                  <a:lnTo>
                    <a:pt x="148" y="408"/>
                  </a:lnTo>
                  <a:lnTo>
                    <a:pt x="150" y="404"/>
                  </a:lnTo>
                  <a:lnTo>
                    <a:pt x="152" y="392"/>
                  </a:lnTo>
                  <a:lnTo>
                    <a:pt x="152" y="388"/>
                  </a:lnTo>
                  <a:lnTo>
                    <a:pt x="152" y="64"/>
                  </a:lnTo>
                  <a:lnTo>
                    <a:pt x="162" y="64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8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70" y="200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86" y="202"/>
                  </a:lnTo>
                  <a:lnTo>
                    <a:pt x="190" y="200"/>
                  </a:lnTo>
                  <a:lnTo>
                    <a:pt x="194" y="196"/>
                  </a:lnTo>
                  <a:lnTo>
                    <a:pt x="196" y="192"/>
                  </a:lnTo>
                  <a:lnTo>
                    <a:pt x="198" y="184"/>
                  </a:lnTo>
                  <a:lnTo>
                    <a:pt x="198" y="182"/>
                  </a:lnTo>
                  <a:lnTo>
                    <a:pt x="198" y="54"/>
                  </a:lnTo>
                  <a:lnTo>
                    <a:pt x="198" y="54"/>
                  </a:lnTo>
                  <a:lnTo>
                    <a:pt x="196" y="36"/>
                  </a:lnTo>
                  <a:lnTo>
                    <a:pt x="192" y="22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2" y="2"/>
                  </a:lnTo>
                  <a:lnTo>
                    <a:pt x="15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0" y="5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2" y="192"/>
                  </a:lnTo>
                  <a:lnTo>
                    <a:pt x="4" y="196"/>
                  </a:lnTo>
                  <a:lnTo>
                    <a:pt x="8" y="200"/>
                  </a:lnTo>
                  <a:lnTo>
                    <a:pt x="12" y="202"/>
                  </a:lnTo>
                  <a:lnTo>
                    <a:pt x="20" y="2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462;p5">
              <a:extLst>
                <a:ext uri="{FF2B5EF4-FFF2-40B4-BE49-F238E27FC236}">
                  <a16:creationId xmlns:a16="http://schemas.microsoft.com/office/drawing/2014/main" id="{9D524035-B2A8-C61E-BE53-34CD912CD0B5}"/>
                </a:ext>
              </a:extLst>
            </p:cNvPr>
            <p:cNvSpPr/>
            <p:nvPr/>
          </p:nvSpPr>
          <p:spPr>
            <a:xfrm>
              <a:off x="4786509" y="4541490"/>
              <a:ext cx="131801" cy="1105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2" y="82"/>
                  </a:moveTo>
                  <a:lnTo>
                    <a:pt x="42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12" y="70"/>
                  </a:lnTo>
                  <a:lnTo>
                    <a:pt x="8" y="64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6" y="18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50"/>
                  </a:lnTo>
                  <a:lnTo>
                    <a:pt x="80" y="58"/>
                  </a:lnTo>
                  <a:lnTo>
                    <a:pt x="76" y="64"/>
                  </a:lnTo>
                  <a:lnTo>
                    <a:pt x="70" y="70"/>
                  </a:lnTo>
                  <a:lnTo>
                    <a:pt x="64" y="76"/>
                  </a:lnTo>
                  <a:lnTo>
                    <a:pt x="58" y="80"/>
                  </a:lnTo>
                  <a:lnTo>
                    <a:pt x="50" y="82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463;p5">
              <a:extLst>
                <a:ext uri="{FF2B5EF4-FFF2-40B4-BE49-F238E27FC236}">
                  <a16:creationId xmlns:a16="http://schemas.microsoft.com/office/drawing/2014/main" id="{EE84BACB-7772-37BE-B0A4-FE37AEDBBA2E}"/>
                </a:ext>
              </a:extLst>
            </p:cNvPr>
            <p:cNvSpPr/>
            <p:nvPr/>
          </p:nvSpPr>
          <p:spPr>
            <a:xfrm>
              <a:off x="4696496" y="4686969"/>
              <a:ext cx="318252" cy="566235"/>
            </a:xfrm>
            <a:custGeom>
              <a:avLst/>
              <a:gdLst/>
              <a:ahLst/>
              <a:cxnLst/>
              <a:rect l="l" t="t" r="r" b="b"/>
              <a:pathLst>
                <a:path w="198" h="420" extrusionOk="0">
                  <a:moveTo>
                    <a:pt x="18" y="202"/>
                  </a:moveTo>
                  <a:lnTo>
                    <a:pt x="18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4" y="194"/>
                  </a:lnTo>
                  <a:lnTo>
                    <a:pt x="36" y="188"/>
                  </a:lnTo>
                  <a:lnTo>
                    <a:pt x="36" y="182"/>
                  </a:lnTo>
                  <a:lnTo>
                    <a:pt x="36" y="64"/>
                  </a:lnTo>
                  <a:lnTo>
                    <a:pt x="46" y="64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6" y="392"/>
                  </a:lnTo>
                  <a:lnTo>
                    <a:pt x="48" y="404"/>
                  </a:lnTo>
                  <a:lnTo>
                    <a:pt x="50" y="408"/>
                  </a:lnTo>
                  <a:lnTo>
                    <a:pt x="54" y="414"/>
                  </a:lnTo>
                  <a:lnTo>
                    <a:pt x="60" y="418"/>
                  </a:lnTo>
                  <a:lnTo>
                    <a:pt x="70" y="420"/>
                  </a:lnTo>
                  <a:lnTo>
                    <a:pt x="70" y="420"/>
                  </a:lnTo>
                  <a:lnTo>
                    <a:pt x="74" y="418"/>
                  </a:lnTo>
                  <a:lnTo>
                    <a:pt x="82" y="416"/>
                  </a:lnTo>
                  <a:lnTo>
                    <a:pt x="86" y="412"/>
                  </a:lnTo>
                  <a:lnTo>
                    <a:pt x="90" y="406"/>
                  </a:lnTo>
                  <a:lnTo>
                    <a:pt x="94" y="398"/>
                  </a:lnTo>
                  <a:lnTo>
                    <a:pt x="96" y="388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4" y="398"/>
                  </a:lnTo>
                  <a:lnTo>
                    <a:pt x="106" y="406"/>
                  </a:lnTo>
                  <a:lnTo>
                    <a:pt x="110" y="412"/>
                  </a:lnTo>
                  <a:lnTo>
                    <a:pt x="116" y="416"/>
                  </a:lnTo>
                  <a:lnTo>
                    <a:pt x="124" y="418"/>
                  </a:lnTo>
                  <a:lnTo>
                    <a:pt x="128" y="420"/>
                  </a:lnTo>
                  <a:lnTo>
                    <a:pt x="128" y="420"/>
                  </a:lnTo>
                  <a:lnTo>
                    <a:pt x="136" y="418"/>
                  </a:lnTo>
                  <a:lnTo>
                    <a:pt x="142" y="414"/>
                  </a:lnTo>
                  <a:lnTo>
                    <a:pt x="148" y="408"/>
                  </a:lnTo>
                  <a:lnTo>
                    <a:pt x="150" y="404"/>
                  </a:lnTo>
                  <a:lnTo>
                    <a:pt x="152" y="392"/>
                  </a:lnTo>
                  <a:lnTo>
                    <a:pt x="152" y="388"/>
                  </a:lnTo>
                  <a:lnTo>
                    <a:pt x="152" y="64"/>
                  </a:lnTo>
                  <a:lnTo>
                    <a:pt x="160" y="64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2" y="188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70" y="200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86" y="202"/>
                  </a:lnTo>
                  <a:lnTo>
                    <a:pt x="190" y="200"/>
                  </a:lnTo>
                  <a:lnTo>
                    <a:pt x="194" y="196"/>
                  </a:lnTo>
                  <a:lnTo>
                    <a:pt x="196" y="192"/>
                  </a:lnTo>
                  <a:lnTo>
                    <a:pt x="198" y="184"/>
                  </a:lnTo>
                  <a:lnTo>
                    <a:pt x="198" y="182"/>
                  </a:lnTo>
                  <a:lnTo>
                    <a:pt x="198" y="54"/>
                  </a:lnTo>
                  <a:lnTo>
                    <a:pt x="198" y="54"/>
                  </a:lnTo>
                  <a:lnTo>
                    <a:pt x="196" y="36"/>
                  </a:lnTo>
                  <a:lnTo>
                    <a:pt x="192" y="22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0" y="5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2" y="192"/>
                  </a:lnTo>
                  <a:lnTo>
                    <a:pt x="4" y="196"/>
                  </a:lnTo>
                  <a:lnTo>
                    <a:pt x="8" y="200"/>
                  </a:lnTo>
                  <a:lnTo>
                    <a:pt x="12" y="202"/>
                  </a:lnTo>
                  <a:lnTo>
                    <a:pt x="18" y="2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464;p5">
              <a:extLst>
                <a:ext uri="{FF2B5EF4-FFF2-40B4-BE49-F238E27FC236}">
                  <a16:creationId xmlns:a16="http://schemas.microsoft.com/office/drawing/2014/main" id="{0B63F99E-7EDA-0283-B44B-C97C654FF7E7}"/>
                </a:ext>
              </a:extLst>
            </p:cNvPr>
            <p:cNvSpPr/>
            <p:nvPr/>
          </p:nvSpPr>
          <p:spPr>
            <a:xfrm>
              <a:off x="4415987" y="4536410"/>
              <a:ext cx="135016" cy="115944"/>
            </a:xfrm>
            <a:custGeom>
              <a:avLst/>
              <a:gdLst/>
              <a:ahLst/>
              <a:cxnLst/>
              <a:rect l="l" t="t" r="r" b="b"/>
              <a:pathLst>
                <a:path w="84" h="86" extrusionOk="0">
                  <a:moveTo>
                    <a:pt x="0" y="44"/>
                  </a:moveTo>
                  <a:lnTo>
                    <a:pt x="0" y="44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6" y="66"/>
                  </a:lnTo>
                  <a:lnTo>
                    <a:pt x="12" y="74"/>
                  </a:lnTo>
                  <a:lnTo>
                    <a:pt x="18" y="78"/>
                  </a:lnTo>
                  <a:lnTo>
                    <a:pt x="26" y="82"/>
                  </a:lnTo>
                  <a:lnTo>
                    <a:pt x="34" y="8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0" y="84"/>
                  </a:lnTo>
                  <a:lnTo>
                    <a:pt x="58" y="82"/>
                  </a:lnTo>
                  <a:lnTo>
                    <a:pt x="66" y="78"/>
                  </a:lnTo>
                  <a:lnTo>
                    <a:pt x="72" y="74"/>
                  </a:lnTo>
                  <a:lnTo>
                    <a:pt x="76" y="66"/>
                  </a:lnTo>
                  <a:lnTo>
                    <a:pt x="80" y="60"/>
                  </a:lnTo>
                  <a:lnTo>
                    <a:pt x="84" y="52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34"/>
                  </a:lnTo>
                  <a:lnTo>
                    <a:pt x="80" y="26"/>
                  </a:lnTo>
                  <a:lnTo>
                    <a:pt x="76" y="20"/>
                  </a:lnTo>
                  <a:lnTo>
                    <a:pt x="72" y="14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465;p5">
              <a:extLst>
                <a:ext uri="{FF2B5EF4-FFF2-40B4-BE49-F238E27FC236}">
                  <a16:creationId xmlns:a16="http://schemas.microsoft.com/office/drawing/2014/main" id="{1FEF326E-8E56-8B0D-0A3E-AD615934780A}"/>
                </a:ext>
              </a:extLst>
            </p:cNvPr>
            <p:cNvSpPr/>
            <p:nvPr/>
          </p:nvSpPr>
          <p:spPr>
            <a:xfrm>
              <a:off x="4275375" y="4693030"/>
              <a:ext cx="385760" cy="574325"/>
            </a:xfrm>
            <a:custGeom>
              <a:avLst/>
              <a:gdLst/>
              <a:ahLst/>
              <a:cxnLst/>
              <a:rect l="l" t="t" r="r" b="b"/>
              <a:pathLst>
                <a:path w="240" h="426" extrusionOk="0">
                  <a:moveTo>
                    <a:pt x="238" y="156"/>
                  </a:moveTo>
                  <a:lnTo>
                    <a:pt x="202" y="36"/>
                  </a:lnTo>
                  <a:lnTo>
                    <a:pt x="202" y="36"/>
                  </a:lnTo>
                  <a:lnTo>
                    <a:pt x="198" y="30"/>
                  </a:lnTo>
                  <a:lnTo>
                    <a:pt x="190" y="18"/>
                  </a:lnTo>
                  <a:lnTo>
                    <a:pt x="184" y="12"/>
                  </a:lnTo>
                  <a:lnTo>
                    <a:pt x="176" y="6"/>
                  </a:lnTo>
                  <a:lnTo>
                    <a:pt x="166" y="2"/>
                  </a:lnTo>
                  <a:lnTo>
                    <a:pt x="154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2" y="6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32"/>
                  </a:lnTo>
                  <a:lnTo>
                    <a:pt x="36" y="4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0" y="174"/>
                  </a:lnTo>
                  <a:lnTo>
                    <a:pt x="2" y="180"/>
                  </a:lnTo>
                  <a:lnTo>
                    <a:pt x="6" y="184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6" y="186"/>
                  </a:lnTo>
                  <a:lnTo>
                    <a:pt x="24" y="184"/>
                  </a:lnTo>
                  <a:lnTo>
                    <a:pt x="28" y="182"/>
                  </a:lnTo>
                  <a:lnTo>
                    <a:pt x="32" y="178"/>
                  </a:lnTo>
                  <a:lnTo>
                    <a:pt x="34" y="172"/>
                  </a:lnTo>
                  <a:lnTo>
                    <a:pt x="38" y="162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20" y="256"/>
                  </a:lnTo>
                  <a:lnTo>
                    <a:pt x="76" y="256"/>
                  </a:lnTo>
                  <a:lnTo>
                    <a:pt x="76" y="408"/>
                  </a:lnTo>
                  <a:lnTo>
                    <a:pt x="76" y="408"/>
                  </a:lnTo>
                  <a:lnTo>
                    <a:pt x="76" y="412"/>
                  </a:lnTo>
                  <a:lnTo>
                    <a:pt x="78" y="418"/>
                  </a:lnTo>
                  <a:lnTo>
                    <a:pt x="80" y="420"/>
                  </a:lnTo>
                  <a:lnTo>
                    <a:pt x="84" y="424"/>
                  </a:lnTo>
                  <a:lnTo>
                    <a:pt x="88" y="426"/>
                  </a:lnTo>
                  <a:lnTo>
                    <a:pt x="94" y="426"/>
                  </a:lnTo>
                  <a:lnTo>
                    <a:pt x="94" y="426"/>
                  </a:lnTo>
                  <a:lnTo>
                    <a:pt x="98" y="426"/>
                  </a:lnTo>
                  <a:lnTo>
                    <a:pt x="104" y="424"/>
                  </a:lnTo>
                  <a:lnTo>
                    <a:pt x="108" y="422"/>
                  </a:lnTo>
                  <a:lnTo>
                    <a:pt x="112" y="418"/>
                  </a:lnTo>
                  <a:lnTo>
                    <a:pt x="114" y="414"/>
                  </a:lnTo>
                  <a:lnTo>
                    <a:pt x="114" y="408"/>
                  </a:lnTo>
                  <a:lnTo>
                    <a:pt x="114" y="258"/>
                  </a:lnTo>
                  <a:lnTo>
                    <a:pt x="126" y="258"/>
                  </a:lnTo>
                  <a:lnTo>
                    <a:pt x="126" y="412"/>
                  </a:lnTo>
                  <a:lnTo>
                    <a:pt x="126" y="412"/>
                  </a:lnTo>
                  <a:lnTo>
                    <a:pt x="126" y="414"/>
                  </a:lnTo>
                  <a:lnTo>
                    <a:pt x="130" y="418"/>
                  </a:lnTo>
                  <a:lnTo>
                    <a:pt x="136" y="424"/>
                  </a:lnTo>
                  <a:lnTo>
                    <a:pt x="140" y="426"/>
                  </a:lnTo>
                  <a:lnTo>
                    <a:pt x="146" y="426"/>
                  </a:lnTo>
                  <a:lnTo>
                    <a:pt x="146" y="426"/>
                  </a:lnTo>
                  <a:lnTo>
                    <a:pt x="150" y="426"/>
                  </a:lnTo>
                  <a:lnTo>
                    <a:pt x="156" y="424"/>
                  </a:lnTo>
                  <a:lnTo>
                    <a:pt x="160" y="422"/>
                  </a:lnTo>
                  <a:lnTo>
                    <a:pt x="164" y="418"/>
                  </a:lnTo>
                  <a:lnTo>
                    <a:pt x="166" y="412"/>
                  </a:lnTo>
                  <a:lnTo>
                    <a:pt x="166" y="406"/>
                  </a:lnTo>
                  <a:lnTo>
                    <a:pt x="166" y="260"/>
                  </a:lnTo>
                  <a:lnTo>
                    <a:pt x="220" y="260"/>
                  </a:lnTo>
                  <a:lnTo>
                    <a:pt x="164" y="62"/>
                  </a:lnTo>
                  <a:lnTo>
                    <a:pt x="174" y="6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6" y="176"/>
                  </a:lnTo>
                  <a:lnTo>
                    <a:pt x="210" y="180"/>
                  </a:lnTo>
                  <a:lnTo>
                    <a:pt x="218" y="184"/>
                  </a:lnTo>
                  <a:lnTo>
                    <a:pt x="222" y="186"/>
                  </a:lnTo>
                  <a:lnTo>
                    <a:pt x="228" y="184"/>
                  </a:lnTo>
                  <a:lnTo>
                    <a:pt x="228" y="184"/>
                  </a:lnTo>
                  <a:lnTo>
                    <a:pt x="230" y="184"/>
                  </a:lnTo>
                  <a:lnTo>
                    <a:pt x="236" y="180"/>
                  </a:lnTo>
                  <a:lnTo>
                    <a:pt x="238" y="176"/>
                  </a:lnTo>
                  <a:lnTo>
                    <a:pt x="240" y="172"/>
                  </a:lnTo>
                  <a:lnTo>
                    <a:pt x="240" y="164"/>
                  </a:lnTo>
                  <a:lnTo>
                    <a:pt x="238" y="1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439;p5">
            <a:extLst>
              <a:ext uri="{FF2B5EF4-FFF2-40B4-BE49-F238E27FC236}">
                <a16:creationId xmlns:a16="http://schemas.microsoft.com/office/drawing/2014/main" id="{35378BA5-9425-A03A-6DE6-B2A7DEEDEE1E}"/>
              </a:ext>
            </a:extLst>
          </p:cNvPr>
          <p:cNvSpPr/>
          <p:nvPr/>
        </p:nvSpPr>
        <p:spPr>
          <a:xfrm>
            <a:off x="977284" y="4880307"/>
            <a:ext cx="2742957" cy="63776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>
              <a:buClr>
                <a:schemeClr val="dk1"/>
              </a:buClr>
              <a:buSzPts val="1200"/>
            </a:pPr>
            <a:r>
              <a:rPr lang="el-GR" sz="1200" b="1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lang="el-GR"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 dirty="0">
                <a:solidFill>
                  <a:srgbClr val="FFFFFF"/>
                </a:solidFill>
                <a:latin typeface="Arial"/>
                <a:cs typeface="Arial"/>
              </a:rPr>
              <a:t>Τεχνική</a:t>
            </a:r>
            <a:r>
              <a:rPr lang="el-GR"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 dirty="0">
                <a:solidFill>
                  <a:srgbClr val="FFFFFF"/>
                </a:solidFill>
                <a:latin typeface="Arial"/>
                <a:cs typeface="Arial"/>
              </a:rPr>
              <a:t>Βοήθεια</a:t>
            </a:r>
            <a:endParaRPr lang="el-GR" sz="1200" dirty="0">
              <a:latin typeface="Arial"/>
              <a:cs typeface="Arial"/>
            </a:endParaRPr>
          </a:p>
        </p:txBody>
      </p:sp>
      <p:sp>
        <p:nvSpPr>
          <p:cNvPr id="83" name="Google Shape;445;p5">
            <a:extLst>
              <a:ext uri="{FF2B5EF4-FFF2-40B4-BE49-F238E27FC236}">
                <a16:creationId xmlns:a16="http://schemas.microsoft.com/office/drawing/2014/main" id="{B6DAFB46-2248-991C-3360-5406330B675D}"/>
              </a:ext>
            </a:extLst>
          </p:cNvPr>
          <p:cNvSpPr/>
          <p:nvPr/>
        </p:nvSpPr>
        <p:spPr>
          <a:xfrm>
            <a:off x="168383" y="4886147"/>
            <a:ext cx="684000" cy="6840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Freeform 5">
            <a:extLst>
              <a:ext uri="{FF2B5EF4-FFF2-40B4-BE49-F238E27FC236}">
                <a16:creationId xmlns:a16="http://schemas.microsoft.com/office/drawing/2014/main" id="{80646862-C0FF-368D-5D9A-8CF601970F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4268" y="4992403"/>
            <a:ext cx="488949" cy="471488"/>
          </a:xfrm>
          <a:custGeom>
            <a:avLst/>
            <a:gdLst>
              <a:gd name="T0" fmla="*/ 124 w 200"/>
              <a:gd name="T1" fmla="*/ 2 h 194"/>
              <a:gd name="T2" fmla="*/ 100 w 200"/>
              <a:gd name="T3" fmla="*/ 15 h 194"/>
              <a:gd name="T4" fmla="*/ 76 w 200"/>
              <a:gd name="T5" fmla="*/ 2 h 194"/>
              <a:gd name="T6" fmla="*/ 66 w 200"/>
              <a:gd name="T7" fmla="*/ 1 h 194"/>
              <a:gd name="T8" fmla="*/ 30 w 200"/>
              <a:gd name="T9" fmla="*/ 29 h 194"/>
              <a:gd name="T10" fmla="*/ 25 w 200"/>
              <a:gd name="T11" fmla="*/ 65 h 194"/>
              <a:gd name="T12" fmla="*/ 0 w 200"/>
              <a:gd name="T13" fmla="*/ 78 h 194"/>
              <a:gd name="T14" fmla="*/ 6 w 200"/>
              <a:gd name="T15" fmla="*/ 123 h 194"/>
              <a:gd name="T16" fmla="*/ 35 w 200"/>
              <a:gd name="T17" fmla="*/ 146 h 194"/>
              <a:gd name="T18" fmla="*/ 34 w 200"/>
              <a:gd name="T19" fmla="*/ 174 h 194"/>
              <a:gd name="T20" fmla="*/ 70 w 200"/>
              <a:gd name="T21" fmla="*/ 194 h 194"/>
              <a:gd name="T22" fmla="*/ 90 w 200"/>
              <a:gd name="T23" fmla="*/ 177 h 194"/>
              <a:gd name="T24" fmla="*/ 110 w 200"/>
              <a:gd name="T25" fmla="*/ 177 h 194"/>
              <a:gd name="T26" fmla="*/ 130 w 200"/>
              <a:gd name="T27" fmla="*/ 194 h 194"/>
              <a:gd name="T28" fmla="*/ 166 w 200"/>
              <a:gd name="T29" fmla="*/ 174 h 194"/>
              <a:gd name="T30" fmla="*/ 165 w 200"/>
              <a:gd name="T31" fmla="*/ 146 h 194"/>
              <a:gd name="T32" fmla="*/ 194 w 200"/>
              <a:gd name="T33" fmla="*/ 123 h 194"/>
              <a:gd name="T34" fmla="*/ 200 w 200"/>
              <a:gd name="T35" fmla="*/ 78 h 194"/>
              <a:gd name="T36" fmla="*/ 175 w 200"/>
              <a:gd name="T37" fmla="*/ 65 h 194"/>
              <a:gd name="T38" fmla="*/ 170 w 200"/>
              <a:gd name="T39" fmla="*/ 29 h 194"/>
              <a:gd name="T40" fmla="*/ 134 w 200"/>
              <a:gd name="T41" fmla="*/ 1 h 194"/>
              <a:gd name="T42" fmla="*/ 131 w 200"/>
              <a:gd name="T43" fmla="*/ 13 h 194"/>
              <a:gd name="T44" fmla="*/ 152 w 200"/>
              <a:gd name="T45" fmla="*/ 44 h 194"/>
              <a:gd name="T46" fmla="*/ 155 w 200"/>
              <a:gd name="T47" fmla="*/ 55 h 194"/>
              <a:gd name="T48" fmla="*/ 166 w 200"/>
              <a:gd name="T49" fmla="*/ 76 h 194"/>
              <a:gd name="T50" fmla="*/ 188 w 200"/>
              <a:gd name="T51" fmla="*/ 81 h 194"/>
              <a:gd name="T52" fmla="*/ 172 w 200"/>
              <a:gd name="T53" fmla="*/ 116 h 194"/>
              <a:gd name="T54" fmla="*/ 163 w 200"/>
              <a:gd name="T55" fmla="*/ 123 h 194"/>
              <a:gd name="T56" fmla="*/ 151 w 200"/>
              <a:gd name="T57" fmla="*/ 143 h 194"/>
              <a:gd name="T58" fmla="*/ 157 w 200"/>
              <a:gd name="T59" fmla="*/ 165 h 194"/>
              <a:gd name="T60" fmla="*/ 119 w 200"/>
              <a:gd name="T61" fmla="*/ 168 h 194"/>
              <a:gd name="T62" fmla="*/ 109 w 200"/>
              <a:gd name="T63" fmla="*/ 165 h 194"/>
              <a:gd name="T64" fmla="*/ 91 w 200"/>
              <a:gd name="T65" fmla="*/ 165 h 194"/>
              <a:gd name="T66" fmla="*/ 81 w 200"/>
              <a:gd name="T67" fmla="*/ 168 h 194"/>
              <a:gd name="T68" fmla="*/ 43 w 200"/>
              <a:gd name="T69" fmla="*/ 165 h 194"/>
              <a:gd name="T70" fmla="*/ 49 w 200"/>
              <a:gd name="T71" fmla="*/ 143 h 194"/>
              <a:gd name="T72" fmla="*/ 37 w 200"/>
              <a:gd name="T73" fmla="*/ 123 h 194"/>
              <a:gd name="T74" fmla="*/ 28 w 200"/>
              <a:gd name="T75" fmla="*/ 116 h 194"/>
              <a:gd name="T76" fmla="*/ 12 w 200"/>
              <a:gd name="T77" fmla="*/ 81 h 194"/>
              <a:gd name="T78" fmla="*/ 34 w 200"/>
              <a:gd name="T79" fmla="*/ 76 h 194"/>
              <a:gd name="T80" fmla="*/ 45 w 200"/>
              <a:gd name="T81" fmla="*/ 55 h 194"/>
              <a:gd name="T82" fmla="*/ 47 w 200"/>
              <a:gd name="T83" fmla="*/ 44 h 194"/>
              <a:gd name="T84" fmla="*/ 69 w 200"/>
              <a:gd name="T85" fmla="*/ 13 h 194"/>
              <a:gd name="T86" fmla="*/ 85 w 200"/>
              <a:gd name="T87" fmla="*/ 29 h 194"/>
              <a:gd name="T88" fmla="*/ 100 w 200"/>
              <a:gd name="T89" fmla="*/ 28 h 194"/>
              <a:gd name="T90" fmla="*/ 115 w 200"/>
              <a:gd name="T91" fmla="*/ 29 h 194"/>
              <a:gd name="T92" fmla="*/ 131 w 200"/>
              <a:gd name="T93" fmla="*/ 13 h 194"/>
              <a:gd name="T94" fmla="*/ 69 w 200"/>
              <a:gd name="T95" fmla="*/ 97 h 194"/>
              <a:gd name="T96" fmla="*/ 131 w 200"/>
              <a:gd name="T97" fmla="*/ 97 h 194"/>
              <a:gd name="T98" fmla="*/ 100 w 200"/>
              <a:gd name="T99" fmla="*/ 78 h 194"/>
              <a:gd name="T100" fmla="*/ 100 w 200"/>
              <a:gd name="T101" fmla="*/ 115 h 194"/>
              <a:gd name="T102" fmla="*/ 100 w 200"/>
              <a:gd name="T103" fmla="*/ 7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" h="194">
                <a:moveTo>
                  <a:pt x="130" y="0"/>
                </a:moveTo>
                <a:cubicBezTo>
                  <a:pt x="128" y="0"/>
                  <a:pt x="125" y="0"/>
                  <a:pt x="124" y="2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07" y="16"/>
                  <a:pt x="104" y="15"/>
                  <a:pt x="100" y="15"/>
                </a:cubicBezTo>
                <a:cubicBezTo>
                  <a:pt x="96" y="15"/>
                  <a:pt x="93" y="16"/>
                  <a:pt x="90" y="16"/>
                </a:cubicBezTo>
                <a:cubicBezTo>
                  <a:pt x="76" y="2"/>
                  <a:pt x="76" y="2"/>
                  <a:pt x="76" y="2"/>
                </a:cubicBezTo>
                <a:cubicBezTo>
                  <a:pt x="75" y="0"/>
                  <a:pt x="72" y="0"/>
                  <a:pt x="70" y="0"/>
                </a:cubicBezTo>
                <a:cubicBezTo>
                  <a:pt x="69" y="0"/>
                  <a:pt x="67" y="0"/>
                  <a:pt x="66" y="1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21"/>
                  <a:pt x="29" y="25"/>
                  <a:pt x="30" y="29"/>
                </a:cubicBezTo>
                <a:cubicBezTo>
                  <a:pt x="35" y="47"/>
                  <a:pt x="35" y="47"/>
                  <a:pt x="35" y="47"/>
                </a:cubicBezTo>
                <a:cubicBezTo>
                  <a:pt x="31" y="53"/>
                  <a:pt x="28" y="59"/>
                  <a:pt x="25" y="65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4"/>
                  <a:pt x="0" y="78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9"/>
                  <a:pt x="3" y="122"/>
                  <a:pt x="6" y="123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8" y="134"/>
                  <a:pt x="31" y="140"/>
                  <a:pt x="35" y="146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9" y="168"/>
                  <a:pt x="31" y="172"/>
                  <a:pt x="34" y="174"/>
                </a:cubicBezTo>
                <a:cubicBezTo>
                  <a:pt x="66" y="192"/>
                  <a:pt x="66" y="192"/>
                  <a:pt x="66" y="192"/>
                </a:cubicBezTo>
                <a:cubicBezTo>
                  <a:pt x="67" y="193"/>
                  <a:pt x="69" y="194"/>
                  <a:pt x="70" y="194"/>
                </a:cubicBezTo>
                <a:cubicBezTo>
                  <a:pt x="72" y="194"/>
                  <a:pt x="75" y="193"/>
                  <a:pt x="76" y="191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3" y="177"/>
                  <a:pt x="96" y="178"/>
                  <a:pt x="100" y="178"/>
                </a:cubicBezTo>
                <a:cubicBezTo>
                  <a:pt x="104" y="178"/>
                  <a:pt x="107" y="177"/>
                  <a:pt x="110" y="177"/>
                </a:cubicBezTo>
                <a:cubicBezTo>
                  <a:pt x="124" y="191"/>
                  <a:pt x="124" y="191"/>
                  <a:pt x="124" y="191"/>
                </a:cubicBezTo>
                <a:cubicBezTo>
                  <a:pt x="125" y="193"/>
                  <a:pt x="128" y="194"/>
                  <a:pt x="130" y="194"/>
                </a:cubicBezTo>
                <a:cubicBezTo>
                  <a:pt x="131" y="194"/>
                  <a:pt x="133" y="193"/>
                  <a:pt x="134" y="192"/>
                </a:cubicBezTo>
                <a:cubicBezTo>
                  <a:pt x="166" y="174"/>
                  <a:pt x="166" y="174"/>
                  <a:pt x="166" y="174"/>
                </a:cubicBezTo>
                <a:cubicBezTo>
                  <a:pt x="169" y="172"/>
                  <a:pt x="171" y="168"/>
                  <a:pt x="170" y="164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9" y="140"/>
                  <a:pt x="172" y="134"/>
                  <a:pt x="175" y="128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7" y="122"/>
                  <a:pt x="200" y="119"/>
                  <a:pt x="200" y="115"/>
                </a:cubicBezTo>
                <a:cubicBezTo>
                  <a:pt x="200" y="78"/>
                  <a:pt x="200" y="78"/>
                  <a:pt x="200" y="78"/>
                </a:cubicBezTo>
                <a:cubicBezTo>
                  <a:pt x="200" y="74"/>
                  <a:pt x="197" y="71"/>
                  <a:pt x="194" y="70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2" y="59"/>
                  <a:pt x="169" y="53"/>
                  <a:pt x="165" y="47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71" y="25"/>
                  <a:pt x="169" y="21"/>
                  <a:pt x="166" y="19"/>
                </a:cubicBezTo>
                <a:cubicBezTo>
                  <a:pt x="134" y="1"/>
                  <a:pt x="134" y="1"/>
                  <a:pt x="134" y="1"/>
                </a:cubicBezTo>
                <a:cubicBezTo>
                  <a:pt x="133" y="0"/>
                  <a:pt x="131" y="0"/>
                  <a:pt x="130" y="0"/>
                </a:cubicBezTo>
                <a:close/>
                <a:moveTo>
                  <a:pt x="131" y="13"/>
                </a:moveTo>
                <a:cubicBezTo>
                  <a:pt x="157" y="28"/>
                  <a:pt x="157" y="28"/>
                  <a:pt x="157" y="28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51" y="50"/>
                  <a:pt x="151" y="50"/>
                  <a:pt x="151" y="50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8" y="60"/>
                  <a:pt x="161" y="65"/>
                  <a:pt x="163" y="70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88" y="112"/>
                  <a:pt x="188" y="112"/>
                  <a:pt x="188" y="112"/>
                </a:cubicBezTo>
                <a:cubicBezTo>
                  <a:pt x="172" y="116"/>
                  <a:pt x="172" y="116"/>
                  <a:pt x="172" y="116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61" y="128"/>
                  <a:pt x="158" y="133"/>
                  <a:pt x="155" y="138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57" y="165"/>
                  <a:pt x="157" y="165"/>
                  <a:pt x="157" y="165"/>
                </a:cubicBezTo>
                <a:cubicBezTo>
                  <a:pt x="131" y="180"/>
                  <a:pt x="131" y="180"/>
                  <a:pt x="131" y="180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15" y="164"/>
                  <a:pt x="115" y="164"/>
                  <a:pt x="115" y="164"/>
                </a:cubicBezTo>
                <a:cubicBezTo>
                  <a:pt x="109" y="165"/>
                  <a:pt x="109" y="165"/>
                  <a:pt x="109" y="165"/>
                </a:cubicBezTo>
                <a:cubicBezTo>
                  <a:pt x="105" y="165"/>
                  <a:pt x="103" y="165"/>
                  <a:pt x="100" y="165"/>
                </a:cubicBezTo>
                <a:cubicBezTo>
                  <a:pt x="97" y="165"/>
                  <a:pt x="95" y="165"/>
                  <a:pt x="91" y="165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69" y="180"/>
                  <a:pt x="69" y="180"/>
                  <a:pt x="69" y="180"/>
                </a:cubicBezTo>
                <a:cubicBezTo>
                  <a:pt x="43" y="165"/>
                  <a:pt x="43" y="165"/>
                  <a:pt x="43" y="165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2" y="133"/>
                  <a:pt x="39" y="128"/>
                  <a:pt x="37" y="123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81"/>
                  <a:pt x="12" y="81"/>
                  <a:pt x="12" y="81"/>
                </a:cubicBezTo>
                <a:cubicBezTo>
                  <a:pt x="28" y="77"/>
                  <a:pt x="28" y="77"/>
                  <a:pt x="28" y="77"/>
                </a:cubicBezTo>
                <a:cubicBezTo>
                  <a:pt x="34" y="76"/>
                  <a:pt x="34" y="76"/>
                  <a:pt x="34" y="76"/>
                </a:cubicBezTo>
                <a:cubicBezTo>
                  <a:pt x="37" y="70"/>
                  <a:pt x="37" y="70"/>
                  <a:pt x="37" y="70"/>
                </a:cubicBezTo>
                <a:cubicBezTo>
                  <a:pt x="39" y="65"/>
                  <a:pt x="42" y="60"/>
                  <a:pt x="45" y="55"/>
                </a:cubicBezTo>
                <a:cubicBezTo>
                  <a:pt x="49" y="50"/>
                  <a:pt x="49" y="50"/>
                  <a:pt x="49" y="50"/>
                </a:cubicBezTo>
                <a:cubicBezTo>
                  <a:pt x="47" y="44"/>
                  <a:pt x="47" y="44"/>
                  <a:pt x="47" y="44"/>
                </a:cubicBezTo>
                <a:cubicBezTo>
                  <a:pt x="43" y="28"/>
                  <a:pt x="43" y="28"/>
                  <a:pt x="43" y="28"/>
                </a:cubicBezTo>
                <a:cubicBezTo>
                  <a:pt x="69" y="13"/>
                  <a:pt x="69" y="13"/>
                  <a:pt x="69" y="13"/>
                </a:cubicBezTo>
                <a:cubicBezTo>
                  <a:pt x="81" y="25"/>
                  <a:pt x="81" y="25"/>
                  <a:pt x="81" y="25"/>
                </a:cubicBezTo>
                <a:cubicBezTo>
                  <a:pt x="85" y="29"/>
                  <a:pt x="85" y="29"/>
                  <a:pt x="85" y="29"/>
                </a:cubicBezTo>
                <a:cubicBezTo>
                  <a:pt x="91" y="28"/>
                  <a:pt x="91" y="28"/>
                  <a:pt x="91" y="28"/>
                </a:cubicBezTo>
                <a:cubicBezTo>
                  <a:pt x="95" y="28"/>
                  <a:pt x="97" y="28"/>
                  <a:pt x="100" y="28"/>
                </a:cubicBezTo>
                <a:cubicBezTo>
                  <a:pt x="103" y="28"/>
                  <a:pt x="105" y="28"/>
                  <a:pt x="109" y="28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9" y="25"/>
                  <a:pt x="119" y="25"/>
                  <a:pt x="119" y="25"/>
                </a:cubicBezTo>
                <a:lnTo>
                  <a:pt x="131" y="13"/>
                </a:lnTo>
                <a:close/>
                <a:moveTo>
                  <a:pt x="100" y="128"/>
                </a:moveTo>
                <a:cubicBezTo>
                  <a:pt x="83" y="128"/>
                  <a:pt x="69" y="114"/>
                  <a:pt x="69" y="97"/>
                </a:cubicBezTo>
                <a:cubicBezTo>
                  <a:pt x="69" y="79"/>
                  <a:pt x="83" y="65"/>
                  <a:pt x="100" y="65"/>
                </a:cubicBezTo>
                <a:cubicBezTo>
                  <a:pt x="117" y="65"/>
                  <a:pt x="131" y="79"/>
                  <a:pt x="131" y="97"/>
                </a:cubicBezTo>
                <a:cubicBezTo>
                  <a:pt x="131" y="114"/>
                  <a:pt x="117" y="128"/>
                  <a:pt x="100" y="128"/>
                </a:cubicBezTo>
                <a:close/>
                <a:moveTo>
                  <a:pt x="100" y="78"/>
                </a:moveTo>
                <a:cubicBezTo>
                  <a:pt x="90" y="78"/>
                  <a:pt x="81" y="86"/>
                  <a:pt x="81" y="97"/>
                </a:cubicBezTo>
                <a:cubicBezTo>
                  <a:pt x="81" y="107"/>
                  <a:pt x="90" y="115"/>
                  <a:pt x="100" y="115"/>
                </a:cubicBezTo>
                <a:cubicBezTo>
                  <a:pt x="110" y="115"/>
                  <a:pt x="119" y="107"/>
                  <a:pt x="119" y="97"/>
                </a:cubicBezTo>
                <a:cubicBezTo>
                  <a:pt x="119" y="86"/>
                  <a:pt x="110" y="78"/>
                  <a:pt x="100" y="7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39000E1-2F7C-FD74-F198-721ECE2FD95E}"/>
              </a:ext>
            </a:extLst>
          </p:cNvPr>
          <p:cNvGrpSpPr/>
          <p:nvPr/>
        </p:nvGrpSpPr>
        <p:grpSpPr>
          <a:xfrm>
            <a:off x="8763000" y="2073393"/>
            <a:ext cx="3022396" cy="2270007"/>
            <a:chOff x="286718" y="1270603"/>
            <a:chExt cx="5387901" cy="420503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B52AD7E-C66F-14E7-645A-030C11602E07}"/>
                </a:ext>
              </a:extLst>
            </p:cNvPr>
            <p:cNvGrpSpPr/>
            <p:nvPr/>
          </p:nvGrpSpPr>
          <p:grpSpPr>
            <a:xfrm>
              <a:off x="286718" y="1270603"/>
              <a:ext cx="5387901" cy="4205030"/>
              <a:chOff x="2550378" y="1555312"/>
              <a:chExt cx="4495184" cy="3508301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BE4F017-D754-8848-FA6A-DCB4BE6381D4}"/>
                  </a:ext>
                </a:extLst>
              </p:cNvPr>
              <p:cNvSpPr/>
              <p:nvPr/>
            </p:nvSpPr>
            <p:spPr>
              <a:xfrm rot="20541684">
                <a:off x="2628153" y="2001666"/>
                <a:ext cx="2196942" cy="2717976"/>
              </a:xfrm>
              <a:custGeom>
                <a:avLst/>
                <a:gdLst>
                  <a:gd name="connsiteX0" fmla="*/ 432620 w 2094271"/>
                  <a:gd name="connsiteY0" fmla="*/ 3539613 h 3539613"/>
                  <a:gd name="connsiteX1" fmla="*/ 0 w 2094271"/>
                  <a:gd name="connsiteY1" fmla="*/ 2743200 h 3539613"/>
                  <a:gd name="connsiteX2" fmla="*/ 1681317 w 2094271"/>
                  <a:gd name="connsiteY2" fmla="*/ 0 h 3539613"/>
                  <a:gd name="connsiteX3" fmla="*/ 2094271 w 2094271"/>
                  <a:gd name="connsiteY3" fmla="*/ 766917 h 3539613"/>
                  <a:gd name="connsiteX4" fmla="*/ 432620 w 2094271"/>
                  <a:gd name="connsiteY4" fmla="*/ 3539613 h 3539613"/>
                  <a:gd name="connsiteX0" fmla="*/ 432620 w 2094271"/>
                  <a:gd name="connsiteY0" fmla="*/ 3598607 h 3598607"/>
                  <a:gd name="connsiteX1" fmla="*/ 0 w 2094271"/>
                  <a:gd name="connsiteY1" fmla="*/ 2802194 h 3598607"/>
                  <a:gd name="connsiteX2" fmla="*/ 1720646 w 2094271"/>
                  <a:gd name="connsiteY2" fmla="*/ 0 h 3598607"/>
                  <a:gd name="connsiteX3" fmla="*/ 2094271 w 2094271"/>
                  <a:gd name="connsiteY3" fmla="*/ 825911 h 3598607"/>
                  <a:gd name="connsiteX4" fmla="*/ 432620 w 2094271"/>
                  <a:gd name="connsiteY4" fmla="*/ 3598607 h 3598607"/>
                  <a:gd name="connsiteX0" fmla="*/ 432620 w 2104103"/>
                  <a:gd name="connsiteY0" fmla="*/ 3598607 h 3598607"/>
                  <a:gd name="connsiteX1" fmla="*/ 0 w 2104103"/>
                  <a:gd name="connsiteY1" fmla="*/ 2802194 h 3598607"/>
                  <a:gd name="connsiteX2" fmla="*/ 1720646 w 2104103"/>
                  <a:gd name="connsiteY2" fmla="*/ 0 h 3598607"/>
                  <a:gd name="connsiteX3" fmla="*/ 2104103 w 2104103"/>
                  <a:gd name="connsiteY3" fmla="*/ 796415 h 3598607"/>
                  <a:gd name="connsiteX4" fmla="*/ 432620 w 2104103"/>
                  <a:gd name="connsiteY4" fmla="*/ 3598607 h 3598607"/>
                  <a:gd name="connsiteX0" fmla="*/ 1121831 w 2104103"/>
                  <a:gd name="connsiteY0" fmla="*/ 2787965 h 2802194"/>
                  <a:gd name="connsiteX1" fmla="*/ 0 w 2104103"/>
                  <a:gd name="connsiteY1" fmla="*/ 2802194 h 2802194"/>
                  <a:gd name="connsiteX2" fmla="*/ 1720646 w 2104103"/>
                  <a:gd name="connsiteY2" fmla="*/ 0 h 2802194"/>
                  <a:gd name="connsiteX3" fmla="*/ 2104103 w 2104103"/>
                  <a:gd name="connsiteY3" fmla="*/ 796415 h 2802194"/>
                  <a:gd name="connsiteX4" fmla="*/ 1121831 w 2104103"/>
                  <a:gd name="connsiteY4" fmla="*/ 2787965 h 2802194"/>
                  <a:gd name="connsiteX0" fmla="*/ 1121831 w 2186652"/>
                  <a:gd name="connsiteY0" fmla="*/ 2787965 h 2802194"/>
                  <a:gd name="connsiteX1" fmla="*/ 0 w 2186652"/>
                  <a:gd name="connsiteY1" fmla="*/ 2802194 h 2802194"/>
                  <a:gd name="connsiteX2" fmla="*/ 1720646 w 2186652"/>
                  <a:gd name="connsiteY2" fmla="*/ 0 h 2802194"/>
                  <a:gd name="connsiteX3" fmla="*/ 2186652 w 2186652"/>
                  <a:gd name="connsiteY3" fmla="*/ 942688 h 2802194"/>
                  <a:gd name="connsiteX4" fmla="*/ 1121831 w 2186652"/>
                  <a:gd name="connsiteY4" fmla="*/ 2787965 h 2802194"/>
                  <a:gd name="connsiteX0" fmla="*/ 416791 w 1481612"/>
                  <a:gd name="connsiteY0" fmla="*/ 2787965 h 2787965"/>
                  <a:gd name="connsiteX1" fmla="*/ 0 w 1481612"/>
                  <a:gd name="connsiteY1" fmla="*/ 2038083 h 2787965"/>
                  <a:gd name="connsiteX2" fmla="*/ 1015606 w 1481612"/>
                  <a:gd name="connsiteY2" fmla="*/ 0 h 2787965"/>
                  <a:gd name="connsiteX3" fmla="*/ 1481612 w 1481612"/>
                  <a:gd name="connsiteY3" fmla="*/ 942688 h 2787965"/>
                  <a:gd name="connsiteX4" fmla="*/ 416791 w 1481612"/>
                  <a:gd name="connsiteY4" fmla="*/ 2787965 h 2787965"/>
                  <a:gd name="connsiteX0" fmla="*/ 416791 w 1481612"/>
                  <a:gd name="connsiteY0" fmla="*/ 2533284 h 2533284"/>
                  <a:gd name="connsiteX1" fmla="*/ 0 w 1481612"/>
                  <a:gd name="connsiteY1" fmla="*/ 1783402 h 2533284"/>
                  <a:gd name="connsiteX2" fmla="*/ 1308354 w 1481612"/>
                  <a:gd name="connsiteY2" fmla="*/ 0 h 2533284"/>
                  <a:gd name="connsiteX3" fmla="*/ 1481612 w 1481612"/>
                  <a:gd name="connsiteY3" fmla="*/ 688007 h 2533284"/>
                  <a:gd name="connsiteX4" fmla="*/ 416791 w 1481612"/>
                  <a:gd name="connsiteY4" fmla="*/ 2533284 h 2533284"/>
                  <a:gd name="connsiteX0" fmla="*/ 187746 w 1252567"/>
                  <a:gd name="connsiteY0" fmla="*/ 2533284 h 2533284"/>
                  <a:gd name="connsiteX1" fmla="*/ 0 w 1252567"/>
                  <a:gd name="connsiteY1" fmla="*/ 1685576 h 2533284"/>
                  <a:gd name="connsiteX2" fmla="*/ 1079309 w 1252567"/>
                  <a:gd name="connsiteY2" fmla="*/ 0 h 2533284"/>
                  <a:gd name="connsiteX3" fmla="*/ 1252567 w 1252567"/>
                  <a:gd name="connsiteY3" fmla="*/ 688007 h 2533284"/>
                  <a:gd name="connsiteX4" fmla="*/ 187746 w 1252567"/>
                  <a:gd name="connsiteY4" fmla="*/ 2533284 h 2533284"/>
                  <a:gd name="connsiteX0" fmla="*/ 272588 w 1252567"/>
                  <a:gd name="connsiteY0" fmla="*/ 2397123 h 2397123"/>
                  <a:gd name="connsiteX1" fmla="*/ 0 w 1252567"/>
                  <a:gd name="connsiteY1" fmla="*/ 1685576 h 2397123"/>
                  <a:gd name="connsiteX2" fmla="*/ 1079309 w 1252567"/>
                  <a:gd name="connsiteY2" fmla="*/ 0 h 2397123"/>
                  <a:gd name="connsiteX3" fmla="*/ 1252567 w 1252567"/>
                  <a:gd name="connsiteY3" fmla="*/ 688007 h 2397123"/>
                  <a:gd name="connsiteX4" fmla="*/ 272588 w 1252567"/>
                  <a:gd name="connsiteY4" fmla="*/ 2397123 h 2397123"/>
                  <a:gd name="connsiteX0" fmla="*/ 272588 w 1423023"/>
                  <a:gd name="connsiteY0" fmla="*/ 2397123 h 2397123"/>
                  <a:gd name="connsiteX1" fmla="*/ 0 w 1423023"/>
                  <a:gd name="connsiteY1" fmla="*/ 1685576 h 2397123"/>
                  <a:gd name="connsiteX2" fmla="*/ 1079309 w 1423023"/>
                  <a:gd name="connsiteY2" fmla="*/ 0 h 2397123"/>
                  <a:gd name="connsiteX3" fmla="*/ 1423023 w 1423023"/>
                  <a:gd name="connsiteY3" fmla="*/ 748436 h 2397123"/>
                  <a:gd name="connsiteX4" fmla="*/ 272588 w 1423023"/>
                  <a:gd name="connsiteY4" fmla="*/ 2397123 h 2397123"/>
                  <a:gd name="connsiteX0" fmla="*/ 272588 w 1423023"/>
                  <a:gd name="connsiteY0" fmla="*/ 2272125 h 2272125"/>
                  <a:gd name="connsiteX1" fmla="*/ 0 w 1423023"/>
                  <a:gd name="connsiteY1" fmla="*/ 1560578 h 2272125"/>
                  <a:gd name="connsiteX2" fmla="*/ 1262361 w 1423023"/>
                  <a:gd name="connsiteY2" fmla="*/ 0 h 2272125"/>
                  <a:gd name="connsiteX3" fmla="*/ 1423023 w 1423023"/>
                  <a:gd name="connsiteY3" fmla="*/ 623438 h 2272125"/>
                  <a:gd name="connsiteX4" fmla="*/ 272588 w 1423023"/>
                  <a:gd name="connsiteY4" fmla="*/ 2272125 h 2272125"/>
                  <a:gd name="connsiteX0" fmla="*/ 217016 w 1367451"/>
                  <a:gd name="connsiteY0" fmla="*/ 2272125 h 2272125"/>
                  <a:gd name="connsiteX1" fmla="*/ 0 w 1367451"/>
                  <a:gd name="connsiteY1" fmla="*/ 1655087 h 2272125"/>
                  <a:gd name="connsiteX2" fmla="*/ 1206789 w 1367451"/>
                  <a:gd name="connsiteY2" fmla="*/ 0 h 2272125"/>
                  <a:gd name="connsiteX3" fmla="*/ 1367451 w 1367451"/>
                  <a:gd name="connsiteY3" fmla="*/ 623438 h 2272125"/>
                  <a:gd name="connsiteX4" fmla="*/ 217016 w 1367451"/>
                  <a:gd name="connsiteY4" fmla="*/ 2272125 h 2272125"/>
                  <a:gd name="connsiteX0" fmla="*/ 217015 w 1367450"/>
                  <a:gd name="connsiteY0" fmla="*/ 2272125 h 2272125"/>
                  <a:gd name="connsiteX1" fmla="*/ 0 w 1367450"/>
                  <a:gd name="connsiteY1" fmla="*/ 1655087 h 2272125"/>
                  <a:gd name="connsiteX2" fmla="*/ 1206788 w 1367450"/>
                  <a:gd name="connsiteY2" fmla="*/ 0 h 2272125"/>
                  <a:gd name="connsiteX3" fmla="*/ 1367450 w 1367450"/>
                  <a:gd name="connsiteY3" fmla="*/ 623438 h 2272125"/>
                  <a:gd name="connsiteX4" fmla="*/ 217015 w 1367450"/>
                  <a:gd name="connsiteY4" fmla="*/ 2272125 h 2272125"/>
                  <a:gd name="connsiteX0" fmla="*/ 388195 w 1367450"/>
                  <a:gd name="connsiteY0" fmla="*/ 2362224 h 2362224"/>
                  <a:gd name="connsiteX1" fmla="*/ 0 w 1367450"/>
                  <a:gd name="connsiteY1" fmla="*/ 1655087 h 2362224"/>
                  <a:gd name="connsiteX2" fmla="*/ 1206788 w 1367450"/>
                  <a:gd name="connsiteY2" fmla="*/ 0 h 2362224"/>
                  <a:gd name="connsiteX3" fmla="*/ 1367450 w 1367450"/>
                  <a:gd name="connsiteY3" fmla="*/ 623438 h 2362224"/>
                  <a:gd name="connsiteX4" fmla="*/ 388195 w 1367450"/>
                  <a:gd name="connsiteY4" fmla="*/ 2362224 h 2362224"/>
                  <a:gd name="connsiteX0" fmla="*/ 388195 w 1422129"/>
                  <a:gd name="connsiteY0" fmla="*/ 2362224 h 2362224"/>
                  <a:gd name="connsiteX1" fmla="*/ 0 w 1422129"/>
                  <a:gd name="connsiteY1" fmla="*/ 1655087 h 2362224"/>
                  <a:gd name="connsiteX2" fmla="*/ 1206788 w 1422129"/>
                  <a:gd name="connsiteY2" fmla="*/ 0 h 2362224"/>
                  <a:gd name="connsiteX3" fmla="*/ 1422129 w 1422129"/>
                  <a:gd name="connsiteY3" fmla="*/ 756632 h 2362224"/>
                  <a:gd name="connsiteX4" fmla="*/ 388195 w 1422129"/>
                  <a:gd name="connsiteY4" fmla="*/ 2362224 h 2362224"/>
                  <a:gd name="connsiteX0" fmla="*/ 335688 w 1369622"/>
                  <a:gd name="connsiteY0" fmla="*/ 2362224 h 2362224"/>
                  <a:gd name="connsiteX1" fmla="*/ 0 w 1369622"/>
                  <a:gd name="connsiteY1" fmla="*/ 1699278 h 2362224"/>
                  <a:gd name="connsiteX2" fmla="*/ 1154281 w 1369622"/>
                  <a:gd name="connsiteY2" fmla="*/ 0 h 2362224"/>
                  <a:gd name="connsiteX3" fmla="*/ 1369622 w 1369622"/>
                  <a:gd name="connsiteY3" fmla="*/ 756632 h 2362224"/>
                  <a:gd name="connsiteX4" fmla="*/ 335688 w 1369622"/>
                  <a:gd name="connsiteY4" fmla="*/ 2362224 h 2362224"/>
                  <a:gd name="connsiteX0" fmla="*/ 335688 w 1369622"/>
                  <a:gd name="connsiteY0" fmla="*/ 2376198 h 2376198"/>
                  <a:gd name="connsiteX1" fmla="*/ 0 w 1369622"/>
                  <a:gd name="connsiteY1" fmla="*/ 1713252 h 2376198"/>
                  <a:gd name="connsiteX2" fmla="*/ 1187001 w 1369622"/>
                  <a:gd name="connsiteY2" fmla="*/ 0 h 2376198"/>
                  <a:gd name="connsiteX3" fmla="*/ 1369622 w 1369622"/>
                  <a:gd name="connsiteY3" fmla="*/ 770606 h 2376198"/>
                  <a:gd name="connsiteX4" fmla="*/ 335688 w 1369622"/>
                  <a:gd name="connsiteY4" fmla="*/ 2376198 h 2376198"/>
                  <a:gd name="connsiteX0" fmla="*/ 295776 w 1329710"/>
                  <a:gd name="connsiteY0" fmla="*/ 2376198 h 2376198"/>
                  <a:gd name="connsiteX1" fmla="*/ 0 w 1329710"/>
                  <a:gd name="connsiteY1" fmla="*/ 1692875 h 2376198"/>
                  <a:gd name="connsiteX2" fmla="*/ 1147089 w 1329710"/>
                  <a:gd name="connsiteY2" fmla="*/ 0 h 2376198"/>
                  <a:gd name="connsiteX3" fmla="*/ 1329710 w 1329710"/>
                  <a:gd name="connsiteY3" fmla="*/ 770606 h 2376198"/>
                  <a:gd name="connsiteX4" fmla="*/ 295776 w 1329710"/>
                  <a:gd name="connsiteY4" fmla="*/ 2376198 h 2376198"/>
                  <a:gd name="connsiteX0" fmla="*/ 331730 w 1329710"/>
                  <a:gd name="connsiteY0" fmla="*/ 2344189 h 2344189"/>
                  <a:gd name="connsiteX1" fmla="*/ 0 w 1329710"/>
                  <a:gd name="connsiteY1" fmla="*/ 1692875 h 2344189"/>
                  <a:gd name="connsiteX2" fmla="*/ 1147089 w 1329710"/>
                  <a:gd name="connsiteY2" fmla="*/ 0 h 2344189"/>
                  <a:gd name="connsiteX3" fmla="*/ 1329710 w 1329710"/>
                  <a:gd name="connsiteY3" fmla="*/ 770606 h 2344189"/>
                  <a:gd name="connsiteX4" fmla="*/ 331730 w 1329710"/>
                  <a:gd name="connsiteY4" fmla="*/ 2344189 h 2344189"/>
                  <a:gd name="connsiteX0" fmla="*/ 298116 w 1296096"/>
                  <a:gd name="connsiteY0" fmla="*/ 2344189 h 2344189"/>
                  <a:gd name="connsiteX1" fmla="*/ 0 w 1296096"/>
                  <a:gd name="connsiteY1" fmla="*/ 1640213 h 2344189"/>
                  <a:gd name="connsiteX2" fmla="*/ 1113475 w 1296096"/>
                  <a:gd name="connsiteY2" fmla="*/ 0 h 2344189"/>
                  <a:gd name="connsiteX3" fmla="*/ 1296096 w 1296096"/>
                  <a:gd name="connsiteY3" fmla="*/ 770606 h 2344189"/>
                  <a:gd name="connsiteX4" fmla="*/ 298116 w 1296096"/>
                  <a:gd name="connsiteY4" fmla="*/ 2344189 h 2344189"/>
                  <a:gd name="connsiteX0" fmla="*/ 280669 w 1278649"/>
                  <a:gd name="connsiteY0" fmla="*/ 2344189 h 2344189"/>
                  <a:gd name="connsiteX1" fmla="*/ 0 w 1278649"/>
                  <a:gd name="connsiteY1" fmla="*/ 1677727 h 2344189"/>
                  <a:gd name="connsiteX2" fmla="*/ 1096028 w 1278649"/>
                  <a:gd name="connsiteY2" fmla="*/ 0 h 2344189"/>
                  <a:gd name="connsiteX3" fmla="*/ 1278649 w 1278649"/>
                  <a:gd name="connsiteY3" fmla="*/ 770606 h 2344189"/>
                  <a:gd name="connsiteX4" fmla="*/ 280669 w 1278649"/>
                  <a:gd name="connsiteY4" fmla="*/ 2344189 h 2344189"/>
                  <a:gd name="connsiteX0" fmla="*/ 268073 w 1278649"/>
                  <a:gd name="connsiteY0" fmla="*/ 2279622 h 2279622"/>
                  <a:gd name="connsiteX1" fmla="*/ 0 w 1278649"/>
                  <a:gd name="connsiteY1" fmla="*/ 1677727 h 2279622"/>
                  <a:gd name="connsiteX2" fmla="*/ 1096028 w 1278649"/>
                  <a:gd name="connsiteY2" fmla="*/ 0 h 2279622"/>
                  <a:gd name="connsiteX3" fmla="*/ 1278649 w 1278649"/>
                  <a:gd name="connsiteY3" fmla="*/ 770606 h 2279622"/>
                  <a:gd name="connsiteX4" fmla="*/ 268073 w 1278649"/>
                  <a:gd name="connsiteY4" fmla="*/ 2279622 h 2279622"/>
                  <a:gd name="connsiteX0" fmla="*/ 248841 w 1278649"/>
                  <a:gd name="connsiteY0" fmla="*/ 2319479 h 2319479"/>
                  <a:gd name="connsiteX1" fmla="*/ 0 w 1278649"/>
                  <a:gd name="connsiteY1" fmla="*/ 1677727 h 2319479"/>
                  <a:gd name="connsiteX2" fmla="*/ 1096028 w 1278649"/>
                  <a:gd name="connsiteY2" fmla="*/ 0 h 2319479"/>
                  <a:gd name="connsiteX3" fmla="*/ 1278649 w 1278649"/>
                  <a:gd name="connsiteY3" fmla="*/ 770606 h 2319479"/>
                  <a:gd name="connsiteX4" fmla="*/ 248841 w 1278649"/>
                  <a:gd name="connsiteY4" fmla="*/ 2319479 h 2319479"/>
                  <a:gd name="connsiteX0" fmla="*/ 248841 w 1278649"/>
                  <a:gd name="connsiteY0" fmla="*/ 2290982 h 2290982"/>
                  <a:gd name="connsiteX1" fmla="*/ 0 w 1278649"/>
                  <a:gd name="connsiteY1" fmla="*/ 1649230 h 2290982"/>
                  <a:gd name="connsiteX2" fmla="*/ 1115092 w 1278649"/>
                  <a:gd name="connsiteY2" fmla="*/ 0 h 2290982"/>
                  <a:gd name="connsiteX3" fmla="*/ 1278649 w 1278649"/>
                  <a:gd name="connsiteY3" fmla="*/ 742109 h 2290982"/>
                  <a:gd name="connsiteX4" fmla="*/ 248841 w 1278649"/>
                  <a:gd name="connsiteY4" fmla="*/ 2290982 h 2290982"/>
                  <a:gd name="connsiteX0" fmla="*/ 248841 w 1278649"/>
                  <a:gd name="connsiteY0" fmla="*/ 2266544 h 2266544"/>
                  <a:gd name="connsiteX1" fmla="*/ 0 w 1278649"/>
                  <a:gd name="connsiteY1" fmla="*/ 1624792 h 2266544"/>
                  <a:gd name="connsiteX2" fmla="*/ 1104668 w 1278649"/>
                  <a:gd name="connsiteY2" fmla="*/ 0 h 2266544"/>
                  <a:gd name="connsiteX3" fmla="*/ 1278649 w 1278649"/>
                  <a:gd name="connsiteY3" fmla="*/ 717671 h 2266544"/>
                  <a:gd name="connsiteX4" fmla="*/ 248841 w 1278649"/>
                  <a:gd name="connsiteY4" fmla="*/ 2266544 h 2266544"/>
                  <a:gd name="connsiteX0" fmla="*/ 271138 w 1278649"/>
                  <a:gd name="connsiteY0" fmla="*/ 2277005 h 2277005"/>
                  <a:gd name="connsiteX1" fmla="*/ 0 w 1278649"/>
                  <a:gd name="connsiteY1" fmla="*/ 1624792 h 2277005"/>
                  <a:gd name="connsiteX2" fmla="*/ 1104668 w 1278649"/>
                  <a:gd name="connsiteY2" fmla="*/ 0 h 2277005"/>
                  <a:gd name="connsiteX3" fmla="*/ 1278649 w 1278649"/>
                  <a:gd name="connsiteY3" fmla="*/ 717671 h 2277005"/>
                  <a:gd name="connsiteX4" fmla="*/ 271138 w 1278649"/>
                  <a:gd name="connsiteY4" fmla="*/ 2277005 h 2277005"/>
                  <a:gd name="connsiteX0" fmla="*/ 261607 w 1269118"/>
                  <a:gd name="connsiteY0" fmla="*/ 2277005 h 2277005"/>
                  <a:gd name="connsiteX1" fmla="*/ 0 w 1269118"/>
                  <a:gd name="connsiteY1" fmla="*/ 1639040 h 2277005"/>
                  <a:gd name="connsiteX2" fmla="*/ 1095137 w 1269118"/>
                  <a:gd name="connsiteY2" fmla="*/ 0 h 2277005"/>
                  <a:gd name="connsiteX3" fmla="*/ 1269118 w 1269118"/>
                  <a:gd name="connsiteY3" fmla="*/ 717671 h 2277005"/>
                  <a:gd name="connsiteX4" fmla="*/ 261607 w 1269118"/>
                  <a:gd name="connsiteY4" fmla="*/ 2277005 h 2277005"/>
                  <a:gd name="connsiteX0" fmla="*/ 229610 w 1237121"/>
                  <a:gd name="connsiteY0" fmla="*/ 2277005 h 2277005"/>
                  <a:gd name="connsiteX1" fmla="*/ 0 w 1237121"/>
                  <a:gd name="connsiteY1" fmla="*/ 1595396 h 2277005"/>
                  <a:gd name="connsiteX2" fmla="*/ 1063140 w 1237121"/>
                  <a:gd name="connsiteY2" fmla="*/ 0 h 2277005"/>
                  <a:gd name="connsiteX3" fmla="*/ 1237121 w 1237121"/>
                  <a:gd name="connsiteY3" fmla="*/ 717671 h 2277005"/>
                  <a:gd name="connsiteX4" fmla="*/ 229610 w 1237121"/>
                  <a:gd name="connsiteY4" fmla="*/ 2277005 h 2277005"/>
                  <a:gd name="connsiteX0" fmla="*/ 227269 w 1237121"/>
                  <a:gd name="connsiteY0" fmla="*/ 2256355 h 2256355"/>
                  <a:gd name="connsiteX1" fmla="*/ 0 w 1237121"/>
                  <a:gd name="connsiteY1" fmla="*/ 1595396 h 2256355"/>
                  <a:gd name="connsiteX2" fmla="*/ 1063140 w 1237121"/>
                  <a:gd name="connsiteY2" fmla="*/ 0 h 2256355"/>
                  <a:gd name="connsiteX3" fmla="*/ 1237121 w 1237121"/>
                  <a:gd name="connsiteY3" fmla="*/ 717671 h 2256355"/>
                  <a:gd name="connsiteX4" fmla="*/ 227269 w 1237121"/>
                  <a:gd name="connsiteY4" fmla="*/ 2256355 h 2256355"/>
                  <a:gd name="connsiteX0" fmla="*/ 227269 w 1260310"/>
                  <a:gd name="connsiteY0" fmla="*/ 2256355 h 2256355"/>
                  <a:gd name="connsiteX1" fmla="*/ 0 w 1260310"/>
                  <a:gd name="connsiteY1" fmla="*/ 1595396 h 2256355"/>
                  <a:gd name="connsiteX2" fmla="*/ 1063140 w 1260310"/>
                  <a:gd name="connsiteY2" fmla="*/ 0 h 2256355"/>
                  <a:gd name="connsiteX3" fmla="*/ 1260310 w 1260310"/>
                  <a:gd name="connsiteY3" fmla="*/ 689447 h 2256355"/>
                  <a:gd name="connsiteX4" fmla="*/ 227269 w 1260310"/>
                  <a:gd name="connsiteY4" fmla="*/ 2256355 h 2256355"/>
                  <a:gd name="connsiteX0" fmla="*/ 227269 w 1260310"/>
                  <a:gd name="connsiteY0" fmla="*/ 2261313 h 2261313"/>
                  <a:gd name="connsiteX1" fmla="*/ 0 w 1260310"/>
                  <a:gd name="connsiteY1" fmla="*/ 1600354 h 2261313"/>
                  <a:gd name="connsiteX2" fmla="*/ 1094244 w 1260310"/>
                  <a:gd name="connsiteY2" fmla="*/ 0 h 2261313"/>
                  <a:gd name="connsiteX3" fmla="*/ 1260310 w 1260310"/>
                  <a:gd name="connsiteY3" fmla="*/ 694405 h 2261313"/>
                  <a:gd name="connsiteX4" fmla="*/ 227269 w 1260310"/>
                  <a:gd name="connsiteY4" fmla="*/ 2261313 h 2261313"/>
                  <a:gd name="connsiteX0" fmla="*/ 227269 w 1245928"/>
                  <a:gd name="connsiteY0" fmla="*/ 2261313 h 2261313"/>
                  <a:gd name="connsiteX1" fmla="*/ 0 w 1245928"/>
                  <a:gd name="connsiteY1" fmla="*/ 1600354 h 2261313"/>
                  <a:gd name="connsiteX2" fmla="*/ 1094244 w 1245928"/>
                  <a:gd name="connsiteY2" fmla="*/ 0 h 2261313"/>
                  <a:gd name="connsiteX3" fmla="*/ 1245928 w 1245928"/>
                  <a:gd name="connsiteY3" fmla="*/ 707209 h 2261313"/>
                  <a:gd name="connsiteX4" fmla="*/ 227269 w 1245928"/>
                  <a:gd name="connsiteY4" fmla="*/ 2261313 h 2261313"/>
                  <a:gd name="connsiteX0" fmla="*/ 227269 w 1245928"/>
                  <a:gd name="connsiteY0" fmla="*/ 2236876 h 2236876"/>
                  <a:gd name="connsiteX1" fmla="*/ 0 w 1245928"/>
                  <a:gd name="connsiteY1" fmla="*/ 1575917 h 2236876"/>
                  <a:gd name="connsiteX2" fmla="*/ 1083820 w 1245928"/>
                  <a:gd name="connsiteY2" fmla="*/ 0 h 2236876"/>
                  <a:gd name="connsiteX3" fmla="*/ 1245928 w 1245928"/>
                  <a:gd name="connsiteY3" fmla="*/ 682772 h 2236876"/>
                  <a:gd name="connsiteX4" fmla="*/ 227269 w 1245928"/>
                  <a:gd name="connsiteY4" fmla="*/ 2236876 h 2236876"/>
                  <a:gd name="connsiteX0" fmla="*/ 227269 w 1245928"/>
                  <a:gd name="connsiteY0" fmla="*/ 2418672 h 2418672"/>
                  <a:gd name="connsiteX1" fmla="*/ 0 w 1245928"/>
                  <a:gd name="connsiteY1" fmla="*/ 1757713 h 2418672"/>
                  <a:gd name="connsiteX2" fmla="*/ 1092242 w 1245928"/>
                  <a:gd name="connsiteY2" fmla="*/ 0 h 2418672"/>
                  <a:gd name="connsiteX3" fmla="*/ 1245928 w 1245928"/>
                  <a:gd name="connsiteY3" fmla="*/ 864568 h 2418672"/>
                  <a:gd name="connsiteX4" fmla="*/ 227269 w 1245928"/>
                  <a:gd name="connsiteY4" fmla="*/ 2418672 h 2418672"/>
                  <a:gd name="connsiteX0" fmla="*/ 227269 w 1248437"/>
                  <a:gd name="connsiteY0" fmla="*/ 2418672 h 2418672"/>
                  <a:gd name="connsiteX1" fmla="*/ 0 w 1248437"/>
                  <a:gd name="connsiteY1" fmla="*/ 1757713 h 2418672"/>
                  <a:gd name="connsiteX2" fmla="*/ 1092242 w 1248437"/>
                  <a:gd name="connsiteY2" fmla="*/ 0 h 2418672"/>
                  <a:gd name="connsiteX3" fmla="*/ 1248437 w 1248437"/>
                  <a:gd name="connsiteY3" fmla="*/ 816864 h 2418672"/>
                  <a:gd name="connsiteX4" fmla="*/ 227269 w 1248437"/>
                  <a:gd name="connsiteY4" fmla="*/ 2418672 h 2418672"/>
                  <a:gd name="connsiteX0" fmla="*/ 225653 w 1248437"/>
                  <a:gd name="connsiteY0" fmla="*/ 2427689 h 2427689"/>
                  <a:gd name="connsiteX1" fmla="*/ 0 w 1248437"/>
                  <a:gd name="connsiteY1" fmla="*/ 1757713 h 2427689"/>
                  <a:gd name="connsiteX2" fmla="*/ 1092242 w 1248437"/>
                  <a:gd name="connsiteY2" fmla="*/ 0 h 2427689"/>
                  <a:gd name="connsiteX3" fmla="*/ 1248437 w 1248437"/>
                  <a:gd name="connsiteY3" fmla="*/ 816864 h 2427689"/>
                  <a:gd name="connsiteX4" fmla="*/ 225653 w 1248437"/>
                  <a:gd name="connsiteY4" fmla="*/ 2427689 h 2427689"/>
                  <a:gd name="connsiteX0" fmla="*/ 238249 w 1261033"/>
                  <a:gd name="connsiteY0" fmla="*/ 2427689 h 2427689"/>
                  <a:gd name="connsiteX1" fmla="*/ 0 w 1261033"/>
                  <a:gd name="connsiteY1" fmla="*/ 1693146 h 2427689"/>
                  <a:gd name="connsiteX2" fmla="*/ 1104838 w 1261033"/>
                  <a:gd name="connsiteY2" fmla="*/ 0 h 2427689"/>
                  <a:gd name="connsiteX3" fmla="*/ 1261033 w 1261033"/>
                  <a:gd name="connsiteY3" fmla="*/ 816864 h 2427689"/>
                  <a:gd name="connsiteX4" fmla="*/ 238249 w 1261033"/>
                  <a:gd name="connsiteY4" fmla="*/ 2427689 h 2427689"/>
                  <a:gd name="connsiteX0" fmla="*/ 238249 w 1248437"/>
                  <a:gd name="connsiteY0" fmla="*/ 2427689 h 2427689"/>
                  <a:gd name="connsiteX1" fmla="*/ 0 w 1248437"/>
                  <a:gd name="connsiteY1" fmla="*/ 1693146 h 2427689"/>
                  <a:gd name="connsiteX2" fmla="*/ 1104838 w 1248437"/>
                  <a:gd name="connsiteY2" fmla="*/ 0 h 2427689"/>
                  <a:gd name="connsiteX3" fmla="*/ 1248437 w 1248437"/>
                  <a:gd name="connsiteY3" fmla="*/ 752296 h 2427689"/>
                  <a:gd name="connsiteX4" fmla="*/ 238249 w 1248437"/>
                  <a:gd name="connsiteY4" fmla="*/ 2427689 h 2427689"/>
                  <a:gd name="connsiteX0" fmla="*/ 238249 w 1248437"/>
                  <a:gd name="connsiteY0" fmla="*/ 2601913 h 2601913"/>
                  <a:gd name="connsiteX1" fmla="*/ 0 w 1248437"/>
                  <a:gd name="connsiteY1" fmla="*/ 1867370 h 2601913"/>
                  <a:gd name="connsiteX2" fmla="*/ 1087731 w 1248437"/>
                  <a:gd name="connsiteY2" fmla="*/ 0 h 2601913"/>
                  <a:gd name="connsiteX3" fmla="*/ 1248437 w 1248437"/>
                  <a:gd name="connsiteY3" fmla="*/ 926520 h 2601913"/>
                  <a:gd name="connsiteX4" fmla="*/ 238249 w 1248437"/>
                  <a:gd name="connsiteY4" fmla="*/ 2601913 h 2601913"/>
                  <a:gd name="connsiteX0" fmla="*/ 284289 w 1294477"/>
                  <a:gd name="connsiteY0" fmla="*/ 2601913 h 2601913"/>
                  <a:gd name="connsiteX1" fmla="*/ 0 w 1294477"/>
                  <a:gd name="connsiteY1" fmla="*/ 1787109 h 2601913"/>
                  <a:gd name="connsiteX2" fmla="*/ 1133771 w 1294477"/>
                  <a:gd name="connsiteY2" fmla="*/ 0 h 2601913"/>
                  <a:gd name="connsiteX3" fmla="*/ 1294477 w 1294477"/>
                  <a:gd name="connsiteY3" fmla="*/ 926520 h 2601913"/>
                  <a:gd name="connsiteX4" fmla="*/ 284289 w 1294477"/>
                  <a:gd name="connsiteY4" fmla="*/ 2601913 h 2601913"/>
                  <a:gd name="connsiteX0" fmla="*/ 286630 w 1296818"/>
                  <a:gd name="connsiteY0" fmla="*/ 2601913 h 2601913"/>
                  <a:gd name="connsiteX1" fmla="*/ 0 w 1296818"/>
                  <a:gd name="connsiteY1" fmla="*/ 1766459 h 2601913"/>
                  <a:gd name="connsiteX2" fmla="*/ 1136112 w 1296818"/>
                  <a:gd name="connsiteY2" fmla="*/ 0 h 2601913"/>
                  <a:gd name="connsiteX3" fmla="*/ 1296818 w 1296818"/>
                  <a:gd name="connsiteY3" fmla="*/ 926520 h 2601913"/>
                  <a:gd name="connsiteX4" fmla="*/ 286630 w 1296818"/>
                  <a:gd name="connsiteY4" fmla="*/ 2601913 h 2601913"/>
                  <a:gd name="connsiteX0" fmla="*/ 286630 w 1296818"/>
                  <a:gd name="connsiteY0" fmla="*/ 2595512 h 2595512"/>
                  <a:gd name="connsiteX1" fmla="*/ 0 w 1296818"/>
                  <a:gd name="connsiteY1" fmla="*/ 1760058 h 2595512"/>
                  <a:gd name="connsiteX2" fmla="*/ 1128921 w 1296818"/>
                  <a:gd name="connsiteY2" fmla="*/ 0 h 2595512"/>
                  <a:gd name="connsiteX3" fmla="*/ 1296818 w 1296818"/>
                  <a:gd name="connsiteY3" fmla="*/ 920119 h 2595512"/>
                  <a:gd name="connsiteX4" fmla="*/ 286630 w 1296818"/>
                  <a:gd name="connsiteY4" fmla="*/ 2595512 h 25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818" h="2595512">
                    <a:moveTo>
                      <a:pt x="286630" y="2595512"/>
                    </a:moveTo>
                    <a:lnTo>
                      <a:pt x="0" y="1760058"/>
                    </a:lnTo>
                    <a:lnTo>
                      <a:pt x="1128921" y="0"/>
                    </a:lnTo>
                    <a:lnTo>
                      <a:pt x="1296818" y="920119"/>
                    </a:lnTo>
                    <a:lnTo>
                      <a:pt x="286630" y="2595512"/>
                    </a:lnTo>
                    <a:close/>
                  </a:path>
                </a:pathLst>
              </a:custGeom>
              <a:solidFill>
                <a:srgbClr val="97CA3F"/>
              </a:solidFill>
              <a:ln>
                <a:solidFill>
                  <a:srgbClr val="104D8C"/>
                </a:solidFill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l-GR" sz="1600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8A8FB8C-82BB-BF8B-2C88-0868E7CA7B1D}"/>
                  </a:ext>
                </a:extLst>
              </p:cNvPr>
              <p:cNvGrpSpPr/>
              <p:nvPr/>
            </p:nvGrpSpPr>
            <p:grpSpPr>
              <a:xfrm>
                <a:off x="2550378" y="1555312"/>
                <a:ext cx="4495184" cy="3508301"/>
                <a:chOff x="2550378" y="1555312"/>
                <a:chExt cx="4495184" cy="3508301"/>
              </a:xfrm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877DBA25-CE0E-44B5-2E0D-FD23E3C6B299}"/>
                    </a:ext>
                  </a:extLst>
                </p:cNvPr>
                <p:cNvSpPr/>
                <p:nvPr/>
              </p:nvSpPr>
              <p:spPr>
                <a:xfrm>
                  <a:off x="2550378" y="1555312"/>
                  <a:ext cx="4495184" cy="3508301"/>
                </a:xfrm>
                <a:custGeom>
                  <a:avLst/>
                  <a:gdLst>
                    <a:gd name="connsiteX0" fmla="*/ 737420 w 4267200"/>
                    <a:gd name="connsiteY0" fmla="*/ 3234813 h 3234813"/>
                    <a:gd name="connsiteX1" fmla="*/ 3844413 w 4267200"/>
                    <a:gd name="connsiteY1" fmla="*/ 3224980 h 3234813"/>
                    <a:gd name="connsiteX2" fmla="*/ 4267200 w 4267200"/>
                    <a:gd name="connsiteY2" fmla="*/ 2281083 h 3234813"/>
                    <a:gd name="connsiteX3" fmla="*/ 2723536 w 4267200"/>
                    <a:gd name="connsiteY3" fmla="*/ 0 h 3234813"/>
                    <a:gd name="connsiteX4" fmla="*/ 1396181 w 4267200"/>
                    <a:gd name="connsiteY4" fmla="*/ 19664 h 3234813"/>
                    <a:gd name="connsiteX5" fmla="*/ 0 w 4267200"/>
                    <a:gd name="connsiteY5" fmla="*/ 2399071 h 3234813"/>
                    <a:gd name="connsiteX6" fmla="*/ 737420 w 4267200"/>
                    <a:gd name="connsiteY6" fmla="*/ 3234813 h 3234813"/>
                    <a:gd name="connsiteX0" fmla="*/ 737420 w 4267200"/>
                    <a:gd name="connsiteY0" fmla="*/ 3234813 h 3234813"/>
                    <a:gd name="connsiteX1" fmla="*/ 3844413 w 4267200"/>
                    <a:gd name="connsiteY1" fmla="*/ 3224980 h 3234813"/>
                    <a:gd name="connsiteX2" fmla="*/ 4267200 w 4267200"/>
                    <a:gd name="connsiteY2" fmla="*/ 2281083 h 3234813"/>
                    <a:gd name="connsiteX3" fmla="*/ 2723536 w 4267200"/>
                    <a:gd name="connsiteY3" fmla="*/ 0 h 3234813"/>
                    <a:gd name="connsiteX4" fmla="*/ 1386348 w 4267200"/>
                    <a:gd name="connsiteY4" fmla="*/ 9832 h 3234813"/>
                    <a:gd name="connsiteX5" fmla="*/ 0 w 4267200"/>
                    <a:gd name="connsiteY5" fmla="*/ 2399071 h 3234813"/>
                    <a:gd name="connsiteX6" fmla="*/ 737420 w 4267200"/>
                    <a:gd name="connsiteY6" fmla="*/ 3234813 h 3234813"/>
                    <a:gd name="connsiteX0" fmla="*/ 766917 w 4296697"/>
                    <a:gd name="connsiteY0" fmla="*/ 3234813 h 3234813"/>
                    <a:gd name="connsiteX1" fmla="*/ 3873910 w 4296697"/>
                    <a:gd name="connsiteY1" fmla="*/ 3224980 h 3234813"/>
                    <a:gd name="connsiteX2" fmla="*/ 4296697 w 4296697"/>
                    <a:gd name="connsiteY2" fmla="*/ 2281083 h 3234813"/>
                    <a:gd name="connsiteX3" fmla="*/ 2753033 w 4296697"/>
                    <a:gd name="connsiteY3" fmla="*/ 0 h 3234813"/>
                    <a:gd name="connsiteX4" fmla="*/ 1415845 w 4296697"/>
                    <a:gd name="connsiteY4" fmla="*/ 9832 h 3234813"/>
                    <a:gd name="connsiteX5" fmla="*/ 0 w 4296697"/>
                    <a:gd name="connsiteY5" fmla="*/ 2428568 h 3234813"/>
                    <a:gd name="connsiteX6" fmla="*/ 766917 w 4296697"/>
                    <a:gd name="connsiteY6" fmla="*/ 3234813 h 3234813"/>
                    <a:gd name="connsiteX0" fmla="*/ 717756 w 4247536"/>
                    <a:gd name="connsiteY0" fmla="*/ 3234813 h 3234813"/>
                    <a:gd name="connsiteX1" fmla="*/ 3824749 w 4247536"/>
                    <a:gd name="connsiteY1" fmla="*/ 3224980 h 3234813"/>
                    <a:gd name="connsiteX2" fmla="*/ 4247536 w 4247536"/>
                    <a:gd name="connsiteY2" fmla="*/ 2281083 h 3234813"/>
                    <a:gd name="connsiteX3" fmla="*/ 2703872 w 4247536"/>
                    <a:gd name="connsiteY3" fmla="*/ 0 h 3234813"/>
                    <a:gd name="connsiteX4" fmla="*/ 1366684 w 4247536"/>
                    <a:gd name="connsiteY4" fmla="*/ 9832 h 3234813"/>
                    <a:gd name="connsiteX5" fmla="*/ 0 w 4247536"/>
                    <a:gd name="connsiteY5" fmla="*/ 2428568 h 3234813"/>
                    <a:gd name="connsiteX6" fmla="*/ 717756 w 4247536"/>
                    <a:gd name="connsiteY6" fmla="*/ 3234813 h 3234813"/>
                    <a:gd name="connsiteX0" fmla="*/ 747253 w 4277033"/>
                    <a:gd name="connsiteY0" fmla="*/ 3234813 h 3234813"/>
                    <a:gd name="connsiteX1" fmla="*/ 3854246 w 4277033"/>
                    <a:gd name="connsiteY1" fmla="*/ 3224980 h 3234813"/>
                    <a:gd name="connsiteX2" fmla="*/ 4277033 w 4277033"/>
                    <a:gd name="connsiteY2" fmla="*/ 2281083 h 3234813"/>
                    <a:gd name="connsiteX3" fmla="*/ 2733369 w 4277033"/>
                    <a:gd name="connsiteY3" fmla="*/ 0 h 3234813"/>
                    <a:gd name="connsiteX4" fmla="*/ 1396181 w 4277033"/>
                    <a:gd name="connsiteY4" fmla="*/ 9832 h 3234813"/>
                    <a:gd name="connsiteX5" fmla="*/ 0 w 4277033"/>
                    <a:gd name="connsiteY5" fmla="*/ 2458065 h 3234813"/>
                    <a:gd name="connsiteX6" fmla="*/ 747253 w 4277033"/>
                    <a:gd name="connsiteY6" fmla="*/ 3234813 h 3234813"/>
                    <a:gd name="connsiteX0" fmla="*/ 835743 w 4277033"/>
                    <a:gd name="connsiteY0" fmla="*/ 3234813 h 3234813"/>
                    <a:gd name="connsiteX1" fmla="*/ 3854246 w 4277033"/>
                    <a:gd name="connsiteY1" fmla="*/ 3224980 h 3234813"/>
                    <a:gd name="connsiteX2" fmla="*/ 4277033 w 4277033"/>
                    <a:gd name="connsiteY2" fmla="*/ 2281083 h 3234813"/>
                    <a:gd name="connsiteX3" fmla="*/ 2733369 w 4277033"/>
                    <a:gd name="connsiteY3" fmla="*/ 0 h 3234813"/>
                    <a:gd name="connsiteX4" fmla="*/ 1396181 w 4277033"/>
                    <a:gd name="connsiteY4" fmla="*/ 9832 h 3234813"/>
                    <a:gd name="connsiteX5" fmla="*/ 0 w 4277033"/>
                    <a:gd name="connsiteY5" fmla="*/ 2458065 h 3234813"/>
                    <a:gd name="connsiteX6" fmla="*/ 835743 w 4277033"/>
                    <a:gd name="connsiteY6" fmla="*/ 3234813 h 3234813"/>
                    <a:gd name="connsiteX0" fmla="*/ 796414 w 4237704"/>
                    <a:gd name="connsiteY0" fmla="*/ 3234813 h 3234813"/>
                    <a:gd name="connsiteX1" fmla="*/ 3814917 w 4237704"/>
                    <a:gd name="connsiteY1" fmla="*/ 3224980 h 3234813"/>
                    <a:gd name="connsiteX2" fmla="*/ 4237704 w 4237704"/>
                    <a:gd name="connsiteY2" fmla="*/ 2281083 h 3234813"/>
                    <a:gd name="connsiteX3" fmla="*/ 2694040 w 4237704"/>
                    <a:gd name="connsiteY3" fmla="*/ 0 h 3234813"/>
                    <a:gd name="connsiteX4" fmla="*/ 1356852 w 4237704"/>
                    <a:gd name="connsiteY4" fmla="*/ 9832 h 3234813"/>
                    <a:gd name="connsiteX5" fmla="*/ 0 w 4237704"/>
                    <a:gd name="connsiteY5" fmla="*/ 2418736 h 3234813"/>
                    <a:gd name="connsiteX6" fmla="*/ 796414 w 4237704"/>
                    <a:gd name="connsiteY6" fmla="*/ 3234813 h 3234813"/>
                    <a:gd name="connsiteX0" fmla="*/ 796414 w 4227872"/>
                    <a:gd name="connsiteY0" fmla="*/ 3234813 h 3234813"/>
                    <a:gd name="connsiteX1" fmla="*/ 3814917 w 4227872"/>
                    <a:gd name="connsiteY1" fmla="*/ 3224980 h 3234813"/>
                    <a:gd name="connsiteX2" fmla="*/ 4227872 w 4227872"/>
                    <a:gd name="connsiteY2" fmla="*/ 2281083 h 3234813"/>
                    <a:gd name="connsiteX3" fmla="*/ 2694040 w 4227872"/>
                    <a:gd name="connsiteY3" fmla="*/ 0 h 3234813"/>
                    <a:gd name="connsiteX4" fmla="*/ 1356852 w 4227872"/>
                    <a:gd name="connsiteY4" fmla="*/ 9832 h 3234813"/>
                    <a:gd name="connsiteX5" fmla="*/ 0 w 4227872"/>
                    <a:gd name="connsiteY5" fmla="*/ 2418736 h 3234813"/>
                    <a:gd name="connsiteX6" fmla="*/ 796414 w 4227872"/>
                    <a:gd name="connsiteY6" fmla="*/ 3234813 h 3234813"/>
                    <a:gd name="connsiteX0" fmla="*/ 796414 w 4198375"/>
                    <a:gd name="connsiteY0" fmla="*/ 3234813 h 3234813"/>
                    <a:gd name="connsiteX1" fmla="*/ 3814917 w 4198375"/>
                    <a:gd name="connsiteY1" fmla="*/ 3224980 h 3234813"/>
                    <a:gd name="connsiteX2" fmla="*/ 4198375 w 4198375"/>
                    <a:gd name="connsiteY2" fmla="*/ 2290915 h 3234813"/>
                    <a:gd name="connsiteX3" fmla="*/ 2694040 w 4198375"/>
                    <a:gd name="connsiteY3" fmla="*/ 0 h 3234813"/>
                    <a:gd name="connsiteX4" fmla="*/ 1356852 w 4198375"/>
                    <a:gd name="connsiteY4" fmla="*/ 9832 h 3234813"/>
                    <a:gd name="connsiteX5" fmla="*/ 0 w 4198375"/>
                    <a:gd name="connsiteY5" fmla="*/ 2418736 h 3234813"/>
                    <a:gd name="connsiteX6" fmla="*/ 796414 w 4198375"/>
                    <a:gd name="connsiteY6" fmla="*/ 3234813 h 3234813"/>
                    <a:gd name="connsiteX0" fmla="*/ 796414 w 4237704"/>
                    <a:gd name="connsiteY0" fmla="*/ 3234813 h 3234813"/>
                    <a:gd name="connsiteX1" fmla="*/ 3814917 w 4237704"/>
                    <a:gd name="connsiteY1" fmla="*/ 3224980 h 3234813"/>
                    <a:gd name="connsiteX2" fmla="*/ 4237704 w 4237704"/>
                    <a:gd name="connsiteY2" fmla="*/ 2369573 h 3234813"/>
                    <a:gd name="connsiteX3" fmla="*/ 2694040 w 4237704"/>
                    <a:gd name="connsiteY3" fmla="*/ 0 h 3234813"/>
                    <a:gd name="connsiteX4" fmla="*/ 1356852 w 4237704"/>
                    <a:gd name="connsiteY4" fmla="*/ 9832 h 3234813"/>
                    <a:gd name="connsiteX5" fmla="*/ 0 w 4237704"/>
                    <a:gd name="connsiteY5" fmla="*/ 2418736 h 3234813"/>
                    <a:gd name="connsiteX6" fmla="*/ 796414 w 4237704"/>
                    <a:gd name="connsiteY6" fmla="*/ 3234813 h 3234813"/>
                    <a:gd name="connsiteX0" fmla="*/ 796414 w 4247537"/>
                    <a:gd name="connsiteY0" fmla="*/ 3234813 h 3234813"/>
                    <a:gd name="connsiteX1" fmla="*/ 3814917 w 4247537"/>
                    <a:gd name="connsiteY1" fmla="*/ 3224980 h 3234813"/>
                    <a:gd name="connsiteX2" fmla="*/ 4247537 w 4247537"/>
                    <a:gd name="connsiteY2" fmla="*/ 2349909 h 3234813"/>
                    <a:gd name="connsiteX3" fmla="*/ 2694040 w 4247537"/>
                    <a:gd name="connsiteY3" fmla="*/ 0 h 3234813"/>
                    <a:gd name="connsiteX4" fmla="*/ 1356852 w 4247537"/>
                    <a:gd name="connsiteY4" fmla="*/ 9832 h 3234813"/>
                    <a:gd name="connsiteX5" fmla="*/ 0 w 4247537"/>
                    <a:gd name="connsiteY5" fmla="*/ 2418736 h 3234813"/>
                    <a:gd name="connsiteX6" fmla="*/ 796414 w 4247537"/>
                    <a:gd name="connsiteY6" fmla="*/ 3234813 h 3234813"/>
                    <a:gd name="connsiteX0" fmla="*/ 796414 w 4256536"/>
                    <a:gd name="connsiteY0" fmla="*/ 3234813 h 3234813"/>
                    <a:gd name="connsiteX1" fmla="*/ 3814917 w 4256536"/>
                    <a:gd name="connsiteY1" fmla="*/ 3224980 h 3234813"/>
                    <a:gd name="connsiteX2" fmla="*/ 4256536 w 4256536"/>
                    <a:gd name="connsiteY2" fmla="*/ 2322952 h 3234813"/>
                    <a:gd name="connsiteX3" fmla="*/ 2694040 w 4256536"/>
                    <a:gd name="connsiteY3" fmla="*/ 0 h 3234813"/>
                    <a:gd name="connsiteX4" fmla="*/ 1356852 w 4256536"/>
                    <a:gd name="connsiteY4" fmla="*/ 9832 h 3234813"/>
                    <a:gd name="connsiteX5" fmla="*/ 0 w 4256536"/>
                    <a:gd name="connsiteY5" fmla="*/ 2418736 h 3234813"/>
                    <a:gd name="connsiteX6" fmla="*/ 796414 w 4256536"/>
                    <a:gd name="connsiteY6" fmla="*/ 3234813 h 3234813"/>
                    <a:gd name="connsiteX0" fmla="*/ 796414 w 4238536"/>
                    <a:gd name="connsiteY0" fmla="*/ 3234813 h 3234813"/>
                    <a:gd name="connsiteX1" fmla="*/ 3814917 w 4238536"/>
                    <a:gd name="connsiteY1" fmla="*/ 3224980 h 3234813"/>
                    <a:gd name="connsiteX2" fmla="*/ 4238536 w 4238536"/>
                    <a:gd name="connsiteY2" fmla="*/ 2313967 h 3234813"/>
                    <a:gd name="connsiteX3" fmla="*/ 2694040 w 4238536"/>
                    <a:gd name="connsiteY3" fmla="*/ 0 h 3234813"/>
                    <a:gd name="connsiteX4" fmla="*/ 1356852 w 4238536"/>
                    <a:gd name="connsiteY4" fmla="*/ 9832 h 3234813"/>
                    <a:gd name="connsiteX5" fmla="*/ 0 w 4238536"/>
                    <a:gd name="connsiteY5" fmla="*/ 2418736 h 3234813"/>
                    <a:gd name="connsiteX6" fmla="*/ 796414 w 4238536"/>
                    <a:gd name="connsiteY6" fmla="*/ 3234813 h 3234813"/>
                    <a:gd name="connsiteX0" fmla="*/ 796414 w 4238536"/>
                    <a:gd name="connsiteY0" fmla="*/ 3234813 h 3234813"/>
                    <a:gd name="connsiteX1" fmla="*/ 3814917 w 4238536"/>
                    <a:gd name="connsiteY1" fmla="*/ 3224980 h 3234813"/>
                    <a:gd name="connsiteX2" fmla="*/ 4238536 w 4238536"/>
                    <a:gd name="connsiteY2" fmla="*/ 2313967 h 3234813"/>
                    <a:gd name="connsiteX3" fmla="*/ 2694040 w 4238536"/>
                    <a:gd name="connsiteY3" fmla="*/ 0 h 3234813"/>
                    <a:gd name="connsiteX4" fmla="*/ 1356852 w 4238536"/>
                    <a:gd name="connsiteY4" fmla="*/ 9832 h 3234813"/>
                    <a:gd name="connsiteX5" fmla="*/ 0 w 4238536"/>
                    <a:gd name="connsiteY5" fmla="*/ 2418736 h 3234813"/>
                    <a:gd name="connsiteX6" fmla="*/ 796414 w 4238536"/>
                    <a:gd name="connsiteY6" fmla="*/ 3234813 h 3234813"/>
                    <a:gd name="connsiteX0" fmla="*/ 796414 w 4238536"/>
                    <a:gd name="connsiteY0" fmla="*/ 3234813 h 3234813"/>
                    <a:gd name="connsiteX1" fmla="*/ 3724921 w 4238536"/>
                    <a:gd name="connsiteY1" fmla="*/ 3224980 h 3234813"/>
                    <a:gd name="connsiteX2" fmla="*/ 4238536 w 4238536"/>
                    <a:gd name="connsiteY2" fmla="*/ 2313967 h 3234813"/>
                    <a:gd name="connsiteX3" fmla="*/ 2694040 w 4238536"/>
                    <a:gd name="connsiteY3" fmla="*/ 0 h 3234813"/>
                    <a:gd name="connsiteX4" fmla="*/ 1356852 w 4238536"/>
                    <a:gd name="connsiteY4" fmla="*/ 9832 h 3234813"/>
                    <a:gd name="connsiteX5" fmla="*/ 0 w 4238536"/>
                    <a:gd name="connsiteY5" fmla="*/ 2418736 h 3234813"/>
                    <a:gd name="connsiteX6" fmla="*/ 796414 w 4238536"/>
                    <a:gd name="connsiteY6" fmla="*/ 3234813 h 3234813"/>
                    <a:gd name="connsiteX0" fmla="*/ 796414 w 4238536"/>
                    <a:gd name="connsiteY0" fmla="*/ 3234813 h 3234813"/>
                    <a:gd name="connsiteX1" fmla="*/ 3778918 w 4238536"/>
                    <a:gd name="connsiteY1" fmla="*/ 3215994 h 3234813"/>
                    <a:gd name="connsiteX2" fmla="*/ 4238536 w 4238536"/>
                    <a:gd name="connsiteY2" fmla="*/ 2313967 h 3234813"/>
                    <a:gd name="connsiteX3" fmla="*/ 2694040 w 4238536"/>
                    <a:gd name="connsiteY3" fmla="*/ 0 h 3234813"/>
                    <a:gd name="connsiteX4" fmla="*/ 1356852 w 4238536"/>
                    <a:gd name="connsiteY4" fmla="*/ 9832 h 3234813"/>
                    <a:gd name="connsiteX5" fmla="*/ 0 w 4238536"/>
                    <a:gd name="connsiteY5" fmla="*/ 2418736 h 3234813"/>
                    <a:gd name="connsiteX6" fmla="*/ 796414 w 4238536"/>
                    <a:gd name="connsiteY6" fmla="*/ 3234813 h 3234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38536" h="3234813">
                      <a:moveTo>
                        <a:pt x="796414" y="3234813"/>
                      </a:moveTo>
                      <a:lnTo>
                        <a:pt x="3778918" y="3215994"/>
                      </a:lnTo>
                      <a:lnTo>
                        <a:pt x="4238536" y="2313967"/>
                      </a:lnTo>
                      <a:lnTo>
                        <a:pt x="2694040" y="0"/>
                      </a:lnTo>
                      <a:lnTo>
                        <a:pt x="1356852" y="9832"/>
                      </a:lnTo>
                      <a:lnTo>
                        <a:pt x="0" y="2418736"/>
                      </a:lnTo>
                      <a:lnTo>
                        <a:pt x="796414" y="3234813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104D8C"/>
                  </a:solidFill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l-GR" sz="1600"/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5D3137DA-886F-E064-7A3C-EA0EC7A85D02}"/>
                    </a:ext>
                  </a:extLst>
                </p:cNvPr>
                <p:cNvGrpSpPr/>
                <p:nvPr/>
              </p:nvGrpSpPr>
              <p:grpSpPr>
                <a:xfrm>
                  <a:off x="3593873" y="1788014"/>
                  <a:ext cx="3162428" cy="3059060"/>
                  <a:chOff x="3593873" y="1788014"/>
                  <a:chExt cx="3162428" cy="3059060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1BC80DE3-3A53-396F-DA24-3BC9CFB23F31}"/>
                      </a:ext>
                    </a:extLst>
                  </p:cNvPr>
                  <p:cNvSpPr/>
                  <p:nvPr/>
                </p:nvSpPr>
                <p:spPr>
                  <a:xfrm>
                    <a:off x="5388077" y="3451123"/>
                    <a:ext cx="491613" cy="550606"/>
                  </a:xfrm>
                  <a:custGeom>
                    <a:avLst/>
                    <a:gdLst>
                      <a:gd name="connsiteX0" fmla="*/ 0 w 491613"/>
                      <a:gd name="connsiteY0" fmla="*/ 0 h 550606"/>
                      <a:gd name="connsiteX1" fmla="*/ 0 w 491613"/>
                      <a:gd name="connsiteY1" fmla="*/ 0 h 550606"/>
                      <a:gd name="connsiteX2" fmla="*/ 58994 w 491613"/>
                      <a:gd name="connsiteY2" fmla="*/ 68825 h 550606"/>
                      <a:gd name="connsiteX3" fmla="*/ 88491 w 491613"/>
                      <a:gd name="connsiteY3" fmla="*/ 88490 h 550606"/>
                      <a:gd name="connsiteX4" fmla="*/ 157317 w 491613"/>
                      <a:gd name="connsiteY4" fmla="*/ 127819 h 550606"/>
                      <a:gd name="connsiteX5" fmla="*/ 245807 w 491613"/>
                      <a:gd name="connsiteY5" fmla="*/ 235974 h 550606"/>
                      <a:gd name="connsiteX6" fmla="*/ 314633 w 491613"/>
                      <a:gd name="connsiteY6" fmla="*/ 304800 h 550606"/>
                      <a:gd name="connsiteX7" fmla="*/ 353962 w 491613"/>
                      <a:gd name="connsiteY7" fmla="*/ 363793 h 550606"/>
                      <a:gd name="connsiteX8" fmla="*/ 393291 w 491613"/>
                      <a:gd name="connsiteY8" fmla="*/ 412954 h 550606"/>
                      <a:gd name="connsiteX9" fmla="*/ 442452 w 491613"/>
                      <a:gd name="connsiteY9" fmla="*/ 481780 h 550606"/>
                      <a:gd name="connsiteX10" fmla="*/ 452284 w 491613"/>
                      <a:gd name="connsiteY10" fmla="*/ 511277 h 550606"/>
                      <a:gd name="connsiteX11" fmla="*/ 491613 w 491613"/>
                      <a:gd name="connsiteY11" fmla="*/ 550606 h 550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91613" h="550606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9665" y="22942"/>
                          <a:pt x="37628" y="47459"/>
                          <a:pt x="58994" y="68825"/>
                        </a:cubicBezTo>
                        <a:cubicBezTo>
                          <a:pt x="67350" y="77181"/>
                          <a:pt x="78358" y="82410"/>
                          <a:pt x="88491" y="88490"/>
                        </a:cubicBezTo>
                        <a:cubicBezTo>
                          <a:pt x="111149" y="102085"/>
                          <a:pt x="134375" y="114709"/>
                          <a:pt x="157317" y="127819"/>
                        </a:cubicBezTo>
                        <a:cubicBezTo>
                          <a:pt x="186814" y="163871"/>
                          <a:pt x="212869" y="203036"/>
                          <a:pt x="245807" y="235974"/>
                        </a:cubicBezTo>
                        <a:cubicBezTo>
                          <a:pt x="268749" y="258916"/>
                          <a:pt x="296636" y="277804"/>
                          <a:pt x="314633" y="304800"/>
                        </a:cubicBezTo>
                        <a:cubicBezTo>
                          <a:pt x="327743" y="324464"/>
                          <a:pt x="340061" y="344680"/>
                          <a:pt x="353962" y="363793"/>
                        </a:cubicBezTo>
                        <a:cubicBezTo>
                          <a:pt x="366305" y="380765"/>
                          <a:pt x="380700" y="396165"/>
                          <a:pt x="393291" y="412954"/>
                        </a:cubicBezTo>
                        <a:cubicBezTo>
                          <a:pt x="410207" y="435509"/>
                          <a:pt x="426065" y="458838"/>
                          <a:pt x="442452" y="481780"/>
                        </a:cubicBezTo>
                        <a:cubicBezTo>
                          <a:pt x="445729" y="491612"/>
                          <a:pt x="446260" y="502843"/>
                          <a:pt x="452284" y="511277"/>
                        </a:cubicBezTo>
                        <a:cubicBezTo>
                          <a:pt x="463060" y="526364"/>
                          <a:pt x="491613" y="550606"/>
                          <a:pt x="491613" y="550606"/>
                        </a:cubicBezTo>
                      </a:path>
                    </a:pathLst>
                  </a:custGeom>
                  <a:noFill/>
                  <a:ln>
                    <a:solidFill>
                      <a:srgbClr val="104D8C"/>
                    </a:solidFill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6E395602-F057-3335-E662-46FEE1E7EAAE}"/>
                      </a:ext>
                    </a:extLst>
                  </p:cNvPr>
                  <p:cNvSpPr/>
                  <p:nvPr/>
                </p:nvSpPr>
                <p:spPr>
                  <a:xfrm>
                    <a:off x="4205013" y="1788014"/>
                    <a:ext cx="2526889" cy="2209620"/>
                  </a:xfrm>
                  <a:custGeom>
                    <a:avLst/>
                    <a:gdLst>
                      <a:gd name="connsiteX0" fmla="*/ 2546555 w 2546555"/>
                      <a:gd name="connsiteY0" fmla="*/ 2841522 h 2851355"/>
                      <a:gd name="connsiteX1" fmla="*/ 1533832 w 2546555"/>
                      <a:gd name="connsiteY1" fmla="*/ 2851355 h 2851355"/>
                      <a:gd name="connsiteX2" fmla="*/ 0 w 2546555"/>
                      <a:gd name="connsiteY2" fmla="*/ 0 h 2851355"/>
                      <a:gd name="connsiteX3" fmla="*/ 1061884 w 2546555"/>
                      <a:gd name="connsiteY3" fmla="*/ 0 h 2851355"/>
                      <a:gd name="connsiteX4" fmla="*/ 2546555 w 2546555"/>
                      <a:gd name="connsiteY4" fmla="*/ 2841522 h 2851355"/>
                      <a:gd name="connsiteX0" fmla="*/ 2546555 w 2546555"/>
                      <a:gd name="connsiteY0" fmla="*/ 2841522 h 2851355"/>
                      <a:gd name="connsiteX1" fmla="*/ 1533832 w 2546555"/>
                      <a:gd name="connsiteY1" fmla="*/ 2851355 h 2851355"/>
                      <a:gd name="connsiteX2" fmla="*/ 0 w 2546555"/>
                      <a:gd name="connsiteY2" fmla="*/ 0 h 2851355"/>
                      <a:gd name="connsiteX3" fmla="*/ 1353989 w 2546555"/>
                      <a:gd name="connsiteY3" fmla="*/ 0 h 2851355"/>
                      <a:gd name="connsiteX4" fmla="*/ 2546555 w 2546555"/>
                      <a:gd name="connsiteY4" fmla="*/ 2841522 h 2851355"/>
                      <a:gd name="connsiteX0" fmla="*/ 2261940 w 2261940"/>
                      <a:gd name="connsiteY0" fmla="*/ 2841522 h 2851355"/>
                      <a:gd name="connsiteX1" fmla="*/ 1249217 w 2261940"/>
                      <a:gd name="connsiteY1" fmla="*/ 2851355 h 2851355"/>
                      <a:gd name="connsiteX2" fmla="*/ 0 w 2261940"/>
                      <a:gd name="connsiteY2" fmla="*/ 13543 h 2851355"/>
                      <a:gd name="connsiteX3" fmla="*/ 1069374 w 2261940"/>
                      <a:gd name="connsiteY3" fmla="*/ 0 h 2851355"/>
                      <a:gd name="connsiteX4" fmla="*/ 2261940 w 2261940"/>
                      <a:gd name="connsiteY4" fmla="*/ 2841522 h 2851355"/>
                      <a:gd name="connsiteX0" fmla="*/ 1992305 w 1992305"/>
                      <a:gd name="connsiteY0" fmla="*/ 2841522 h 2851355"/>
                      <a:gd name="connsiteX1" fmla="*/ 979582 w 1992305"/>
                      <a:gd name="connsiteY1" fmla="*/ 2851355 h 2851355"/>
                      <a:gd name="connsiteX2" fmla="*/ 0 w 1992305"/>
                      <a:gd name="connsiteY2" fmla="*/ 40630 h 2851355"/>
                      <a:gd name="connsiteX3" fmla="*/ 799739 w 1992305"/>
                      <a:gd name="connsiteY3" fmla="*/ 0 h 2851355"/>
                      <a:gd name="connsiteX4" fmla="*/ 1992305 w 1992305"/>
                      <a:gd name="connsiteY4" fmla="*/ 2841522 h 2851355"/>
                      <a:gd name="connsiteX0" fmla="*/ 1992305 w 1992305"/>
                      <a:gd name="connsiteY0" fmla="*/ 2841522 h 2851355"/>
                      <a:gd name="connsiteX1" fmla="*/ 1211768 w 1992305"/>
                      <a:gd name="connsiteY1" fmla="*/ 2851355 h 2851355"/>
                      <a:gd name="connsiteX2" fmla="*/ 0 w 1992305"/>
                      <a:gd name="connsiteY2" fmla="*/ 40630 h 2851355"/>
                      <a:gd name="connsiteX3" fmla="*/ 799739 w 1992305"/>
                      <a:gd name="connsiteY3" fmla="*/ 0 h 2851355"/>
                      <a:gd name="connsiteX4" fmla="*/ 1992305 w 1992305"/>
                      <a:gd name="connsiteY4" fmla="*/ 2841522 h 2851355"/>
                      <a:gd name="connsiteX0" fmla="*/ 1992305 w 1992305"/>
                      <a:gd name="connsiteY0" fmla="*/ 2841522 h 2864899"/>
                      <a:gd name="connsiteX1" fmla="*/ 1189298 w 1992305"/>
                      <a:gd name="connsiteY1" fmla="*/ 2864899 h 2864899"/>
                      <a:gd name="connsiteX2" fmla="*/ 0 w 1992305"/>
                      <a:gd name="connsiteY2" fmla="*/ 40630 h 2864899"/>
                      <a:gd name="connsiteX3" fmla="*/ 799739 w 1992305"/>
                      <a:gd name="connsiteY3" fmla="*/ 0 h 2864899"/>
                      <a:gd name="connsiteX4" fmla="*/ 1992305 w 1992305"/>
                      <a:gd name="connsiteY4" fmla="*/ 2841522 h 2864899"/>
                      <a:gd name="connsiteX0" fmla="*/ 1992305 w 1992305"/>
                      <a:gd name="connsiteY0" fmla="*/ 2841522 h 2841522"/>
                      <a:gd name="connsiteX1" fmla="*/ 1159338 w 1992305"/>
                      <a:gd name="connsiteY1" fmla="*/ 2810726 h 2841522"/>
                      <a:gd name="connsiteX2" fmla="*/ 0 w 1992305"/>
                      <a:gd name="connsiteY2" fmla="*/ 40630 h 2841522"/>
                      <a:gd name="connsiteX3" fmla="*/ 799739 w 1992305"/>
                      <a:gd name="connsiteY3" fmla="*/ 0 h 2841522"/>
                      <a:gd name="connsiteX4" fmla="*/ 1992305 w 1992305"/>
                      <a:gd name="connsiteY4" fmla="*/ 2841522 h 2841522"/>
                      <a:gd name="connsiteX0" fmla="*/ 1969836 w 1969836"/>
                      <a:gd name="connsiteY0" fmla="*/ 2773806 h 2810727"/>
                      <a:gd name="connsiteX1" fmla="*/ 1159338 w 1969836"/>
                      <a:gd name="connsiteY1" fmla="*/ 2810726 h 2810727"/>
                      <a:gd name="connsiteX2" fmla="*/ 0 w 1969836"/>
                      <a:gd name="connsiteY2" fmla="*/ 40630 h 2810727"/>
                      <a:gd name="connsiteX3" fmla="*/ 799739 w 1969836"/>
                      <a:gd name="connsiteY3" fmla="*/ 0 h 2810727"/>
                      <a:gd name="connsiteX4" fmla="*/ 1969836 w 1969836"/>
                      <a:gd name="connsiteY4" fmla="*/ 2773806 h 2810727"/>
                      <a:gd name="connsiteX0" fmla="*/ 1969836 w 1969836"/>
                      <a:gd name="connsiteY0" fmla="*/ 2773806 h 2773806"/>
                      <a:gd name="connsiteX1" fmla="*/ 1151848 w 1969836"/>
                      <a:gd name="connsiteY1" fmla="*/ 2770095 h 2773806"/>
                      <a:gd name="connsiteX2" fmla="*/ 0 w 1969836"/>
                      <a:gd name="connsiteY2" fmla="*/ 40630 h 2773806"/>
                      <a:gd name="connsiteX3" fmla="*/ 799739 w 1969836"/>
                      <a:gd name="connsiteY3" fmla="*/ 0 h 2773806"/>
                      <a:gd name="connsiteX4" fmla="*/ 1969836 w 1969836"/>
                      <a:gd name="connsiteY4" fmla="*/ 2773806 h 2773806"/>
                      <a:gd name="connsiteX0" fmla="*/ 1887447 w 1887447"/>
                      <a:gd name="connsiteY0" fmla="*/ 2760263 h 2770095"/>
                      <a:gd name="connsiteX1" fmla="*/ 1151848 w 1887447"/>
                      <a:gd name="connsiteY1" fmla="*/ 2770095 h 2770095"/>
                      <a:gd name="connsiteX2" fmla="*/ 0 w 1887447"/>
                      <a:gd name="connsiteY2" fmla="*/ 40630 h 2770095"/>
                      <a:gd name="connsiteX3" fmla="*/ 799739 w 1887447"/>
                      <a:gd name="connsiteY3" fmla="*/ 0 h 2770095"/>
                      <a:gd name="connsiteX4" fmla="*/ 1887447 w 1887447"/>
                      <a:gd name="connsiteY4" fmla="*/ 2760263 h 2770095"/>
                      <a:gd name="connsiteX0" fmla="*/ 1887447 w 1887447"/>
                      <a:gd name="connsiteY0" fmla="*/ 2773806 h 2783638"/>
                      <a:gd name="connsiteX1" fmla="*/ 1151848 w 1887447"/>
                      <a:gd name="connsiteY1" fmla="*/ 2783638 h 2783638"/>
                      <a:gd name="connsiteX2" fmla="*/ 0 w 1887447"/>
                      <a:gd name="connsiteY2" fmla="*/ 54173 h 2783638"/>
                      <a:gd name="connsiteX3" fmla="*/ 732331 w 1887447"/>
                      <a:gd name="connsiteY3" fmla="*/ 0 h 2783638"/>
                      <a:gd name="connsiteX4" fmla="*/ 1887447 w 1887447"/>
                      <a:gd name="connsiteY4" fmla="*/ 2773806 h 2783638"/>
                      <a:gd name="connsiteX0" fmla="*/ 1842507 w 1842507"/>
                      <a:gd name="connsiteY0" fmla="*/ 2773806 h 2783638"/>
                      <a:gd name="connsiteX1" fmla="*/ 1106908 w 1842507"/>
                      <a:gd name="connsiteY1" fmla="*/ 2783638 h 2783638"/>
                      <a:gd name="connsiteX2" fmla="*/ 0 w 1842507"/>
                      <a:gd name="connsiteY2" fmla="*/ 67718 h 2783638"/>
                      <a:gd name="connsiteX3" fmla="*/ 687391 w 1842507"/>
                      <a:gd name="connsiteY3" fmla="*/ 0 h 2783638"/>
                      <a:gd name="connsiteX4" fmla="*/ 1842507 w 1842507"/>
                      <a:gd name="connsiteY4" fmla="*/ 2773806 h 2783638"/>
                      <a:gd name="connsiteX0" fmla="*/ 1842507 w 1842507"/>
                      <a:gd name="connsiteY0" fmla="*/ 2773806 h 2773806"/>
                      <a:gd name="connsiteX1" fmla="*/ 1136868 w 1842507"/>
                      <a:gd name="connsiteY1" fmla="*/ 2756551 h 2773806"/>
                      <a:gd name="connsiteX2" fmla="*/ 0 w 1842507"/>
                      <a:gd name="connsiteY2" fmla="*/ 67718 h 2773806"/>
                      <a:gd name="connsiteX3" fmla="*/ 687391 w 1842507"/>
                      <a:gd name="connsiteY3" fmla="*/ 0 h 2773806"/>
                      <a:gd name="connsiteX4" fmla="*/ 1842507 w 1842507"/>
                      <a:gd name="connsiteY4" fmla="*/ 2773806 h 2773806"/>
                      <a:gd name="connsiteX0" fmla="*/ 1820037 w 1820037"/>
                      <a:gd name="connsiteY0" fmla="*/ 2733176 h 2756551"/>
                      <a:gd name="connsiteX1" fmla="*/ 1136868 w 1820037"/>
                      <a:gd name="connsiteY1" fmla="*/ 2756551 h 2756551"/>
                      <a:gd name="connsiteX2" fmla="*/ 0 w 1820037"/>
                      <a:gd name="connsiteY2" fmla="*/ 67718 h 2756551"/>
                      <a:gd name="connsiteX3" fmla="*/ 687391 w 1820037"/>
                      <a:gd name="connsiteY3" fmla="*/ 0 h 2756551"/>
                      <a:gd name="connsiteX4" fmla="*/ 1820037 w 1820037"/>
                      <a:gd name="connsiteY4" fmla="*/ 2733176 h 2756551"/>
                      <a:gd name="connsiteX0" fmla="*/ 1827527 w 1827527"/>
                      <a:gd name="connsiteY0" fmla="*/ 2760262 h 2760262"/>
                      <a:gd name="connsiteX1" fmla="*/ 1136868 w 1827527"/>
                      <a:gd name="connsiteY1" fmla="*/ 2756551 h 2760262"/>
                      <a:gd name="connsiteX2" fmla="*/ 0 w 1827527"/>
                      <a:gd name="connsiteY2" fmla="*/ 67718 h 2760262"/>
                      <a:gd name="connsiteX3" fmla="*/ 687391 w 1827527"/>
                      <a:gd name="connsiteY3" fmla="*/ 0 h 2760262"/>
                      <a:gd name="connsiteX4" fmla="*/ 1827527 w 1827527"/>
                      <a:gd name="connsiteY4" fmla="*/ 2760262 h 2760262"/>
                      <a:gd name="connsiteX0" fmla="*/ 1827527 w 1827527"/>
                      <a:gd name="connsiteY0" fmla="*/ 2760262 h 2760262"/>
                      <a:gd name="connsiteX1" fmla="*/ 1017031 w 1827527"/>
                      <a:gd name="connsiteY1" fmla="*/ 2756551 h 2760262"/>
                      <a:gd name="connsiteX2" fmla="*/ 0 w 1827527"/>
                      <a:gd name="connsiteY2" fmla="*/ 67718 h 2760262"/>
                      <a:gd name="connsiteX3" fmla="*/ 687391 w 1827527"/>
                      <a:gd name="connsiteY3" fmla="*/ 0 h 2760262"/>
                      <a:gd name="connsiteX4" fmla="*/ 1827527 w 1827527"/>
                      <a:gd name="connsiteY4" fmla="*/ 2760262 h 2760262"/>
                      <a:gd name="connsiteX0" fmla="*/ 1939875 w 1939875"/>
                      <a:gd name="connsiteY0" fmla="*/ 2760262 h 2760262"/>
                      <a:gd name="connsiteX1" fmla="*/ 1129379 w 1939875"/>
                      <a:gd name="connsiteY1" fmla="*/ 2756551 h 2760262"/>
                      <a:gd name="connsiteX2" fmla="*/ 0 w 1939875"/>
                      <a:gd name="connsiteY2" fmla="*/ 102726 h 2760262"/>
                      <a:gd name="connsiteX3" fmla="*/ 799739 w 1939875"/>
                      <a:gd name="connsiteY3" fmla="*/ 0 h 2760262"/>
                      <a:gd name="connsiteX4" fmla="*/ 1939875 w 1939875"/>
                      <a:gd name="connsiteY4" fmla="*/ 2760262 h 2760262"/>
                      <a:gd name="connsiteX0" fmla="*/ 1864976 w 1864976"/>
                      <a:gd name="connsiteY0" fmla="*/ 2760262 h 2760262"/>
                      <a:gd name="connsiteX1" fmla="*/ 1054480 w 1864976"/>
                      <a:gd name="connsiteY1" fmla="*/ 2756551 h 2760262"/>
                      <a:gd name="connsiteX2" fmla="*/ 0 w 1864976"/>
                      <a:gd name="connsiteY2" fmla="*/ 277770 h 2760262"/>
                      <a:gd name="connsiteX3" fmla="*/ 724840 w 1864976"/>
                      <a:gd name="connsiteY3" fmla="*/ 0 h 2760262"/>
                      <a:gd name="connsiteX4" fmla="*/ 1864976 w 1864976"/>
                      <a:gd name="connsiteY4" fmla="*/ 2760262 h 2760262"/>
                      <a:gd name="connsiteX0" fmla="*/ 1864976 w 1864976"/>
                      <a:gd name="connsiteY0" fmla="*/ 2482492 h 2482492"/>
                      <a:gd name="connsiteX1" fmla="*/ 1054480 w 1864976"/>
                      <a:gd name="connsiteY1" fmla="*/ 2478781 h 2482492"/>
                      <a:gd name="connsiteX2" fmla="*/ 0 w 1864976"/>
                      <a:gd name="connsiteY2" fmla="*/ 0 h 2482492"/>
                      <a:gd name="connsiteX3" fmla="*/ 889616 w 1864976"/>
                      <a:gd name="connsiteY3" fmla="*/ 118996 h 2482492"/>
                      <a:gd name="connsiteX4" fmla="*/ 1864976 w 1864976"/>
                      <a:gd name="connsiteY4" fmla="*/ 2482492 h 2482492"/>
                      <a:gd name="connsiteX0" fmla="*/ 1924895 w 1924895"/>
                      <a:gd name="connsiteY0" fmla="*/ 2610858 h 2610858"/>
                      <a:gd name="connsiteX1" fmla="*/ 1114399 w 1924895"/>
                      <a:gd name="connsiteY1" fmla="*/ 2607147 h 2610858"/>
                      <a:gd name="connsiteX2" fmla="*/ 0 w 1924895"/>
                      <a:gd name="connsiteY2" fmla="*/ 0 h 2610858"/>
                      <a:gd name="connsiteX3" fmla="*/ 949535 w 1924895"/>
                      <a:gd name="connsiteY3" fmla="*/ 247362 h 2610858"/>
                      <a:gd name="connsiteX4" fmla="*/ 1924895 w 1924895"/>
                      <a:gd name="connsiteY4" fmla="*/ 2610858 h 2610858"/>
                      <a:gd name="connsiteX0" fmla="*/ 1924895 w 1924895"/>
                      <a:gd name="connsiteY0" fmla="*/ 2610858 h 2610858"/>
                      <a:gd name="connsiteX1" fmla="*/ 1114399 w 1924895"/>
                      <a:gd name="connsiteY1" fmla="*/ 2607147 h 2610858"/>
                      <a:gd name="connsiteX2" fmla="*/ 0 w 1924895"/>
                      <a:gd name="connsiteY2" fmla="*/ 0 h 2610858"/>
                      <a:gd name="connsiteX3" fmla="*/ 837187 w 1924895"/>
                      <a:gd name="connsiteY3" fmla="*/ 25640 h 2610858"/>
                      <a:gd name="connsiteX4" fmla="*/ 1924895 w 1924895"/>
                      <a:gd name="connsiteY4" fmla="*/ 2610858 h 2610858"/>
                      <a:gd name="connsiteX0" fmla="*/ 1924895 w 1924895"/>
                      <a:gd name="connsiteY0" fmla="*/ 2620227 h 2620227"/>
                      <a:gd name="connsiteX1" fmla="*/ 1114399 w 1924895"/>
                      <a:gd name="connsiteY1" fmla="*/ 2616516 h 2620227"/>
                      <a:gd name="connsiteX2" fmla="*/ 0 w 1924895"/>
                      <a:gd name="connsiteY2" fmla="*/ 9369 h 2620227"/>
                      <a:gd name="connsiteX3" fmla="*/ 829697 w 1924895"/>
                      <a:gd name="connsiteY3" fmla="*/ 0 h 2620227"/>
                      <a:gd name="connsiteX4" fmla="*/ 1924895 w 1924895"/>
                      <a:gd name="connsiteY4" fmla="*/ 2620227 h 2620227"/>
                      <a:gd name="connsiteX0" fmla="*/ 1924895 w 1924895"/>
                      <a:gd name="connsiteY0" fmla="*/ 2622528 h 2622528"/>
                      <a:gd name="connsiteX1" fmla="*/ 1114399 w 1924895"/>
                      <a:gd name="connsiteY1" fmla="*/ 2618817 h 2622528"/>
                      <a:gd name="connsiteX2" fmla="*/ 0 w 1924895"/>
                      <a:gd name="connsiteY2" fmla="*/ 0 h 2622528"/>
                      <a:gd name="connsiteX3" fmla="*/ 829697 w 1924895"/>
                      <a:gd name="connsiteY3" fmla="*/ 2301 h 2622528"/>
                      <a:gd name="connsiteX4" fmla="*/ 1924895 w 1924895"/>
                      <a:gd name="connsiteY4" fmla="*/ 2622528 h 2622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4895" h="2622528">
                        <a:moveTo>
                          <a:pt x="1924895" y="2622528"/>
                        </a:moveTo>
                        <a:lnTo>
                          <a:pt x="1114399" y="2618817"/>
                        </a:lnTo>
                        <a:lnTo>
                          <a:pt x="0" y="0"/>
                        </a:lnTo>
                        <a:lnTo>
                          <a:pt x="829697" y="2301"/>
                        </a:lnTo>
                        <a:lnTo>
                          <a:pt x="1924895" y="2622528"/>
                        </a:lnTo>
                        <a:close/>
                      </a:path>
                    </a:pathLst>
                  </a:custGeom>
                  <a:solidFill>
                    <a:srgbClr val="0CACDC"/>
                  </a:solidFill>
                  <a:ln>
                    <a:solidFill>
                      <a:srgbClr val="104D8C"/>
                    </a:solidFill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l-GR" sz="1600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0600405B-2607-A6C6-9704-10F00F1934E6}"/>
                      </a:ext>
                    </a:extLst>
                  </p:cNvPr>
                  <p:cNvSpPr/>
                  <p:nvPr/>
                </p:nvSpPr>
                <p:spPr>
                  <a:xfrm>
                    <a:off x="5673213" y="4090219"/>
                    <a:ext cx="226142" cy="403123"/>
                  </a:xfrm>
                  <a:custGeom>
                    <a:avLst/>
                    <a:gdLst>
                      <a:gd name="connsiteX0" fmla="*/ 226142 w 226142"/>
                      <a:gd name="connsiteY0" fmla="*/ 403123 h 403123"/>
                      <a:gd name="connsiteX1" fmla="*/ 0 w 226142"/>
                      <a:gd name="connsiteY1" fmla="*/ 0 h 40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6142" h="403123">
                        <a:moveTo>
                          <a:pt x="226142" y="40312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solidFill>
                      <a:srgbClr val="104D8C"/>
                    </a:solidFill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7DDA6247-3153-6BBF-469B-68ADA3FEF211}"/>
                      </a:ext>
                    </a:extLst>
                  </p:cNvPr>
                  <p:cNvSpPr/>
                  <p:nvPr/>
                </p:nvSpPr>
                <p:spPr>
                  <a:xfrm>
                    <a:off x="3593873" y="4055074"/>
                    <a:ext cx="3162428" cy="792000"/>
                  </a:xfrm>
                  <a:custGeom>
                    <a:avLst/>
                    <a:gdLst>
                      <a:gd name="connsiteX0" fmla="*/ 3657600 w 3657600"/>
                      <a:gd name="connsiteY0" fmla="*/ 0 h 737419"/>
                      <a:gd name="connsiteX1" fmla="*/ 422787 w 3657600"/>
                      <a:gd name="connsiteY1" fmla="*/ 19664 h 737419"/>
                      <a:gd name="connsiteX2" fmla="*/ 0 w 3657600"/>
                      <a:gd name="connsiteY2" fmla="*/ 737419 h 737419"/>
                      <a:gd name="connsiteX3" fmla="*/ 3283974 w 3657600"/>
                      <a:gd name="connsiteY3" fmla="*/ 717755 h 737419"/>
                      <a:gd name="connsiteX4" fmla="*/ 3657600 w 3657600"/>
                      <a:gd name="connsiteY4" fmla="*/ 0 h 737419"/>
                      <a:gd name="connsiteX0" fmla="*/ 3657600 w 3657600"/>
                      <a:gd name="connsiteY0" fmla="*/ 0 h 737419"/>
                      <a:gd name="connsiteX1" fmla="*/ 456902 w 3657600"/>
                      <a:gd name="connsiteY1" fmla="*/ 9412 h 737419"/>
                      <a:gd name="connsiteX2" fmla="*/ 0 w 3657600"/>
                      <a:gd name="connsiteY2" fmla="*/ 737419 h 737419"/>
                      <a:gd name="connsiteX3" fmla="*/ 3283974 w 3657600"/>
                      <a:gd name="connsiteY3" fmla="*/ 717755 h 737419"/>
                      <a:gd name="connsiteX4" fmla="*/ 3657600 w 3657600"/>
                      <a:gd name="connsiteY4" fmla="*/ 0 h 737419"/>
                      <a:gd name="connsiteX0" fmla="*/ 3657600 w 3657600"/>
                      <a:gd name="connsiteY0" fmla="*/ 0 h 737419"/>
                      <a:gd name="connsiteX1" fmla="*/ 456902 w 3657600"/>
                      <a:gd name="connsiteY1" fmla="*/ 9412 h 737419"/>
                      <a:gd name="connsiteX2" fmla="*/ 0 w 3657600"/>
                      <a:gd name="connsiteY2" fmla="*/ 737419 h 737419"/>
                      <a:gd name="connsiteX3" fmla="*/ 3238486 w 3657600"/>
                      <a:gd name="connsiteY3" fmla="*/ 717755 h 737419"/>
                      <a:gd name="connsiteX4" fmla="*/ 3657600 w 3657600"/>
                      <a:gd name="connsiteY4" fmla="*/ 0 h 737419"/>
                      <a:gd name="connsiteX0" fmla="*/ 3680344 w 3680344"/>
                      <a:gd name="connsiteY0" fmla="*/ 0 h 737419"/>
                      <a:gd name="connsiteX1" fmla="*/ 479646 w 3680344"/>
                      <a:gd name="connsiteY1" fmla="*/ 9412 h 737419"/>
                      <a:gd name="connsiteX2" fmla="*/ 0 w 3680344"/>
                      <a:gd name="connsiteY2" fmla="*/ 737419 h 737419"/>
                      <a:gd name="connsiteX3" fmla="*/ 3261230 w 3680344"/>
                      <a:gd name="connsiteY3" fmla="*/ 717755 h 737419"/>
                      <a:gd name="connsiteX4" fmla="*/ 3680344 w 3680344"/>
                      <a:gd name="connsiteY4" fmla="*/ 0 h 737419"/>
                      <a:gd name="connsiteX0" fmla="*/ 3680344 w 3680344"/>
                      <a:gd name="connsiteY0" fmla="*/ 0 h 737419"/>
                      <a:gd name="connsiteX1" fmla="*/ 479646 w 3680344"/>
                      <a:gd name="connsiteY1" fmla="*/ 9412 h 737419"/>
                      <a:gd name="connsiteX2" fmla="*/ 0 w 3680344"/>
                      <a:gd name="connsiteY2" fmla="*/ 737419 h 737419"/>
                      <a:gd name="connsiteX3" fmla="*/ 3261231 w 3680344"/>
                      <a:gd name="connsiteY3" fmla="*/ 717755 h 737419"/>
                      <a:gd name="connsiteX4" fmla="*/ 3680344 w 3680344"/>
                      <a:gd name="connsiteY4" fmla="*/ 0 h 737419"/>
                      <a:gd name="connsiteX0" fmla="*/ 3691717 w 3691717"/>
                      <a:gd name="connsiteY0" fmla="*/ 0 h 717755"/>
                      <a:gd name="connsiteX1" fmla="*/ 491019 w 3691717"/>
                      <a:gd name="connsiteY1" fmla="*/ 9412 h 717755"/>
                      <a:gd name="connsiteX2" fmla="*/ 0 w 3691717"/>
                      <a:gd name="connsiteY2" fmla="*/ 716917 h 717755"/>
                      <a:gd name="connsiteX3" fmla="*/ 3272604 w 3691717"/>
                      <a:gd name="connsiteY3" fmla="*/ 717755 h 717755"/>
                      <a:gd name="connsiteX4" fmla="*/ 3691717 w 3691717"/>
                      <a:gd name="connsiteY4" fmla="*/ 0 h 717755"/>
                      <a:gd name="connsiteX0" fmla="*/ 3691717 w 3691717"/>
                      <a:gd name="connsiteY0" fmla="*/ 0 h 717755"/>
                      <a:gd name="connsiteX1" fmla="*/ 491019 w 3691717"/>
                      <a:gd name="connsiteY1" fmla="*/ 9412 h 717755"/>
                      <a:gd name="connsiteX2" fmla="*/ 0 w 3691717"/>
                      <a:gd name="connsiteY2" fmla="*/ 716917 h 717755"/>
                      <a:gd name="connsiteX3" fmla="*/ 3272605 w 3691717"/>
                      <a:gd name="connsiteY3" fmla="*/ 717755 h 717755"/>
                      <a:gd name="connsiteX4" fmla="*/ 3691717 w 3691717"/>
                      <a:gd name="connsiteY4" fmla="*/ 0 h 717755"/>
                      <a:gd name="connsiteX0" fmla="*/ 3657603 w 3657603"/>
                      <a:gd name="connsiteY0" fmla="*/ 0 h 717755"/>
                      <a:gd name="connsiteX1" fmla="*/ 456905 w 3657603"/>
                      <a:gd name="connsiteY1" fmla="*/ 9412 h 717755"/>
                      <a:gd name="connsiteX2" fmla="*/ 0 w 3657603"/>
                      <a:gd name="connsiteY2" fmla="*/ 716917 h 717755"/>
                      <a:gd name="connsiteX3" fmla="*/ 3238491 w 3657603"/>
                      <a:gd name="connsiteY3" fmla="*/ 717755 h 717755"/>
                      <a:gd name="connsiteX4" fmla="*/ 3657603 w 3657603"/>
                      <a:gd name="connsiteY4" fmla="*/ 0 h 717755"/>
                      <a:gd name="connsiteX0" fmla="*/ 3657603 w 3657603"/>
                      <a:gd name="connsiteY0" fmla="*/ 0 h 738257"/>
                      <a:gd name="connsiteX1" fmla="*/ 456905 w 3657603"/>
                      <a:gd name="connsiteY1" fmla="*/ 29914 h 738257"/>
                      <a:gd name="connsiteX2" fmla="*/ 0 w 3657603"/>
                      <a:gd name="connsiteY2" fmla="*/ 737419 h 738257"/>
                      <a:gd name="connsiteX3" fmla="*/ 3238491 w 3657603"/>
                      <a:gd name="connsiteY3" fmla="*/ 738257 h 738257"/>
                      <a:gd name="connsiteX4" fmla="*/ 3657603 w 3657603"/>
                      <a:gd name="connsiteY4" fmla="*/ 0 h 738257"/>
                      <a:gd name="connsiteX0" fmla="*/ 3657603 w 3657603"/>
                      <a:gd name="connsiteY0" fmla="*/ 0 h 738257"/>
                      <a:gd name="connsiteX1" fmla="*/ 468276 w 3657603"/>
                      <a:gd name="connsiteY1" fmla="*/ 9411 h 738257"/>
                      <a:gd name="connsiteX2" fmla="*/ 0 w 3657603"/>
                      <a:gd name="connsiteY2" fmla="*/ 737419 h 738257"/>
                      <a:gd name="connsiteX3" fmla="*/ 3238491 w 3657603"/>
                      <a:gd name="connsiteY3" fmla="*/ 738257 h 738257"/>
                      <a:gd name="connsiteX4" fmla="*/ 3657603 w 3657603"/>
                      <a:gd name="connsiteY4" fmla="*/ 0 h 738257"/>
                      <a:gd name="connsiteX0" fmla="*/ 3657603 w 3657603"/>
                      <a:gd name="connsiteY0" fmla="*/ 21344 h 759601"/>
                      <a:gd name="connsiteX1" fmla="*/ 468276 w 3657603"/>
                      <a:gd name="connsiteY1" fmla="*/ 0 h 759601"/>
                      <a:gd name="connsiteX2" fmla="*/ 0 w 3657603"/>
                      <a:gd name="connsiteY2" fmla="*/ 758763 h 759601"/>
                      <a:gd name="connsiteX3" fmla="*/ 3238491 w 3657603"/>
                      <a:gd name="connsiteY3" fmla="*/ 759601 h 759601"/>
                      <a:gd name="connsiteX4" fmla="*/ 3657603 w 3657603"/>
                      <a:gd name="connsiteY4" fmla="*/ 21344 h 759601"/>
                      <a:gd name="connsiteX0" fmla="*/ 3657603 w 3657603"/>
                      <a:gd name="connsiteY0" fmla="*/ 11093 h 749350"/>
                      <a:gd name="connsiteX1" fmla="*/ 468276 w 3657603"/>
                      <a:gd name="connsiteY1" fmla="*/ 0 h 749350"/>
                      <a:gd name="connsiteX2" fmla="*/ 0 w 3657603"/>
                      <a:gd name="connsiteY2" fmla="*/ 748512 h 749350"/>
                      <a:gd name="connsiteX3" fmla="*/ 3238491 w 3657603"/>
                      <a:gd name="connsiteY3" fmla="*/ 749350 h 749350"/>
                      <a:gd name="connsiteX4" fmla="*/ 3657603 w 3657603"/>
                      <a:gd name="connsiteY4" fmla="*/ 11093 h 749350"/>
                      <a:gd name="connsiteX0" fmla="*/ 3657603 w 3657603"/>
                      <a:gd name="connsiteY0" fmla="*/ 842 h 749350"/>
                      <a:gd name="connsiteX1" fmla="*/ 468276 w 3657603"/>
                      <a:gd name="connsiteY1" fmla="*/ 0 h 749350"/>
                      <a:gd name="connsiteX2" fmla="*/ 0 w 3657603"/>
                      <a:gd name="connsiteY2" fmla="*/ 748512 h 749350"/>
                      <a:gd name="connsiteX3" fmla="*/ 3238491 w 3657603"/>
                      <a:gd name="connsiteY3" fmla="*/ 749350 h 749350"/>
                      <a:gd name="connsiteX4" fmla="*/ 3657603 w 3657603"/>
                      <a:gd name="connsiteY4" fmla="*/ 842 h 749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3" h="749350">
                        <a:moveTo>
                          <a:pt x="3657603" y="842"/>
                        </a:moveTo>
                        <a:lnTo>
                          <a:pt x="468276" y="0"/>
                        </a:lnTo>
                        <a:lnTo>
                          <a:pt x="0" y="748512"/>
                        </a:lnTo>
                        <a:lnTo>
                          <a:pt x="3238491" y="749350"/>
                        </a:lnTo>
                        <a:lnTo>
                          <a:pt x="3657603" y="842"/>
                        </a:lnTo>
                        <a:close/>
                      </a:path>
                    </a:pathLst>
                  </a:custGeom>
                  <a:solidFill>
                    <a:srgbClr val="F4B183"/>
                  </a:solidFill>
                  <a:ln>
                    <a:solidFill>
                      <a:srgbClr val="104D8C"/>
                    </a:solidFill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l-GR" sz="1600"/>
                  </a:p>
                </p:txBody>
              </p:sp>
            </p:grpSp>
          </p:grp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55EAEA6-649B-992C-EF1D-6D270A2BA84F}"/>
                </a:ext>
              </a:extLst>
            </p:cNvPr>
            <p:cNvSpPr txBox="1"/>
            <p:nvPr/>
          </p:nvSpPr>
          <p:spPr>
            <a:xfrm>
              <a:off x="1873939" y="2184032"/>
              <a:ext cx="827662" cy="4737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r">
                <a:spcAft>
                  <a:spcPts val="771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l-G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7%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33384D5-A4CD-D231-8B3C-AE320BDDF9D3}"/>
                </a:ext>
              </a:extLst>
            </p:cNvPr>
            <p:cNvSpPr txBox="1"/>
            <p:nvPr/>
          </p:nvSpPr>
          <p:spPr>
            <a:xfrm>
              <a:off x="3208264" y="2157713"/>
              <a:ext cx="827662" cy="4737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r">
                <a:spcAft>
                  <a:spcPts val="771"/>
                </a:spcAft>
              </a:pPr>
              <a:r>
                <a:rPr lang="el-GR" sz="2000" b="1" dirty="0">
                  <a:solidFill>
                    <a:schemeClr val="bg1"/>
                  </a:solidFill>
                </a:rPr>
                <a:t>42%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B25F23C-4C45-921F-66DC-70E03F88E04E}"/>
                </a:ext>
              </a:extLst>
            </p:cNvPr>
            <p:cNvSpPr txBox="1"/>
            <p:nvPr/>
          </p:nvSpPr>
          <p:spPr>
            <a:xfrm rot="3334383">
              <a:off x="2770344" y="3124707"/>
              <a:ext cx="2667127" cy="5486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Εντάξεις</a:t>
              </a: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A65D737-0347-5303-D9B2-38B30A73BD07}"/>
              </a:ext>
            </a:extLst>
          </p:cNvPr>
          <p:cNvSpPr txBox="1"/>
          <p:nvPr/>
        </p:nvSpPr>
        <p:spPr>
          <a:xfrm>
            <a:off x="9746269" y="3823873"/>
            <a:ext cx="464531" cy="24620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771"/>
              </a:spcAft>
            </a:pPr>
            <a:r>
              <a:rPr lang="el-GR" sz="2000" b="1" dirty="0">
                <a:solidFill>
                  <a:schemeClr val="bg1"/>
                </a:solidFill>
              </a:rPr>
              <a:t>28%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5CBA9F3-41C0-4DEB-F3E9-AA27B379607B}"/>
              </a:ext>
            </a:extLst>
          </p:cNvPr>
          <p:cNvSpPr txBox="1"/>
          <p:nvPr/>
        </p:nvSpPr>
        <p:spPr>
          <a:xfrm>
            <a:off x="9705329" y="2959749"/>
            <a:ext cx="1080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en-US" sz="1400" b="1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 του </a:t>
            </a:r>
          </a:p>
          <a:p>
            <a:pPr algn="ctr"/>
            <a:r>
              <a:rPr lang="el-GR" sz="1400" b="1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π/υ</a:t>
            </a:r>
            <a:endParaRPr lang="en-US" sz="1400" b="1">
              <a:solidFill>
                <a:srgbClr val="104D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8CC8E25-5B41-893E-83A7-E47357AFA39F}"/>
              </a:ext>
            </a:extLst>
          </p:cNvPr>
          <p:cNvSpPr txBox="1"/>
          <p:nvPr/>
        </p:nvSpPr>
        <p:spPr>
          <a:xfrm rot="17986231">
            <a:off x="8854983" y="3321278"/>
            <a:ext cx="126877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  <a:buSzPct val="100000"/>
            </a:pPr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Προσκλήσεις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51BAEDA-F9CC-143A-279F-FC7799D9536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8413105" y="1202204"/>
            <a:ext cx="216000" cy="180000"/>
          </a:xfrm>
          <a:prstGeom prst="rect">
            <a:avLst/>
          </a:prstGeom>
          <a:solidFill>
            <a:srgbClr val="104D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8BFCB28E-AAF1-5465-AA21-822E1294FAC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703522" y="1185129"/>
            <a:ext cx="3314581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600" b="1" dirty="0">
                <a:solidFill>
                  <a:srgbClr val="155596"/>
                </a:solidFill>
                <a:latin typeface="Arial"/>
                <a:cs typeface="Arial"/>
              </a:rPr>
              <a:t>Προγραμματικοί Πόροι</a:t>
            </a:r>
            <a:r>
              <a:rPr lang="en-US" altLang="en-US" sz="1600" b="1" dirty="0">
                <a:solidFill>
                  <a:srgbClr val="155596"/>
                </a:solidFill>
                <a:latin typeface="Arial"/>
                <a:cs typeface="Arial"/>
              </a:rPr>
              <a:t> </a:t>
            </a:r>
            <a:r>
              <a:rPr lang="el-GR" altLang="en-US" sz="1600" b="1" dirty="0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1.629 εκ. €</a:t>
            </a:r>
            <a:endParaRPr lang="el-GR" sz="1400" b="1" dirty="0">
              <a:solidFill>
                <a:srgbClr val="104D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EDD27113-E6E3-50FB-708B-6BDADEB4B11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627750" y="1537771"/>
            <a:ext cx="3780337" cy="46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l-GR" alt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Εξειδικεύσεις </a:t>
            </a:r>
            <a:r>
              <a:rPr lang="el-GR" alt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1.038</a:t>
            </a:r>
            <a:r>
              <a:rPr lang="en-US" alt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 € (64%)</a:t>
            </a:r>
            <a:endParaRPr lang="el-G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5" name="Chart 104">
            <a:extLst>
              <a:ext uri="{FF2B5EF4-FFF2-40B4-BE49-F238E27FC236}">
                <a16:creationId xmlns:a16="http://schemas.microsoft.com/office/drawing/2014/main" id="{22B45E6C-6D4F-B0E3-1A7E-C1E249DFB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454585"/>
              </p:ext>
            </p:extLst>
          </p:nvPr>
        </p:nvGraphicFramePr>
        <p:xfrm>
          <a:off x="3807952" y="1649745"/>
          <a:ext cx="5216311" cy="87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06" name="Chart 105">
            <a:extLst>
              <a:ext uri="{FF2B5EF4-FFF2-40B4-BE49-F238E27FC236}">
                <a16:creationId xmlns:a16="http://schemas.microsoft.com/office/drawing/2014/main" id="{CE3B41E0-8267-6660-6B48-99D257584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603271"/>
              </p:ext>
            </p:extLst>
          </p:nvPr>
        </p:nvGraphicFramePr>
        <p:xfrm>
          <a:off x="3812556" y="3180881"/>
          <a:ext cx="4784780" cy="87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107" name="Chart 106">
            <a:extLst>
              <a:ext uri="{FF2B5EF4-FFF2-40B4-BE49-F238E27FC236}">
                <a16:creationId xmlns:a16="http://schemas.microsoft.com/office/drawing/2014/main" id="{B2C0615C-9761-F2CE-8909-B73DFDEC9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54462"/>
              </p:ext>
            </p:extLst>
          </p:nvPr>
        </p:nvGraphicFramePr>
        <p:xfrm>
          <a:off x="3343135" y="868209"/>
          <a:ext cx="7617318" cy="87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08B8BADD-AA53-9E7A-AAA7-9BFAA1885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605997"/>
              </p:ext>
            </p:extLst>
          </p:nvPr>
        </p:nvGraphicFramePr>
        <p:xfrm>
          <a:off x="3814113" y="2427396"/>
          <a:ext cx="3441759" cy="87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09" name="Chart 108">
            <a:extLst>
              <a:ext uri="{FF2B5EF4-FFF2-40B4-BE49-F238E27FC236}">
                <a16:creationId xmlns:a16="http://schemas.microsoft.com/office/drawing/2014/main" id="{EB3ACE28-660E-F92B-3815-13D006905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991376"/>
              </p:ext>
            </p:extLst>
          </p:nvPr>
        </p:nvGraphicFramePr>
        <p:xfrm>
          <a:off x="3818748" y="3980967"/>
          <a:ext cx="3358305" cy="87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E1C1D158-9F9F-2073-C204-5E8C9A99F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857510"/>
              </p:ext>
            </p:extLst>
          </p:nvPr>
        </p:nvGraphicFramePr>
        <p:xfrm>
          <a:off x="3812557" y="4791015"/>
          <a:ext cx="3443315" cy="87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111" name="Rectangle 110">
            <a:extLst>
              <a:ext uri="{FF2B5EF4-FFF2-40B4-BE49-F238E27FC236}">
                <a16:creationId xmlns:a16="http://schemas.microsoft.com/office/drawing/2014/main" id="{D42C56B6-9B66-E509-B556-E51670AF880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970371" y="4642571"/>
            <a:ext cx="216000" cy="180000"/>
          </a:xfrm>
          <a:prstGeom prst="rect">
            <a:avLst/>
          </a:prstGeom>
          <a:solidFill>
            <a:srgbClr val="F4B1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FC19D230-E137-9C85-CEB1-1865328EEE92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757460" y="4664746"/>
            <a:ext cx="6762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100" dirty="0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Προσκλήσεις</a:t>
            </a:r>
            <a:endParaRPr lang="el-GR" sz="1000" dirty="0">
              <a:solidFill>
                <a:srgbClr val="104D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1CFC20B6-F092-78CA-AC28-033FFEEAC73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0101048" y="4664746"/>
            <a:ext cx="431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100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Εντάξεις</a:t>
            </a:r>
            <a:endParaRPr lang="el-GR" sz="1000">
              <a:solidFill>
                <a:srgbClr val="104D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990E32CB-B281-0E29-3F71-8925757E07F3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1284281" y="4602397"/>
            <a:ext cx="713337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100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Νομικές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100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Δεσμεύσεις</a:t>
            </a:r>
            <a:endParaRPr lang="el-GR" sz="1000">
              <a:solidFill>
                <a:srgbClr val="104D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D3F618F-3344-7C2E-A241-60C48E9CECB0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491175" y="4642571"/>
            <a:ext cx="216000" cy="180875"/>
          </a:xfrm>
          <a:prstGeom prst="rect">
            <a:avLst/>
          </a:prstGeom>
          <a:solidFill>
            <a:srgbClr val="97CA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7C07ECC-B1F4-12C9-3495-6714D5D32AD8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9800960" y="4642571"/>
            <a:ext cx="216000" cy="180000"/>
          </a:xfrm>
          <a:prstGeom prst="rect">
            <a:avLst/>
          </a:prstGeom>
          <a:solidFill>
            <a:srgbClr val="0CA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E93D7C1F-27CA-1245-14E3-566600D8E8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470941" y="5029200"/>
            <a:ext cx="1190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800" b="1">
                <a:solidFill>
                  <a:srgbClr val="97C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1.097 εκ. €</a:t>
            </a:r>
            <a:endParaRPr lang="el-GR" b="1">
              <a:solidFill>
                <a:srgbClr val="97CA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A485EFF7-4F17-58A3-7215-B2568A050EC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796748" y="5029200"/>
            <a:ext cx="1190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800" b="1" dirty="0">
                <a:solidFill>
                  <a:srgbClr val="0CA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689 εκ. €</a:t>
            </a:r>
            <a:endParaRPr lang="el-GR" b="1" dirty="0">
              <a:solidFill>
                <a:srgbClr val="0CA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885AE147-E8AB-095C-553B-059EDB1807F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982325" y="5029200"/>
            <a:ext cx="1190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8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altLang="en-US" sz="18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l-GR" altLang="en-US" sz="18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εκ. €</a:t>
            </a:r>
            <a:endParaRPr lang="el-GR" b="1" dirty="0"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B827B59-04F9-F019-C5E6-E7E6407B05BE}"/>
              </a:ext>
            </a:extLst>
          </p:cNvPr>
          <p:cNvSpPr txBox="1"/>
          <p:nvPr/>
        </p:nvSpPr>
        <p:spPr>
          <a:xfrm>
            <a:off x="9997898" y="3706387"/>
            <a:ext cx="157681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Νομικές</a:t>
            </a:r>
          </a:p>
          <a:p>
            <a:pPr algn="ctr"/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Δεσμεύσεις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CE85C45-3CD9-E2E9-6F89-597BF1218D9C}"/>
              </a:ext>
            </a:extLst>
          </p:cNvPr>
          <p:cNvSpPr txBox="1"/>
          <p:nvPr/>
        </p:nvSpPr>
        <p:spPr>
          <a:xfrm>
            <a:off x="137683" y="5950577"/>
            <a:ext cx="13754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l-GR" sz="1050" b="1" i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Ποσά σε εκ. €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30F420F0-066C-D1EF-17C5-9D1EF61D0AE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613500" y="5456627"/>
            <a:ext cx="1909056" cy="46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l-GR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Δαπάνες: 42 εκ. € </a:t>
            </a:r>
            <a:endParaRPr lang="el-GR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" name="Εικόνα 4">
            <a:extLst>
              <a:ext uri="{FF2B5EF4-FFF2-40B4-BE49-F238E27FC236}">
                <a16:creationId xmlns:a16="http://schemas.microsoft.com/office/drawing/2014/main" id="{C3C09273-4EC4-042D-A5E2-91C459B2B7F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pic>
        <p:nvPicPr>
          <p:cNvPr id="129" name="Graphic 4" descr="Coins outline">
            <a:extLst>
              <a:ext uri="{FF2B5EF4-FFF2-40B4-BE49-F238E27FC236}">
                <a16:creationId xmlns:a16="http://schemas.microsoft.com/office/drawing/2014/main" id="{503C95DE-FD49-BD81-F54C-6471C571EF6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930694" y="5387353"/>
            <a:ext cx="555851" cy="555851"/>
          </a:xfrm>
          <a:prstGeom prst="rect">
            <a:avLst/>
          </a:prstGeom>
        </p:spPr>
      </p:pic>
      <p:sp>
        <p:nvSpPr>
          <p:cNvPr id="130" name="Θέση αριθμού διαφάνειας 129">
            <a:extLst>
              <a:ext uri="{FF2B5EF4-FFF2-40B4-BE49-F238E27FC236}">
                <a16:creationId xmlns:a16="http://schemas.microsoft.com/office/drawing/2014/main" id="{619B8C64-F57B-A68A-6175-9D911C1747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89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8E4FD-A870-AE94-FCE1-D05DDEBCD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8422130-B5E8-75A2-DA84-8F8A7A322C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422130-B5E8-75A2-DA84-8F8A7A322C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E1CB2743-3574-AAE2-0667-58546929A5BA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7E93B60-5849-5D1A-2D0E-D094625AA78F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1422417-10BC-EF75-C66D-023D406D6CC4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9427EE8C-6DDC-70A9-22B0-9DE5A2DCB33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CECD9B5-0D3B-2142-2710-F891F67D04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905000"/>
            <a:ext cx="6705599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8800" spc="-25">
                <a:latin typeface="Arial"/>
                <a:cs typeface="Arial"/>
              </a:rPr>
              <a:t>02</a:t>
            </a:r>
            <a:endParaRPr sz="88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>
                <a:latin typeface="Arial"/>
                <a:cs typeface="Arial"/>
              </a:rPr>
              <a:t>Πρόοδος Δράσεων στο ΕΣΔΙΜ Δυτικής Μακεδονίας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DF7BB663-84A6-4999-178C-AFDBAE602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A92DE75-C29D-5FD8-5DA9-BAA795D93C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11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>
          <a:extLst>
            <a:ext uri="{FF2B5EF4-FFF2-40B4-BE49-F238E27FC236}">
              <a16:creationId xmlns:a16="http://schemas.microsoft.com/office/drawing/2014/main" id="{83A38F69-61D2-D366-F122-7EA0D915C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BCA9E238-EB05-3603-9A27-6ACC64B7B46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think-cell Slide" r:id="rId14" imgW="350" imgH="350" progId="TCLayout.ActiveDocument.1">
                  <p:embed/>
                </p:oleObj>
              </mc:Choice>
              <mc:Fallback>
                <p:oleObj name="think-cell Slide" r:id="rId14" imgW="350" imgH="350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A9E238-EB05-3603-9A27-6ACC64B7B4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2810940-2D18-8DE6-8788-66418850156B}"/>
              </a:ext>
            </a:extLst>
          </p:cNvPr>
          <p:cNvSpPr/>
          <p:nvPr/>
        </p:nvSpPr>
        <p:spPr>
          <a:xfrm>
            <a:off x="5401611" y="793075"/>
            <a:ext cx="6790390" cy="5191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Google Shape;171;p1">
            <a:extLst>
              <a:ext uri="{FF2B5EF4-FFF2-40B4-BE49-F238E27FC236}">
                <a16:creationId xmlns:a16="http://schemas.microsoft.com/office/drawing/2014/main" id="{35B1BA0B-FD63-790B-0F75-B55660BDEF0F}"/>
              </a:ext>
            </a:extLst>
          </p:cNvPr>
          <p:cNvSpPr/>
          <p:nvPr/>
        </p:nvSpPr>
        <p:spPr>
          <a:xfrm>
            <a:off x="4963071" y="2740670"/>
            <a:ext cx="889540" cy="87364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4A02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BE6BE2-DCCE-E66F-7032-61988B94266B}"/>
              </a:ext>
            </a:extLst>
          </p:cNvPr>
          <p:cNvSpPr/>
          <p:nvPr/>
        </p:nvSpPr>
        <p:spPr>
          <a:xfrm>
            <a:off x="0" y="6259286"/>
            <a:ext cx="3570514" cy="598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Google Shape;3072;p11">
            <a:extLst>
              <a:ext uri="{FF2B5EF4-FFF2-40B4-BE49-F238E27FC236}">
                <a16:creationId xmlns:a16="http://schemas.microsoft.com/office/drawing/2014/main" id="{182E7599-7F1F-EC0D-C3AE-09099BD7B944}"/>
              </a:ext>
            </a:extLst>
          </p:cNvPr>
          <p:cNvSpPr/>
          <p:nvPr/>
        </p:nvSpPr>
        <p:spPr>
          <a:xfrm>
            <a:off x="0" y="1075"/>
            <a:ext cx="12217800" cy="792000"/>
          </a:xfrm>
          <a:prstGeom prst="rect">
            <a:avLst/>
          </a:prstGeom>
          <a:solidFill>
            <a:srgbClr val="104D8C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Πρόοδος Υλοποίησης Προγράμματος Δυτικής Μακεδονίας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BCAA388A-4B6E-4610-B8A1-A9D47DBDD0C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66891464"/>
              </p:ext>
            </p:extLst>
          </p:nvPr>
        </p:nvGraphicFramePr>
        <p:xfrm>
          <a:off x="-167302" y="1204173"/>
          <a:ext cx="5375577" cy="4502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9" name="Google Shape;171;p1">
            <a:extLst>
              <a:ext uri="{FF2B5EF4-FFF2-40B4-BE49-F238E27FC236}">
                <a16:creationId xmlns:a16="http://schemas.microsoft.com/office/drawing/2014/main" id="{6AFBE8D7-4CDB-7233-99CF-DA0446F4D72E}"/>
              </a:ext>
            </a:extLst>
          </p:cNvPr>
          <p:cNvSpPr/>
          <p:nvPr/>
        </p:nvSpPr>
        <p:spPr>
          <a:xfrm>
            <a:off x="5092888" y="2850350"/>
            <a:ext cx="617446" cy="6352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4A02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317125-671E-4B34-536D-861FF67BA6A0}"/>
              </a:ext>
            </a:extLst>
          </p:cNvPr>
          <p:cNvSpPr txBox="1"/>
          <p:nvPr/>
        </p:nvSpPr>
        <p:spPr>
          <a:xfrm>
            <a:off x="7953298" y="5654566"/>
            <a:ext cx="314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l-GR" sz="1200" b="1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συνολικού Π/Υ</a:t>
            </a:r>
            <a:endParaRPr lang="en-US" sz="1200" b="1">
              <a:solidFill>
                <a:srgbClr val="104D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9F439A2-E55A-F5F3-52A1-58D4E089FC02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487019" y="5572958"/>
            <a:ext cx="179388" cy="133350"/>
          </a:xfrm>
          <a:prstGeom prst="rect">
            <a:avLst/>
          </a:prstGeom>
          <a:solidFill>
            <a:srgbClr val="104D8C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4C0771E-9CD6-177E-DCC5-720E31013B8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258461" y="5572958"/>
            <a:ext cx="179388" cy="13335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4B73AF4-FE81-223F-2F61-26BF224A40EF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2029903" y="5572958"/>
            <a:ext cx="179388" cy="1333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1E316C5-871A-C115-3FF7-356292044343}"/>
              </a:ext>
            </a:extLst>
          </p:cNvPr>
          <p:cNvSpPr/>
          <p:nvPr/>
        </p:nvSpPr>
        <p:spPr bwMode="auto">
          <a:xfrm>
            <a:off x="2801345" y="5572958"/>
            <a:ext cx="179388" cy="133350"/>
          </a:xfrm>
          <a:prstGeom prst="rect">
            <a:avLst/>
          </a:prstGeom>
          <a:solidFill>
            <a:srgbClr val="0CACDC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4214763-9C42-7FA8-674F-293FFD190C5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371797" y="5709962"/>
            <a:ext cx="445635" cy="30777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l-GR" altLang="en-US" sz="10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Προγρ</a:t>
            </a:r>
            <a:r>
              <a:rPr lang="el-GR" altLang="en-US" sz="10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l-GR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Π/Υ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4CED01-18A9-FB45-4FCD-40C24685BB62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970514" y="5709962"/>
            <a:ext cx="750205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altLang="en-US" sz="10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Εξειδικεύσεις</a:t>
            </a:r>
            <a:endParaRPr lang="el-GR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2C6E03B-6E1C-8118-D489-3A99F9F9EDB9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809846" y="5709962"/>
            <a:ext cx="742191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altLang="en-US" sz="10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Προσκλήσεις</a:t>
            </a:r>
            <a:endParaRPr lang="el-GR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80D19E-E227-1D09-19B9-6194B7CEC19B}"/>
              </a:ext>
            </a:extLst>
          </p:cNvPr>
          <p:cNvSpPr/>
          <p:nvPr/>
        </p:nvSpPr>
        <p:spPr bwMode="auto">
          <a:xfrm>
            <a:off x="2673753" y="5709962"/>
            <a:ext cx="480901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altLang="en-US" sz="10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Εντάξεις</a:t>
            </a:r>
            <a:endParaRPr lang="el-GR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E184B5-4765-E687-E01C-7D760FF7F38C}"/>
              </a:ext>
            </a:extLst>
          </p:cNvPr>
          <p:cNvSpPr/>
          <p:nvPr/>
        </p:nvSpPr>
        <p:spPr bwMode="auto">
          <a:xfrm>
            <a:off x="3572787" y="5572958"/>
            <a:ext cx="179388" cy="133350"/>
          </a:xfrm>
          <a:prstGeom prst="rect">
            <a:avLst/>
          </a:prstGeom>
          <a:solidFill>
            <a:srgbClr val="F4B183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2F1391-E348-5DE8-8DDF-FBAB3C8347F8}"/>
              </a:ext>
            </a:extLst>
          </p:cNvPr>
          <p:cNvSpPr/>
          <p:nvPr/>
        </p:nvSpPr>
        <p:spPr bwMode="auto">
          <a:xfrm>
            <a:off x="3367228" y="5709962"/>
            <a:ext cx="650819" cy="30777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l-GR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Νομικές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l-GR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Δεσμεύσεις</a:t>
            </a: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64BA02C-407B-A498-C6F9-8AD88F2DB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497542"/>
              </p:ext>
            </p:extLst>
          </p:nvPr>
        </p:nvGraphicFramePr>
        <p:xfrm>
          <a:off x="5162815" y="778883"/>
          <a:ext cx="4256330" cy="314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11AFF9F-D5D2-405A-5DAE-292D855FB7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00307"/>
              </p:ext>
            </p:extLst>
          </p:nvPr>
        </p:nvGraphicFramePr>
        <p:xfrm>
          <a:off x="8660004" y="764691"/>
          <a:ext cx="4256330" cy="314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3985DF-2B5B-1A2B-51C5-B2A428114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503584"/>
              </p:ext>
            </p:extLst>
          </p:nvPr>
        </p:nvGraphicFramePr>
        <p:xfrm>
          <a:off x="5179874" y="3086188"/>
          <a:ext cx="4256330" cy="314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0170A29-8146-DF3C-F19C-858A750DC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303511"/>
              </p:ext>
            </p:extLst>
          </p:nvPr>
        </p:nvGraphicFramePr>
        <p:xfrm>
          <a:off x="8672330" y="3057804"/>
          <a:ext cx="4256330" cy="314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1CFAD17-3159-6540-600A-474B97B66714}"/>
              </a:ext>
            </a:extLst>
          </p:cNvPr>
          <p:cNvSpPr txBox="1"/>
          <p:nvPr/>
        </p:nvSpPr>
        <p:spPr>
          <a:xfrm>
            <a:off x="6953198" y="2140669"/>
            <a:ext cx="83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2000" b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l-GR" sz="2000" b="1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62A10-078C-02D3-3061-EBC4A62566A4}"/>
              </a:ext>
            </a:extLst>
          </p:cNvPr>
          <p:cNvSpPr txBox="1"/>
          <p:nvPr/>
        </p:nvSpPr>
        <p:spPr>
          <a:xfrm>
            <a:off x="10517219" y="4521595"/>
            <a:ext cx="74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2000" b="1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l-GR" sz="2000" b="1"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0E79A1-8C48-2ADE-8F4C-19C6E25A0D66}"/>
              </a:ext>
            </a:extLst>
          </p:cNvPr>
          <p:cNvSpPr txBox="1"/>
          <p:nvPr/>
        </p:nvSpPr>
        <p:spPr>
          <a:xfrm>
            <a:off x="10517220" y="2140669"/>
            <a:ext cx="74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70080A-EF14-6532-6B61-21DD9F373EDF}"/>
              </a:ext>
            </a:extLst>
          </p:cNvPr>
          <p:cNvSpPr txBox="1"/>
          <p:nvPr/>
        </p:nvSpPr>
        <p:spPr>
          <a:xfrm>
            <a:off x="6953199" y="4521595"/>
            <a:ext cx="70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CA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2000" b="1">
                <a:solidFill>
                  <a:srgbClr val="0CA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>
                <a:solidFill>
                  <a:srgbClr val="0CA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l-GR" sz="2000" b="1">
              <a:solidFill>
                <a:srgbClr val="0CA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514CF-8C40-99CB-26A6-58FE96A5038C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4344228" y="5572958"/>
            <a:ext cx="179388" cy="133350"/>
          </a:xfrm>
          <a:prstGeom prst="rect">
            <a:avLst/>
          </a:prstGeom>
          <a:solidFill>
            <a:srgbClr val="5089BC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4CA8E-00FF-C1E1-1518-9CC5409E9E42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4164729" y="5695483"/>
            <a:ext cx="655629" cy="30777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Αποδεκτό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Διαχείρισης</a:t>
            </a:r>
            <a:endParaRPr lang="el-GR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object 17">
            <a:extLst>
              <a:ext uri="{FF2B5EF4-FFF2-40B4-BE49-F238E27FC236}">
                <a16:creationId xmlns:a16="http://schemas.microsoft.com/office/drawing/2014/main" id="{FD49D866-2353-D895-8FDF-B8C1F6D213A7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DD31F4E8-A3E6-E82A-191C-A5E525335A39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4321996B-CD46-5F8B-BCFF-F377DF84D4F7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pic>
        <p:nvPicPr>
          <p:cNvPr id="3" name="Εικόνα 4">
            <a:extLst>
              <a:ext uri="{FF2B5EF4-FFF2-40B4-BE49-F238E27FC236}">
                <a16:creationId xmlns:a16="http://schemas.microsoft.com/office/drawing/2014/main" id="{730A7A0A-6F2A-C595-8BBE-8450A9BB812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17" name="Θέση αριθμού διαφάνειας 16">
            <a:extLst>
              <a:ext uri="{FF2B5EF4-FFF2-40B4-BE49-F238E27FC236}">
                <a16:creationId xmlns:a16="http://schemas.microsoft.com/office/drawing/2014/main" id="{43A2FF5B-BFA8-BBEB-D130-D77D90CC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258F-96E6-43B3-9254-2760B7E802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67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ED9A0-15C7-63BD-DF76-6A37BB9D7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508A6AC-2D86-DC64-5085-D549C89310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0213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08A6AC-2D86-DC64-5085-D549C8931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BC253656-8C2D-D013-CEDE-D7CCE256562D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15490DF-3840-2572-3447-EDD017F0187A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0C36A8E-4545-1008-0280-C7F494E8BBC8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09E1C85F-A5D8-FFAD-8FEC-C774BDC8FA9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508DC3D-2F46-B0B2-2682-05F80AC7DC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1" y="1905000"/>
            <a:ext cx="6096000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25" dirty="0">
                <a:latin typeface="Arial"/>
                <a:cs typeface="Arial"/>
              </a:rPr>
              <a:t>0</a:t>
            </a:r>
            <a:r>
              <a:rPr lang="el-GR" sz="8800" spc="-25" dirty="0">
                <a:latin typeface="Arial"/>
                <a:cs typeface="Arial"/>
              </a:rPr>
              <a:t>3</a:t>
            </a:r>
            <a:endParaRPr sz="8800" dirty="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 dirty="0">
                <a:latin typeface="Arial"/>
                <a:cs typeface="Arial"/>
              </a:rPr>
              <a:t>Γενικές Δράσεις Δυτικής Μακεδονίας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57E09291-38EF-C024-EA0A-5D25C7683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9219CE5-C999-B272-F35C-E624050CA1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4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7F8FA-737E-6907-CDCF-D47B647C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9B0C6A84-9154-9926-1212-574952ED16E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0C6A84-9154-9926-1212-574952ED16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3F2117AC-AF5F-5A00-59C3-A75F68F4E4BF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Ενταγμένες Πράξεις Δυτικής Μακεδονίας ανά Προτεραιότητα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938BC39F-7F54-C3B9-3DFC-391AB7DCBEE2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9C86997-8AEC-A6AF-4ED6-379B3D685A66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5191514A-9D19-7E6D-3AF3-2A98FBFD5C9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126A5B-247E-FBF0-EA42-65B3724C3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15775"/>
              </p:ext>
            </p:extLst>
          </p:nvPr>
        </p:nvGraphicFramePr>
        <p:xfrm>
          <a:off x="838200" y="773302"/>
          <a:ext cx="10668000" cy="5206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300871798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3015792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491191602"/>
                    </a:ext>
                  </a:extLst>
                </a:gridCol>
              </a:tblGrid>
              <a:tr h="36502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Τίτλος Πράξης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Π/Υ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solidFill>
                            <a:srgbClr val="1F497D"/>
                          </a:solidFill>
                        </a:rPr>
                        <a:t>Δικαιούχος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59295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Δημιουργία θερμοκοιτίδων &amp; εκκολαπτηρίων για την ανάπτυξη της καινοτομίας σε τομείς προτεραιότητας της στρατηγικής έρευνας καινοτομίας Δίκαιης Αναπτυξιακής Μετάβασης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3.000.600 €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ΓΓΕΚ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097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>
                          <a:latin typeface="Arial"/>
                          <a:cs typeface="Arial"/>
                        </a:rPr>
                        <a:t>Ανάπτυξη Συνεργατικών Χώρων Εργασίας (Co-</a:t>
                      </a:r>
                      <a:r>
                        <a:rPr lang="el-GR" sz="1200" err="1">
                          <a:latin typeface="Arial"/>
                          <a:cs typeface="Arial"/>
                        </a:rPr>
                        <a:t>Working</a:t>
                      </a:r>
                      <a:r>
                        <a:rPr lang="el-GR" sz="1200">
                          <a:latin typeface="Arial"/>
                          <a:cs typeface="Arial"/>
                        </a:rPr>
                        <a:t> Spaces)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900.000 €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ΓΓΕΚ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0851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Σχεδιασμός και Ανάπτυξη </a:t>
                      </a:r>
                      <a:r>
                        <a:rPr lang="el-GR" sz="1200" dirty="0" err="1">
                          <a:latin typeface="Arial"/>
                          <a:cs typeface="Arial"/>
                        </a:rPr>
                        <a:t>στοχευμένων</a:t>
                      </a:r>
                      <a:r>
                        <a:rPr lang="el-GR" sz="1200" dirty="0">
                          <a:latin typeface="Arial"/>
                          <a:cs typeface="Arial"/>
                        </a:rPr>
                        <a:t> Παρεμβάσεων Κοινωνικής Καινοτομίας &amp; Επιχειρηματικότητας στις περιοχές ΔΑΜ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3.780.000 €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>
                          <a:latin typeface="Arial"/>
                          <a:cs typeface="Arial"/>
                        </a:rPr>
                        <a:t>ΓΓΕΚ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4958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>
                          <a:latin typeface="Arial"/>
                          <a:cs typeface="Arial"/>
                        </a:rPr>
                        <a:t>Κόμβος Καινοτομίας Υδρογόνου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19.799.974 €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ΕΚΕΤΑ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81709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Πράσινο κέντρο δεδομένων και Υπερυπολογιστή Δυτικής Μακεδονίας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21.990.857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,15</a:t>
                      </a:r>
                      <a:r>
                        <a:rPr lang="el-GR" sz="1200">
                          <a:latin typeface="Arial"/>
                          <a:cs typeface="Arial"/>
                        </a:rPr>
                        <a:t>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Εθνικό Δίκτυο Υποδομών Τεχνολογίας και Έρευνας Α.Ε.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1755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Μηχανισμός Στήριξης της Επιχειρηματικότητας για την Δίκαιη Αναπτυξιακή Μετάβαση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15.619.684,80 €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Ε.Λ.Ε.Δ.Α.Μ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74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>
                          <a:latin typeface="Arial"/>
                          <a:cs typeface="Arial"/>
                        </a:rPr>
                        <a:t>Σύσταση Ταμείου Χαρτοφυλακίου Δίκαιης Αναπτυξιακής Μετάβασης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35.000.000 €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Ελληνική Αναπτυξιακή Τράπεζα Α.Ε.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006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Ενεργειακή αναβάθμιση Γενικού Νοσοκομείου Φλώρινας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3.516.928,07 €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Περιφέρεια Δυτικής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906322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Ενεργειακή αναβάθμιση του Γενικού Νοσοκομείου Καστοριάς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2.054.725,70 €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>
                          <a:latin typeface="Arial"/>
                          <a:cs typeface="Arial"/>
                        </a:rPr>
                        <a:t>Περιφέρεια Δυτικής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747414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Ενεργειακή Αναβάθμιση Κτιρίων ΠΔΜ σε Κοζάνη, Γρεβενά, Καστοριά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3.266.780 €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>
                          <a:latin typeface="Arial"/>
                          <a:cs typeface="Arial"/>
                        </a:rPr>
                        <a:t>Πανεπιστήμιο Δυτικής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078882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Προμήθεια, εγκατάσταση και θέση σε λειτουργία 7 Φ/Β σταθμών </a:t>
                      </a:r>
                      <a:r>
                        <a:rPr lang="el-GR" sz="1200" dirty="0" err="1">
                          <a:latin typeface="Arial"/>
                          <a:cs typeface="Arial"/>
                        </a:rPr>
                        <a:t>virtual</a:t>
                      </a:r>
                      <a:r>
                        <a:rPr lang="el-GR"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200" dirty="0" err="1">
                          <a:latin typeface="Arial"/>
                          <a:cs typeface="Arial"/>
                        </a:rPr>
                        <a:t>net-metering</a:t>
                      </a:r>
                      <a:r>
                        <a:rPr lang="el-GR" sz="1200" dirty="0">
                          <a:latin typeface="Arial"/>
                          <a:cs typeface="Arial"/>
                        </a:rPr>
                        <a:t>, συνολικής ισχύος 7MW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5.411.327,13 €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Ενεργειακή κοινότητα Δήμου Κοζάνης περιορισμένης ευθύνης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202939"/>
                  </a:ext>
                </a:extLst>
              </a:tr>
              <a:tr h="261017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Εγκατάσταση αντλιών θερμότητας για θέρμανση / ψύξη στη Δυτική Μακεδονία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12.135.000 €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Arial"/>
                          <a:cs typeface="Arial"/>
                        </a:rPr>
                        <a:t>Περιφερειακό ταμείο ανάπτυξης Δυτικής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88793"/>
                  </a:ext>
                </a:extLst>
              </a:tr>
            </a:tbl>
          </a:graphicData>
        </a:graphic>
      </p:graphicFrame>
      <p:pic>
        <p:nvPicPr>
          <p:cNvPr id="4" name="Εικόνα 4">
            <a:extLst>
              <a:ext uri="{FF2B5EF4-FFF2-40B4-BE49-F238E27FC236}">
                <a16:creationId xmlns:a16="http://schemas.microsoft.com/office/drawing/2014/main" id="{7A1542A1-BFFB-98E4-191C-2DEF87732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784474A-9F90-0866-C5E8-D356A52F8ADB}"/>
              </a:ext>
            </a:extLst>
          </p:cNvPr>
          <p:cNvSpPr/>
          <p:nvPr/>
        </p:nvSpPr>
        <p:spPr>
          <a:xfrm>
            <a:off x="229360" y="2356867"/>
            <a:ext cx="457200" cy="457200"/>
          </a:xfrm>
          <a:prstGeom prst="ellipse">
            <a:avLst/>
          </a:prstGeom>
          <a:solidFill>
            <a:srgbClr val="98CA3F"/>
          </a:solidFill>
          <a:ln>
            <a:solidFill>
              <a:srgbClr val="98C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8F7D5F-B3F7-7455-690F-A86B34C10721}"/>
              </a:ext>
            </a:extLst>
          </p:cNvPr>
          <p:cNvCxnSpPr/>
          <p:nvPr/>
        </p:nvCxnSpPr>
        <p:spPr>
          <a:xfrm>
            <a:off x="381000" y="3962400"/>
            <a:ext cx="11125200" cy="0"/>
          </a:xfrm>
          <a:prstGeom prst="line">
            <a:avLst/>
          </a:prstGeom>
          <a:ln w="38100">
            <a:solidFill>
              <a:srgbClr val="98C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7C26A2C-BAB6-68B9-6E28-03AD62127879}"/>
              </a:ext>
            </a:extLst>
          </p:cNvPr>
          <p:cNvSpPr/>
          <p:nvPr/>
        </p:nvSpPr>
        <p:spPr>
          <a:xfrm>
            <a:off x="228600" y="4653534"/>
            <a:ext cx="457200" cy="457200"/>
          </a:xfrm>
          <a:prstGeom prst="ellipse">
            <a:avLst/>
          </a:prstGeom>
          <a:solidFill>
            <a:srgbClr val="98CA3F"/>
          </a:solidFill>
          <a:ln>
            <a:solidFill>
              <a:srgbClr val="98C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2</a:t>
            </a:r>
          </a:p>
        </p:txBody>
      </p:sp>
      <p:sp>
        <p:nvSpPr>
          <p:cNvPr id="14" name="Google Shape;1819;p24">
            <a:extLst>
              <a:ext uri="{FF2B5EF4-FFF2-40B4-BE49-F238E27FC236}">
                <a16:creationId xmlns:a16="http://schemas.microsoft.com/office/drawing/2014/main" id="{D2FEA216-A13F-E982-B6CF-F4B831F1D678}"/>
              </a:ext>
            </a:extLst>
          </p:cNvPr>
          <p:cNvSpPr/>
          <p:nvPr/>
        </p:nvSpPr>
        <p:spPr>
          <a:xfrm>
            <a:off x="9067800" y="767825"/>
            <a:ext cx="396719" cy="322732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473" y="289"/>
                </a:moveTo>
                <a:cubicBezTo>
                  <a:pt x="486" y="289"/>
                  <a:pt x="494" y="281"/>
                  <a:pt x="501" y="274"/>
                </a:cubicBezTo>
                <a:cubicBezTo>
                  <a:pt x="509" y="264"/>
                  <a:pt x="514" y="247"/>
                  <a:pt x="514" y="225"/>
                </a:cubicBezTo>
                <a:cubicBezTo>
                  <a:pt x="514" y="200"/>
                  <a:pt x="495" y="180"/>
                  <a:pt x="473" y="180"/>
                </a:cubicBezTo>
                <a:cubicBezTo>
                  <a:pt x="450" y="180"/>
                  <a:pt x="432" y="200"/>
                  <a:pt x="432" y="225"/>
                </a:cubicBezTo>
                <a:cubicBezTo>
                  <a:pt x="432" y="247"/>
                  <a:pt x="436" y="264"/>
                  <a:pt x="445" y="274"/>
                </a:cubicBezTo>
                <a:cubicBezTo>
                  <a:pt x="452" y="281"/>
                  <a:pt x="459" y="289"/>
                  <a:pt x="473" y="289"/>
                </a:cubicBezTo>
                <a:close/>
                <a:moveTo>
                  <a:pt x="473" y="203"/>
                </a:moveTo>
                <a:cubicBezTo>
                  <a:pt x="483" y="203"/>
                  <a:pt x="491" y="213"/>
                  <a:pt x="491" y="225"/>
                </a:cubicBezTo>
                <a:cubicBezTo>
                  <a:pt x="491" y="241"/>
                  <a:pt x="486" y="266"/>
                  <a:pt x="473" y="266"/>
                </a:cubicBezTo>
                <a:cubicBezTo>
                  <a:pt x="460" y="266"/>
                  <a:pt x="455" y="241"/>
                  <a:pt x="455" y="225"/>
                </a:cubicBezTo>
                <a:cubicBezTo>
                  <a:pt x="455" y="213"/>
                  <a:pt x="463" y="203"/>
                  <a:pt x="473" y="203"/>
                </a:cubicBezTo>
                <a:close/>
                <a:moveTo>
                  <a:pt x="103" y="289"/>
                </a:moveTo>
                <a:cubicBezTo>
                  <a:pt x="117" y="289"/>
                  <a:pt x="124" y="281"/>
                  <a:pt x="131" y="274"/>
                </a:cubicBezTo>
                <a:cubicBezTo>
                  <a:pt x="140" y="264"/>
                  <a:pt x="144" y="247"/>
                  <a:pt x="144" y="225"/>
                </a:cubicBezTo>
                <a:cubicBezTo>
                  <a:pt x="144" y="200"/>
                  <a:pt x="126" y="180"/>
                  <a:pt x="103" y="180"/>
                </a:cubicBezTo>
                <a:cubicBezTo>
                  <a:pt x="81" y="180"/>
                  <a:pt x="62" y="200"/>
                  <a:pt x="62" y="225"/>
                </a:cubicBezTo>
                <a:cubicBezTo>
                  <a:pt x="62" y="247"/>
                  <a:pt x="67" y="264"/>
                  <a:pt x="75" y="274"/>
                </a:cubicBezTo>
                <a:cubicBezTo>
                  <a:pt x="82" y="281"/>
                  <a:pt x="90" y="289"/>
                  <a:pt x="103" y="289"/>
                </a:cubicBezTo>
                <a:close/>
                <a:moveTo>
                  <a:pt x="103" y="266"/>
                </a:moveTo>
                <a:cubicBezTo>
                  <a:pt x="90" y="266"/>
                  <a:pt x="85" y="241"/>
                  <a:pt x="85" y="225"/>
                </a:cubicBezTo>
                <a:cubicBezTo>
                  <a:pt x="85" y="213"/>
                  <a:pt x="93" y="203"/>
                  <a:pt x="103" y="203"/>
                </a:cubicBezTo>
                <a:cubicBezTo>
                  <a:pt x="113" y="203"/>
                  <a:pt x="121" y="213"/>
                  <a:pt x="121" y="225"/>
                </a:cubicBezTo>
                <a:cubicBezTo>
                  <a:pt x="121" y="241"/>
                  <a:pt x="116" y="266"/>
                  <a:pt x="103" y="266"/>
                </a:cubicBezTo>
                <a:close/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90" y="576"/>
                  <a:pt x="90" y="576"/>
                  <a:pt x="90" y="576"/>
                </a:cubicBezTo>
                <a:cubicBezTo>
                  <a:pt x="106" y="419"/>
                  <a:pt x="106" y="419"/>
                  <a:pt x="106" y="419"/>
                </a:cubicBezTo>
                <a:cubicBezTo>
                  <a:pt x="114" y="397"/>
                  <a:pt x="131" y="380"/>
                  <a:pt x="152" y="373"/>
                </a:cubicBezTo>
                <a:cubicBezTo>
                  <a:pt x="238" y="344"/>
                  <a:pt x="238" y="344"/>
                  <a:pt x="238" y="344"/>
                </a:cubicBezTo>
                <a:cubicBezTo>
                  <a:pt x="239" y="343"/>
                  <a:pt x="240" y="344"/>
                  <a:pt x="241" y="344"/>
                </a:cubicBezTo>
                <a:cubicBezTo>
                  <a:pt x="248" y="351"/>
                  <a:pt x="248" y="351"/>
                  <a:pt x="248" y="351"/>
                </a:cubicBezTo>
                <a:cubicBezTo>
                  <a:pt x="258" y="362"/>
                  <a:pt x="273" y="368"/>
                  <a:pt x="288" y="368"/>
                </a:cubicBezTo>
                <a:cubicBezTo>
                  <a:pt x="303" y="368"/>
                  <a:pt x="318" y="362"/>
                  <a:pt x="328" y="351"/>
                </a:cubicBezTo>
                <a:cubicBezTo>
                  <a:pt x="335" y="344"/>
                  <a:pt x="335" y="344"/>
                  <a:pt x="335" y="344"/>
                </a:cubicBezTo>
                <a:cubicBezTo>
                  <a:pt x="336" y="344"/>
                  <a:pt x="337" y="343"/>
                  <a:pt x="338" y="344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446" y="380"/>
                  <a:pt x="462" y="397"/>
                  <a:pt x="470" y="419"/>
                </a:cubicBezTo>
                <a:cubicBezTo>
                  <a:pt x="486" y="576"/>
                  <a:pt x="486" y="576"/>
                  <a:pt x="48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144" y="350"/>
                </a:moveTo>
                <a:cubicBezTo>
                  <a:pt x="115" y="360"/>
                  <a:pt x="92" y="383"/>
                  <a:pt x="83" y="412"/>
                </a:cubicBezTo>
                <a:cubicBezTo>
                  <a:pt x="68" y="551"/>
                  <a:pt x="68" y="551"/>
                  <a:pt x="68" y="551"/>
                </a:cubicBezTo>
                <a:cubicBezTo>
                  <a:pt x="25" y="551"/>
                  <a:pt x="25" y="551"/>
                  <a:pt x="25" y="5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27" y="350"/>
                  <a:pt x="27" y="350"/>
                  <a:pt x="27" y="350"/>
                </a:cubicBezTo>
                <a:cubicBezTo>
                  <a:pt x="30" y="342"/>
                  <a:pt x="36" y="336"/>
                  <a:pt x="44" y="333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81" y="322"/>
                  <a:pt x="81" y="322"/>
                  <a:pt x="81" y="322"/>
                </a:cubicBezTo>
                <a:cubicBezTo>
                  <a:pt x="87" y="328"/>
                  <a:pt x="95" y="331"/>
                  <a:pt x="103" y="331"/>
                </a:cubicBezTo>
                <a:cubicBezTo>
                  <a:pt x="112" y="331"/>
                  <a:pt x="120" y="328"/>
                  <a:pt x="126" y="322"/>
                </a:cubicBezTo>
                <a:cubicBezTo>
                  <a:pt x="127" y="321"/>
                  <a:pt x="127" y="321"/>
                  <a:pt x="127" y="321"/>
                </a:cubicBezTo>
                <a:cubicBezTo>
                  <a:pt x="163" y="333"/>
                  <a:pt x="163" y="333"/>
                  <a:pt x="163" y="333"/>
                </a:cubicBezTo>
                <a:cubicBezTo>
                  <a:pt x="167" y="335"/>
                  <a:pt x="170" y="337"/>
                  <a:pt x="173" y="340"/>
                </a:cubicBezTo>
                <a:lnTo>
                  <a:pt x="144" y="350"/>
                </a:lnTo>
                <a:close/>
                <a:moveTo>
                  <a:pt x="317" y="327"/>
                </a:moveTo>
                <a:cubicBezTo>
                  <a:pt x="311" y="334"/>
                  <a:pt x="311" y="334"/>
                  <a:pt x="311" y="334"/>
                </a:cubicBezTo>
                <a:cubicBezTo>
                  <a:pt x="305" y="340"/>
                  <a:pt x="297" y="344"/>
                  <a:pt x="288" y="344"/>
                </a:cubicBezTo>
                <a:cubicBezTo>
                  <a:pt x="279" y="344"/>
                  <a:pt x="271" y="340"/>
                  <a:pt x="265" y="334"/>
                </a:cubicBezTo>
                <a:cubicBezTo>
                  <a:pt x="259" y="327"/>
                  <a:pt x="259" y="327"/>
                  <a:pt x="259" y="327"/>
                </a:cubicBezTo>
                <a:cubicBezTo>
                  <a:pt x="251" y="320"/>
                  <a:pt x="240" y="317"/>
                  <a:pt x="230" y="320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190" y="322"/>
                  <a:pt x="181" y="315"/>
                  <a:pt x="170" y="311"/>
                </a:cubicBezTo>
                <a:cubicBezTo>
                  <a:pt x="131" y="298"/>
                  <a:pt x="131" y="298"/>
                  <a:pt x="131" y="298"/>
                </a:cubicBezTo>
                <a:cubicBezTo>
                  <a:pt x="125" y="296"/>
                  <a:pt x="117" y="298"/>
                  <a:pt x="112" y="303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06" y="309"/>
                  <a:pt x="100" y="309"/>
                  <a:pt x="97" y="306"/>
                </a:cubicBezTo>
                <a:cubicBezTo>
                  <a:pt x="94" y="303"/>
                  <a:pt x="94" y="303"/>
                  <a:pt x="94" y="303"/>
                </a:cubicBezTo>
                <a:cubicBezTo>
                  <a:pt x="89" y="298"/>
                  <a:pt x="82" y="296"/>
                  <a:pt x="75" y="298"/>
                </a:cubicBezTo>
                <a:cubicBezTo>
                  <a:pt x="36" y="311"/>
                  <a:pt x="36" y="311"/>
                  <a:pt x="36" y="311"/>
                </a:cubicBezTo>
                <a:cubicBezTo>
                  <a:pt x="32" y="313"/>
                  <a:pt x="28" y="315"/>
                  <a:pt x="25" y="317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cubicBezTo>
                  <a:pt x="551" y="317"/>
                  <a:pt x="551" y="317"/>
                  <a:pt x="551" y="317"/>
                </a:cubicBezTo>
                <a:cubicBezTo>
                  <a:pt x="548" y="315"/>
                  <a:pt x="544" y="313"/>
                  <a:pt x="540" y="311"/>
                </a:cubicBezTo>
                <a:cubicBezTo>
                  <a:pt x="501" y="298"/>
                  <a:pt x="501" y="298"/>
                  <a:pt x="501" y="298"/>
                </a:cubicBezTo>
                <a:cubicBezTo>
                  <a:pt x="494" y="296"/>
                  <a:pt x="487" y="298"/>
                  <a:pt x="482" y="303"/>
                </a:cubicBezTo>
                <a:cubicBezTo>
                  <a:pt x="479" y="306"/>
                  <a:pt x="479" y="306"/>
                  <a:pt x="479" y="306"/>
                </a:cubicBezTo>
                <a:cubicBezTo>
                  <a:pt x="476" y="309"/>
                  <a:pt x="470" y="309"/>
                  <a:pt x="467" y="306"/>
                </a:cubicBezTo>
                <a:cubicBezTo>
                  <a:pt x="464" y="303"/>
                  <a:pt x="464" y="303"/>
                  <a:pt x="464" y="303"/>
                </a:cubicBezTo>
                <a:cubicBezTo>
                  <a:pt x="459" y="298"/>
                  <a:pt x="451" y="296"/>
                  <a:pt x="445" y="298"/>
                </a:cubicBezTo>
                <a:cubicBezTo>
                  <a:pt x="406" y="311"/>
                  <a:pt x="406" y="311"/>
                  <a:pt x="406" y="311"/>
                </a:cubicBezTo>
                <a:cubicBezTo>
                  <a:pt x="395" y="315"/>
                  <a:pt x="386" y="322"/>
                  <a:pt x="380" y="332"/>
                </a:cubicBezTo>
                <a:cubicBezTo>
                  <a:pt x="346" y="320"/>
                  <a:pt x="346" y="320"/>
                  <a:pt x="346" y="320"/>
                </a:cubicBezTo>
                <a:cubicBezTo>
                  <a:pt x="336" y="317"/>
                  <a:pt x="325" y="320"/>
                  <a:pt x="317" y="327"/>
                </a:cubicBezTo>
                <a:close/>
                <a:moveTo>
                  <a:pt x="508" y="551"/>
                </a:moveTo>
                <a:cubicBezTo>
                  <a:pt x="494" y="415"/>
                  <a:pt x="494" y="415"/>
                  <a:pt x="494" y="415"/>
                </a:cubicBezTo>
                <a:cubicBezTo>
                  <a:pt x="493" y="412"/>
                  <a:pt x="493" y="412"/>
                  <a:pt x="493" y="412"/>
                </a:cubicBezTo>
                <a:cubicBezTo>
                  <a:pt x="484" y="383"/>
                  <a:pt x="461" y="360"/>
                  <a:pt x="432" y="350"/>
                </a:cubicBezTo>
                <a:cubicBezTo>
                  <a:pt x="403" y="340"/>
                  <a:pt x="403" y="340"/>
                  <a:pt x="403" y="340"/>
                </a:cubicBezTo>
                <a:cubicBezTo>
                  <a:pt x="406" y="337"/>
                  <a:pt x="409" y="335"/>
                  <a:pt x="413" y="333"/>
                </a:cubicBezTo>
                <a:cubicBezTo>
                  <a:pt x="449" y="321"/>
                  <a:pt x="449" y="321"/>
                  <a:pt x="449" y="321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6" y="328"/>
                  <a:pt x="464" y="331"/>
                  <a:pt x="473" y="331"/>
                </a:cubicBezTo>
                <a:cubicBezTo>
                  <a:pt x="481" y="331"/>
                  <a:pt x="489" y="328"/>
                  <a:pt x="495" y="322"/>
                </a:cubicBezTo>
                <a:cubicBezTo>
                  <a:pt x="496" y="321"/>
                  <a:pt x="496" y="321"/>
                  <a:pt x="496" y="321"/>
                </a:cubicBezTo>
                <a:cubicBezTo>
                  <a:pt x="532" y="333"/>
                  <a:pt x="532" y="333"/>
                  <a:pt x="532" y="333"/>
                </a:cubicBezTo>
                <a:cubicBezTo>
                  <a:pt x="540" y="336"/>
                  <a:pt x="546" y="342"/>
                  <a:pt x="549" y="350"/>
                </a:cubicBezTo>
                <a:cubicBezTo>
                  <a:pt x="551" y="369"/>
                  <a:pt x="551" y="369"/>
                  <a:pt x="551" y="369"/>
                </a:cubicBezTo>
                <a:cubicBezTo>
                  <a:pt x="551" y="551"/>
                  <a:pt x="551" y="551"/>
                  <a:pt x="551" y="551"/>
                </a:cubicBezTo>
                <a:lnTo>
                  <a:pt x="508" y="551"/>
                </a:lnTo>
                <a:close/>
                <a:moveTo>
                  <a:pt x="288" y="94"/>
                </a:moveTo>
                <a:cubicBezTo>
                  <a:pt x="245" y="94"/>
                  <a:pt x="210" y="132"/>
                  <a:pt x="210" y="180"/>
                </a:cubicBezTo>
                <a:cubicBezTo>
                  <a:pt x="210" y="226"/>
                  <a:pt x="219" y="259"/>
                  <a:pt x="236" y="278"/>
                </a:cubicBezTo>
                <a:cubicBezTo>
                  <a:pt x="250" y="294"/>
                  <a:pt x="264" y="307"/>
                  <a:pt x="288" y="307"/>
                </a:cubicBezTo>
                <a:cubicBezTo>
                  <a:pt x="312" y="307"/>
                  <a:pt x="326" y="294"/>
                  <a:pt x="340" y="278"/>
                </a:cubicBezTo>
                <a:cubicBezTo>
                  <a:pt x="357" y="259"/>
                  <a:pt x="366" y="226"/>
                  <a:pt x="366" y="180"/>
                </a:cubicBezTo>
                <a:cubicBezTo>
                  <a:pt x="366" y="132"/>
                  <a:pt x="331" y="94"/>
                  <a:pt x="288" y="94"/>
                </a:cubicBezTo>
                <a:close/>
                <a:moveTo>
                  <a:pt x="322" y="262"/>
                </a:moveTo>
                <a:cubicBezTo>
                  <a:pt x="307" y="278"/>
                  <a:pt x="300" y="283"/>
                  <a:pt x="288" y="283"/>
                </a:cubicBezTo>
                <a:cubicBezTo>
                  <a:pt x="276" y="283"/>
                  <a:pt x="269" y="278"/>
                  <a:pt x="254" y="262"/>
                </a:cubicBezTo>
                <a:cubicBezTo>
                  <a:pt x="242" y="248"/>
                  <a:pt x="235" y="218"/>
                  <a:pt x="235" y="180"/>
                </a:cubicBezTo>
                <a:cubicBezTo>
                  <a:pt x="235" y="146"/>
                  <a:pt x="259" y="118"/>
                  <a:pt x="288" y="118"/>
                </a:cubicBezTo>
                <a:cubicBezTo>
                  <a:pt x="317" y="118"/>
                  <a:pt x="341" y="146"/>
                  <a:pt x="341" y="180"/>
                </a:cubicBezTo>
                <a:cubicBezTo>
                  <a:pt x="341" y="218"/>
                  <a:pt x="334" y="248"/>
                  <a:pt x="322" y="26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F7CDDE1-6624-F027-B4AB-DB1D832C64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8</a:t>
            </a:fld>
            <a:endParaRPr lang="el-GR"/>
          </a:p>
        </p:txBody>
      </p:sp>
      <p:pic>
        <p:nvPicPr>
          <p:cNvPr id="5" name="Graphic 4" descr="Coins outline">
            <a:extLst>
              <a:ext uri="{FF2B5EF4-FFF2-40B4-BE49-F238E27FC236}">
                <a16:creationId xmlns:a16="http://schemas.microsoft.com/office/drawing/2014/main" id="{F846DCD2-4B9A-6A75-FBE9-E1C703FE2B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8520" y="726835"/>
            <a:ext cx="396720" cy="3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3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A1C84-EBA5-E6FF-E7DC-460AE6F35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93D9C854-7BD7-52C3-C69F-6416B81EE38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think-cell Slide" r:id="rId5" imgW="350" imgH="350" progId="TCLayout.ActiveDocument.1">
                  <p:embed/>
                </p:oleObj>
              </mc:Choice>
              <mc:Fallback>
                <p:oleObj name="think-cell Slide" r:id="rId5" imgW="350" imgH="350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D9C854-7BD7-52C3-C69F-6416B81EE3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683E949C-85F6-9A76-2D30-0B0E8A8955EE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Ενταγμένες Πράξεις Δυτικής Μακεδονίας ανά Προτεραιότητα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D97E5F77-C531-429A-2F44-77220CD47338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A28AB577-7576-6E3B-3B41-3F1CD1EE00C5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949B8D4E-C629-D78D-EB3B-668FEC4DAA9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E5648D-7FF2-244B-A7A2-7606986D9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98504"/>
              </p:ext>
            </p:extLst>
          </p:nvPr>
        </p:nvGraphicFramePr>
        <p:xfrm>
          <a:off x="838200" y="773303"/>
          <a:ext cx="10668000" cy="501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300871798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3015792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491191602"/>
                    </a:ext>
                  </a:extLst>
                </a:gridCol>
              </a:tblGrid>
              <a:tr h="345378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Τίτλος Πράξης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solidFill>
                            <a:srgbClr val="1F497D"/>
                          </a:solidFill>
                        </a:rPr>
                        <a:t>Π/Υ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solidFill>
                            <a:srgbClr val="1F497D"/>
                          </a:solidFill>
                        </a:rPr>
                        <a:t>Δικαιούχος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59295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Κέντρα ανάπτυξης δεξιοτήτων και απασχόλησης στις περιοχές ΔΑΜ</a:t>
                      </a:r>
                    </a:p>
                  </a:txBody>
                  <a:tcPr marL="108000" marR="36000" marT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20.000.000 €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Ε.Λ.Ε.Δ.Α.Μ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0971"/>
                  </a:ext>
                </a:extLst>
              </a:tr>
              <a:tr h="561239">
                <a:tc>
                  <a:txBody>
                    <a:bodyPr/>
                    <a:lstStyle/>
                    <a:p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Ολοκληρωμένες παρεμβάσεις συμβουλευτικής, επαγγελματικής κατάρτισης και πιστοποίησης δεξιοτήτων για εργαζομένους και αυτοαπασχολουμένους σε επισφαλείς θέσεις στις Περιφέρειες της Δυτικής Μακεδονίας και της Πελοποννήσου</a:t>
                      </a:r>
                    </a:p>
                  </a:txBody>
                  <a:tcPr marL="108000" marR="36000" marT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7.519.000 €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Ε.Υ.Δ. &amp; Εφαρμογής τομέων βιομηχανίας, εμπορίου &amp; προστασίας καταναλωτή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0851"/>
                  </a:ext>
                </a:extLst>
              </a:tr>
              <a:tr h="38855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Ολοκληρωμένες παρεμβάσεις ενδυνάμωσης του εργατικού δυναμικού για τη </a:t>
                      </a:r>
                      <a:r>
                        <a:rPr lang="el-G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δικαίη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μετάβαση στη </a:t>
                      </a:r>
                      <a:r>
                        <a:rPr lang="el-G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μεταλιγνιτική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περίοδο.</a:t>
                      </a:r>
                    </a:p>
                  </a:txBody>
                  <a:tcPr marL="108000" marR="36000" marT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15.888.000 €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Ινστιτούτο Εργασίας της Γενικής Συνομοσπονδίας Εργατών Ελλάδας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49589"/>
                  </a:ext>
                </a:extLst>
              </a:tr>
              <a:tr h="561239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Ειδικό πρόγραμμα επιχορήγησης επιχειρήσεων για την απασχόληση ανέργων, πρώην εργαζομένων στις επιχειρήσεις που επλήγησαν λόγω της </a:t>
                      </a:r>
                      <a:r>
                        <a:rPr lang="el-G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απολιγνιτοποίησης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στα ΕΣΔΙΜ Δυτικής Μακεδονίας και Μεγαλόπολης</a:t>
                      </a:r>
                    </a:p>
                  </a:txBody>
                  <a:tcPr marL="108000" marR="36000" marT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7.508.760 €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ΔΥΠΑ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81709"/>
                  </a:ext>
                </a:extLst>
              </a:tr>
              <a:tr h="38855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Ολοκληρωμένα Προγράμματα Προώθησης στην Απασχόληση για ανέργους (δράσεις συμβουλευτικής, κατάρτισης, πρακτικής άσκησης και πιστοποίησης) στις περιοχές ΔΑΜ</a:t>
                      </a:r>
                    </a:p>
                  </a:txBody>
                  <a:tcPr marL="108000" marR="36000" marT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6.478.740 €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Οικονομικό Επιμελητήριο της Ελλάδας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17551"/>
                  </a:ext>
                </a:extLst>
              </a:tr>
              <a:tr h="195448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Ολοκληρωμένο πρόγραμμα προώθησης στην απασχόληση ανέργων Φλώρινας</a:t>
                      </a:r>
                    </a:p>
                  </a:txBody>
                  <a:tcPr marL="108000" marR="3600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3.668.750 €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Επιμελητήριο Φλώρινας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749"/>
                  </a:ext>
                </a:extLst>
              </a:tr>
              <a:tr h="197396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Πλοηγός Δεξιοτήτων στην Κοζάνη Δυτικής Μακεδονίας</a:t>
                      </a:r>
                    </a:p>
                  </a:txBody>
                  <a:tcPr marL="108000" marR="3600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3.227.750 €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Επιμελητήριο Κοζάνης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006"/>
                  </a:ext>
                </a:extLst>
              </a:tr>
              <a:tr h="345378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Ολοκληρωμένα Προγράμματα Προώθησης στην Απασχόληση για ανέργους (δράσεις συμβουλευτικής, κατάρτισης, πρακτικής άσκησης και πιστοποίησης) στις περιοχές ΔΑΜ</a:t>
                      </a:r>
                    </a:p>
                  </a:txBody>
                  <a:tcPr marL="108000" marR="3600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5.758.880 €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Τεχνικό Επιμελητήριο Ελλάδος - ΤΕΕ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906322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Ενισχύοντας την Απασχόληση στην Περιφερειακή Ενότητα Γρεβενών</a:t>
                      </a:r>
                    </a:p>
                  </a:txBody>
                  <a:tcPr marL="108000" marR="36000" marT="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2.532.712,50 €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Επιμελητήριο Γρεβενών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747414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Ενδυνάμωση Δεξιοτήτων Περιφερειακής Ενότητας Καστοριάς</a:t>
                      </a:r>
                    </a:p>
                  </a:txBody>
                  <a:tcPr marL="108000" marR="36000" marT="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3.303.750 €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Επιμελητήριο Καστοριάς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078882"/>
                  </a:ext>
                </a:extLst>
              </a:tr>
              <a:tr h="389570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Αναβάθμιση και Διεύρυνση των Κοινωνικών και </a:t>
                      </a:r>
                      <a:r>
                        <a:rPr lang="el-GR" sz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Προνοιακών</a:t>
                      </a:r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Υπηρεσιών στην Περιφέρεια Δυτικής Μακεδονίας</a:t>
                      </a:r>
                    </a:p>
                  </a:txBody>
                  <a:tcPr marL="108000" marR="36000" marT="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8.000.000 €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Περιφέρεια Δυτικής Μακεδονίας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202939"/>
                  </a:ext>
                </a:extLst>
              </a:tr>
              <a:tr h="389570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Προγράμματα εξατομικευμένης παρέμβασης για άνεργους νέους με υλοποίηση δράσεων διάγνωσης αναγκών, επαγγελματικής συμβουλευτικής και κοινωνικής ενδυνάμωσης</a:t>
                      </a:r>
                    </a:p>
                  </a:txBody>
                  <a:tcPr marL="108000" marR="36000" marT="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5.944.320 €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Ινστιτούτο Εργασίας της Γενικής Συνομοσπονδίας Εργατών Ελλάδας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88793"/>
                  </a:ext>
                </a:extLst>
              </a:tr>
              <a:tr h="366656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Υποστήριξη φορέων / δικαιούχων για ωρίμανση και αποτελεσματική υλοποίηση πράξεων</a:t>
                      </a:r>
                    </a:p>
                  </a:txBody>
                  <a:tcPr marL="108000" marR="36000" marT="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5.670.000 €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Διαχειριστική Αρχή Προγράμματος ΔΑΜ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198003"/>
                  </a:ext>
                </a:extLst>
              </a:tr>
            </a:tbl>
          </a:graphicData>
        </a:graphic>
      </p:graphicFrame>
      <p:pic>
        <p:nvPicPr>
          <p:cNvPr id="6" name="Εικόνα 4">
            <a:extLst>
              <a:ext uri="{FF2B5EF4-FFF2-40B4-BE49-F238E27FC236}">
                <a16:creationId xmlns:a16="http://schemas.microsoft.com/office/drawing/2014/main" id="{3DDBB900-5215-8122-10EB-120F553EF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792AFB-A94F-3853-445D-BC22C4D3214D}"/>
              </a:ext>
            </a:extLst>
          </p:cNvPr>
          <p:cNvCxnSpPr/>
          <p:nvPr/>
        </p:nvCxnSpPr>
        <p:spPr>
          <a:xfrm>
            <a:off x="381000" y="5410200"/>
            <a:ext cx="11125200" cy="0"/>
          </a:xfrm>
          <a:prstGeom prst="line">
            <a:avLst/>
          </a:prstGeom>
          <a:ln w="38100">
            <a:solidFill>
              <a:srgbClr val="98C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F4914C2-CC11-A456-3F3E-384817FB1D65}"/>
              </a:ext>
            </a:extLst>
          </p:cNvPr>
          <p:cNvSpPr/>
          <p:nvPr/>
        </p:nvSpPr>
        <p:spPr>
          <a:xfrm>
            <a:off x="228600" y="5486400"/>
            <a:ext cx="457200" cy="457200"/>
          </a:xfrm>
          <a:prstGeom prst="ellipse">
            <a:avLst/>
          </a:prstGeom>
          <a:solidFill>
            <a:srgbClr val="98CA3F"/>
          </a:solidFill>
          <a:ln>
            <a:solidFill>
              <a:srgbClr val="98C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BEBF5E-44BB-EF9F-F9DF-FCD359419919}"/>
              </a:ext>
            </a:extLst>
          </p:cNvPr>
          <p:cNvSpPr/>
          <p:nvPr/>
        </p:nvSpPr>
        <p:spPr>
          <a:xfrm>
            <a:off x="205740" y="2478469"/>
            <a:ext cx="457200" cy="457200"/>
          </a:xfrm>
          <a:prstGeom prst="ellipse">
            <a:avLst/>
          </a:prstGeom>
          <a:solidFill>
            <a:srgbClr val="98CA3F"/>
          </a:solidFill>
          <a:ln>
            <a:solidFill>
              <a:srgbClr val="98C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14" name="Google Shape;1819;p24">
            <a:extLst>
              <a:ext uri="{FF2B5EF4-FFF2-40B4-BE49-F238E27FC236}">
                <a16:creationId xmlns:a16="http://schemas.microsoft.com/office/drawing/2014/main" id="{615A8748-B5BF-FE35-AFA7-C94B48EA2561}"/>
              </a:ext>
            </a:extLst>
          </p:cNvPr>
          <p:cNvSpPr/>
          <p:nvPr/>
        </p:nvSpPr>
        <p:spPr>
          <a:xfrm>
            <a:off x="9067800" y="767825"/>
            <a:ext cx="396719" cy="322732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473" y="289"/>
                </a:moveTo>
                <a:cubicBezTo>
                  <a:pt x="486" y="289"/>
                  <a:pt x="494" y="281"/>
                  <a:pt x="501" y="274"/>
                </a:cubicBezTo>
                <a:cubicBezTo>
                  <a:pt x="509" y="264"/>
                  <a:pt x="514" y="247"/>
                  <a:pt x="514" y="225"/>
                </a:cubicBezTo>
                <a:cubicBezTo>
                  <a:pt x="514" y="200"/>
                  <a:pt x="495" y="180"/>
                  <a:pt x="473" y="180"/>
                </a:cubicBezTo>
                <a:cubicBezTo>
                  <a:pt x="450" y="180"/>
                  <a:pt x="432" y="200"/>
                  <a:pt x="432" y="225"/>
                </a:cubicBezTo>
                <a:cubicBezTo>
                  <a:pt x="432" y="247"/>
                  <a:pt x="436" y="264"/>
                  <a:pt x="445" y="274"/>
                </a:cubicBezTo>
                <a:cubicBezTo>
                  <a:pt x="452" y="281"/>
                  <a:pt x="459" y="289"/>
                  <a:pt x="473" y="289"/>
                </a:cubicBezTo>
                <a:close/>
                <a:moveTo>
                  <a:pt x="473" y="203"/>
                </a:moveTo>
                <a:cubicBezTo>
                  <a:pt x="483" y="203"/>
                  <a:pt x="491" y="213"/>
                  <a:pt x="491" y="225"/>
                </a:cubicBezTo>
                <a:cubicBezTo>
                  <a:pt x="491" y="241"/>
                  <a:pt x="486" y="266"/>
                  <a:pt x="473" y="266"/>
                </a:cubicBezTo>
                <a:cubicBezTo>
                  <a:pt x="460" y="266"/>
                  <a:pt x="455" y="241"/>
                  <a:pt x="455" y="225"/>
                </a:cubicBezTo>
                <a:cubicBezTo>
                  <a:pt x="455" y="213"/>
                  <a:pt x="463" y="203"/>
                  <a:pt x="473" y="203"/>
                </a:cubicBezTo>
                <a:close/>
                <a:moveTo>
                  <a:pt x="103" y="289"/>
                </a:moveTo>
                <a:cubicBezTo>
                  <a:pt x="117" y="289"/>
                  <a:pt x="124" y="281"/>
                  <a:pt x="131" y="274"/>
                </a:cubicBezTo>
                <a:cubicBezTo>
                  <a:pt x="140" y="264"/>
                  <a:pt x="144" y="247"/>
                  <a:pt x="144" y="225"/>
                </a:cubicBezTo>
                <a:cubicBezTo>
                  <a:pt x="144" y="200"/>
                  <a:pt x="126" y="180"/>
                  <a:pt x="103" y="180"/>
                </a:cubicBezTo>
                <a:cubicBezTo>
                  <a:pt x="81" y="180"/>
                  <a:pt x="62" y="200"/>
                  <a:pt x="62" y="225"/>
                </a:cubicBezTo>
                <a:cubicBezTo>
                  <a:pt x="62" y="247"/>
                  <a:pt x="67" y="264"/>
                  <a:pt x="75" y="274"/>
                </a:cubicBezTo>
                <a:cubicBezTo>
                  <a:pt x="82" y="281"/>
                  <a:pt x="90" y="289"/>
                  <a:pt x="103" y="289"/>
                </a:cubicBezTo>
                <a:close/>
                <a:moveTo>
                  <a:pt x="103" y="266"/>
                </a:moveTo>
                <a:cubicBezTo>
                  <a:pt x="90" y="266"/>
                  <a:pt x="85" y="241"/>
                  <a:pt x="85" y="225"/>
                </a:cubicBezTo>
                <a:cubicBezTo>
                  <a:pt x="85" y="213"/>
                  <a:pt x="93" y="203"/>
                  <a:pt x="103" y="203"/>
                </a:cubicBezTo>
                <a:cubicBezTo>
                  <a:pt x="113" y="203"/>
                  <a:pt x="121" y="213"/>
                  <a:pt x="121" y="225"/>
                </a:cubicBezTo>
                <a:cubicBezTo>
                  <a:pt x="121" y="241"/>
                  <a:pt x="116" y="266"/>
                  <a:pt x="103" y="266"/>
                </a:cubicBezTo>
                <a:close/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90" y="576"/>
                  <a:pt x="90" y="576"/>
                  <a:pt x="90" y="576"/>
                </a:cubicBezTo>
                <a:cubicBezTo>
                  <a:pt x="106" y="419"/>
                  <a:pt x="106" y="419"/>
                  <a:pt x="106" y="419"/>
                </a:cubicBezTo>
                <a:cubicBezTo>
                  <a:pt x="114" y="397"/>
                  <a:pt x="131" y="380"/>
                  <a:pt x="152" y="373"/>
                </a:cubicBezTo>
                <a:cubicBezTo>
                  <a:pt x="238" y="344"/>
                  <a:pt x="238" y="344"/>
                  <a:pt x="238" y="344"/>
                </a:cubicBezTo>
                <a:cubicBezTo>
                  <a:pt x="239" y="343"/>
                  <a:pt x="240" y="344"/>
                  <a:pt x="241" y="344"/>
                </a:cubicBezTo>
                <a:cubicBezTo>
                  <a:pt x="248" y="351"/>
                  <a:pt x="248" y="351"/>
                  <a:pt x="248" y="351"/>
                </a:cubicBezTo>
                <a:cubicBezTo>
                  <a:pt x="258" y="362"/>
                  <a:pt x="273" y="368"/>
                  <a:pt x="288" y="368"/>
                </a:cubicBezTo>
                <a:cubicBezTo>
                  <a:pt x="303" y="368"/>
                  <a:pt x="318" y="362"/>
                  <a:pt x="328" y="351"/>
                </a:cubicBezTo>
                <a:cubicBezTo>
                  <a:pt x="335" y="344"/>
                  <a:pt x="335" y="344"/>
                  <a:pt x="335" y="344"/>
                </a:cubicBezTo>
                <a:cubicBezTo>
                  <a:pt x="336" y="344"/>
                  <a:pt x="337" y="343"/>
                  <a:pt x="338" y="344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446" y="380"/>
                  <a:pt x="462" y="397"/>
                  <a:pt x="470" y="419"/>
                </a:cubicBezTo>
                <a:cubicBezTo>
                  <a:pt x="486" y="576"/>
                  <a:pt x="486" y="576"/>
                  <a:pt x="48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144" y="350"/>
                </a:moveTo>
                <a:cubicBezTo>
                  <a:pt x="115" y="360"/>
                  <a:pt x="92" y="383"/>
                  <a:pt x="83" y="412"/>
                </a:cubicBezTo>
                <a:cubicBezTo>
                  <a:pt x="68" y="551"/>
                  <a:pt x="68" y="551"/>
                  <a:pt x="68" y="551"/>
                </a:cubicBezTo>
                <a:cubicBezTo>
                  <a:pt x="25" y="551"/>
                  <a:pt x="25" y="551"/>
                  <a:pt x="25" y="5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27" y="350"/>
                  <a:pt x="27" y="350"/>
                  <a:pt x="27" y="350"/>
                </a:cubicBezTo>
                <a:cubicBezTo>
                  <a:pt x="30" y="342"/>
                  <a:pt x="36" y="336"/>
                  <a:pt x="44" y="333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81" y="322"/>
                  <a:pt x="81" y="322"/>
                  <a:pt x="81" y="322"/>
                </a:cubicBezTo>
                <a:cubicBezTo>
                  <a:pt x="87" y="328"/>
                  <a:pt x="95" y="331"/>
                  <a:pt x="103" y="331"/>
                </a:cubicBezTo>
                <a:cubicBezTo>
                  <a:pt x="112" y="331"/>
                  <a:pt x="120" y="328"/>
                  <a:pt x="126" y="322"/>
                </a:cubicBezTo>
                <a:cubicBezTo>
                  <a:pt x="127" y="321"/>
                  <a:pt x="127" y="321"/>
                  <a:pt x="127" y="321"/>
                </a:cubicBezTo>
                <a:cubicBezTo>
                  <a:pt x="163" y="333"/>
                  <a:pt x="163" y="333"/>
                  <a:pt x="163" y="333"/>
                </a:cubicBezTo>
                <a:cubicBezTo>
                  <a:pt x="167" y="335"/>
                  <a:pt x="170" y="337"/>
                  <a:pt x="173" y="340"/>
                </a:cubicBezTo>
                <a:lnTo>
                  <a:pt x="144" y="350"/>
                </a:lnTo>
                <a:close/>
                <a:moveTo>
                  <a:pt x="317" y="327"/>
                </a:moveTo>
                <a:cubicBezTo>
                  <a:pt x="311" y="334"/>
                  <a:pt x="311" y="334"/>
                  <a:pt x="311" y="334"/>
                </a:cubicBezTo>
                <a:cubicBezTo>
                  <a:pt x="305" y="340"/>
                  <a:pt x="297" y="344"/>
                  <a:pt x="288" y="344"/>
                </a:cubicBezTo>
                <a:cubicBezTo>
                  <a:pt x="279" y="344"/>
                  <a:pt x="271" y="340"/>
                  <a:pt x="265" y="334"/>
                </a:cubicBezTo>
                <a:cubicBezTo>
                  <a:pt x="259" y="327"/>
                  <a:pt x="259" y="327"/>
                  <a:pt x="259" y="327"/>
                </a:cubicBezTo>
                <a:cubicBezTo>
                  <a:pt x="251" y="320"/>
                  <a:pt x="240" y="317"/>
                  <a:pt x="230" y="320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190" y="322"/>
                  <a:pt x="181" y="315"/>
                  <a:pt x="170" y="311"/>
                </a:cubicBezTo>
                <a:cubicBezTo>
                  <a:pt x="131" y="298"/>
                  <a:pt x="131" y="298"/>
                  <a:pt x="131" y="298"/>
                </a:cubicBezTo>
                <a:cubicBezTo>
                  <a:pt x="125" y="296"/>
                  <a:pt x="117" y="298"/>
                  <a:pt x="112" y="303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06" y="309"/>
                  <a:pt x="100" y="309"/>
                  <a:pt x="97" y="306"/>
                </a:cubicBezTo>
                <a:cubicBezTo>
                  <a:pt x="94" y="303"/>
                  <a:pt x="94" y="303"/>
                  <a:pt x="94" y="303"/>
                </a:cubicBezTo>
                <a:cubicBezTo>
                  <a:pt x="89" y="298"/>
                  <a:pt x="82" y="296"/>
                  <a:pt x="75" y="298"/>
                </a:cubicBezTo>
                <a:cubicBezTo>
                  <a:pt x="36" y="311"/>
                  <a:pt x="36" y="311"/>
                  <a:pt x="36" y="311"/>
                </a:cubicBezTo>
                <a:cubicBezTo>
                  <a:pt x="32" y="313"/>
                  <a:pt x="28" y="315"/>
                  <a:pt x="25" y="317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cubicBezTo>
                  <a:pt x="551" y="317"/>
                  <a:pt x="551" y="317"/>
                  <a:pt x="551" y="317"/>
                </a:cubicBezTo>
                <a:cubicBezTo>
                  <a:pt x="548" y="315"/>
                  <a:pt x="544" y="313"/>
                  <a:pt x="540" y="311"/>
                </a:cubicBezTo>
                <a:cubicBezTo>
                  <a:pt x="501" y="298"/>
                  <a:pt x="501" y="298"/>
                  <a:pt x="501" y="298"/>
                </a:cubicBezTo>
                <a:cubicBezTo>
                  <a:pt x="494" y="296"/>
                  <a:pt x="487" y="298"/>
                  <a:pt x="482" y="303"/>
                </a:cubicBezTo>
                <a:cubicBezTo>
                  <a:pt x="479" y="306"/>
                  <a:pt x="479" y="306"/>
                  <a:pt x="479" y="306"/>
                </a:cubicBezTo>
                <a:cubicBezTo>
                  <a:pt x="476" y="309"/>
                  <a:pt x="470" y="309"/>
                  <a:pt x="467" y="306"/>
                </a:cubicBezTo>
                <a:cubicBezTo>
                  <a:pt x="464" y="303"/>
                  <a:pt x="464" y="303"/>
                  <a:pt x="464" y="303"/>
                </a:cubicBezTo>
                <a:cubicBezTo>
                  <a:pt x="459" y="298"/>
                  <a:pt x="451" y="296"/>
                  <a:pt x="445" y="298"/>
                </a:cubicBezTo>
                <a:cubicBezTo>
                  <a:pt x="406" y="311"/>
                  <a:pt x="406" y="311"/>
                  <a:pt x="406" y="311"/>
                </a:cubicBezTo>
                <a:cubicBezTo>
                  <a:pt x="395" y="315"/>
                  <a:pt x="386" y="322"/>
                  <a:pt x="380" y="332"/>
                </a:cubicBezTo>
                <a:cubicBezTo>
                  <a:pt x="346" y="320"/>
                  <a:pt x="346" y="320"/>
                  <a:pt x="346" y="320"/>
                </a:cubicBezTo>
                <a:cubicBezTo>
                  <a:pt x="336" y="317"/>
                  <a:pt x="325" y="320"/>
                  <a:pt x="317" y="327"/>
                </a:cubicBezTo>
                <a:close/>
                <a:moveTo>
                  <a:pt x="508" y="551"/>
                </a:moveTo>
                <a:cubicBezTo>
                  <a:pt x="494" y="415"/>
                  <a:pt x="494" y="415"/>
                  <a:pt x="494" y="415"/>
                </a:cubicBezTo>
                <a:cubicBezTo>
                  <a:pt x="493" y="412"/>
                  <a:pt x="493" y="412"/>
                  <a:pt x="493" y="412"/>
                </a:cubicBezTo>
                <a:cubicBezTo>
                  <a:pt x="484" y="383"/>
                  <a:pt x="461" y="360"/>
                  <a:pt x="432" y="350"/>
                </a:cubicBezTo>
                <a:cubicBezTo>
                  <a:pt x="403" y="340"/>
                  <a:pt x="403" y="340"/>
                  <a:pt x="403" y="340"/>
                </a:cubicBezTo>
                <a:cubicBezTo>
                  <a:pt x="406" y="337"/>
                  <a:pt x="409" y="335"/>
                  <a:pt x="413" y="333"/>
                </a:cubicBezTo>
                <a:cubicBezTo>
                  <a:pt x="449" y="321"/>
                  <a:pt x="449" y="321"/>
                  <a:pt x="449" y="321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6" y="328"/>
                  <a:pt x="464" y="331"/>
                  <a:pt x="473" y="331"/>
                </a:cubicBezTo>
                <a:cubicBezTo>
                  <a:pt x="481" y="331"/>
                  <a:pt x="489" y="328"/>
                  <a:pt x="495" y="322"/>
                </a:cubicBezTo>
                <a:cubicBezTo>
                  <a:pt x="496" y="321"/>
                  <a:pt x="496" y="321"/>
                  <a:pt x="496" y="321"/>
                </a:cubicBezTo>
                <a:cubicBezTo>
                  <a:pt x="532" y="333"/>
                  <a:pt x="532" y="333"/>
                  <a:pt x="532" y="333"/>
                </a:cubicBezTo>
                <a:cubicBezTo>
                  <a:pt x="540" y="336"/>
                  <a:pt x="546" y="342"/>
                  <a:pt x="549" y="350"/>
                </a:cubicBezTo>
                <a:cubicBezTo>
                  <a:pt x="551" y="369"/>
                  <a:pt x="551" y="369"/>
                  <a:pt x="551" y="369"/>
                </a:cubicBezTo>
                <a:cubicBezTo>
                  <a:pt x="551" y="551"/>
                  <a:pt x="551" y="551"/>
                  <a:pt x="551" y="551"/>
                </a:cubicBezTo>
                <a:lnTo>
                  <a:pt x="508" y="551"/>
                </a:lnTo>
                <a:close/>
                <a:moveTo>
                  <a:pt x="288" y="94"/>
                </a:moveTo>
                <a:cubicBezTo>
                  <a:pt x="245" y="94"/>
                  <a:pt x="210" y="132"/>
                  <a:pt x="210" y="180"/>
                </a:cubicBezTo>
                <a:cubicBezTo>
                  <a:pt x="210" y="226"/>
                  <a:pt x="219" y="259"/>
                  <a:pt x="236" y="278"/>
                </a:cubicBezTo>
                <a:cubicBezTo>
                  <a:pt x="250" y="294"/>
                  <a:pt x="264" y="307"/>
                  <a:pt x="288" y="307"/>
                </a:cubicBezTo>
                <a:cubicBezTo>
                  <a:pt x="312" y="307"/>
                  <a:pt x="326" y="294"/>
                  <a:pt x="340" y="278"/>
                </a:cubicBezTo>
                <a:cubicBezTo>
                  <a:pt x="357" y="259"/>
                  <a:pt x="366" y="226"/>
                  <a:pt x="366" y="180"/>
                </a:cubicBezTo>
                <a:cubicBezTo>
                  <a:pt x="366" y="132"/>
                  <a:pt x="331" y="94"/>
                  <a:pt x="288" y="94"/>
                </a:cubicBezTo>
                <a:close/>
                <a:moveTo>
                  <a:pt x="322" y="262"/>
                </a:moveTo>
                <a:cubicBezTo>
                  <a:pt x="307" y="278"/>
                  <a:pt x="300" y="283"/>
                  <a:pt x="288" y="283"/>
                </a:cubicBezTo>
                <a:cubicBezTo>
                  <a:pt x="276" y="283"/>
                  <a:pt x="269" y="278"/>
                  <a:pt x="254" y="262"/>
                </a:cubicBezTo>
                <a:cubicBezTo>
                  <a:pt x="242" y="248"/>
                  <a:pt x="235" y="218"/>
                  <a:pt x="235" y="180"/>
                </a:cubicBezTo>
                <a:cubicBezTo>
                  <a:pt x="235" y="146"/>
                  <a:pt x="259" y="118"/>
                  <a:pt x="288" y="118"/>
                </a:cubicBezTo>
                <a:cubicBezTo>
                  <a:pt x="317" y="118"/>
                  <a:pt x="341" y="146"/>
                  <a:pt x="341" y="180"/>
                </a:cubicBezTo>
                <a:cubicBezTo>
                  <a:pt x="341" y="218"/>
                  <a:pt x="334" y="248"/>
                  <a:pt x="322" y="26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9E16A4B-9E72-3506-8F85-2055819B28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9</a:t>
            </a:fld>
            <a:endParaRPr lang="el-GR"/>
          </a:p>
        </p:txBody>
      </p:sp>
      <p:pic>
        <p:nvPicPr>
          <p:cNvPr id="7" name="Graphic 4" descr="Coins outline">
            <a:extLst>
              <a:ext uri="{FF2B5EF4-FFF2-40B4-BE49-F238E27FC236}">
                <a16:creationId xmlns:a16="http://schemas.microsoft.com/office/drawing/2014/main" id="{EACAED67-AF38-C704-567C-76106199FD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8520" y="726835"/>
            <a:ext cx="396720" cy="396720"/>
          </a:xfrm>
          <a:prstGeom prst="rect">
            <a:avLst/>
          </a:prstGeom>
        </p:spPr>
      </p:pic>
      <p:sp>
        <p:nvSpPr>
          <p:cNvPr id="24" name="Ορθογώνιο: Στρογγύλεμα διαγώνιων γωνιών 23">
            <a:extLst>
              <a:ext uri="{FF2B5EF4-FFF2-40B4-BE49-F238E27FC236}">
                <a16:creationId xmlns:a16="http://schemas.microsoft.com/office/drawing/2014/main" id="{0B35BECA-CFF3-5A21-01E9-FFEB86B021E4}"/>
              </a:ext>
            </a:extLst>
          </p:cNvPr>
          <p:cNvSpPr/>
          <p:nvPr/>
        </p:nvSpPr>
        <p:spPr>
          <a:xfrm>
            <a:off x="7706242" y="5816595"/>
            <a:ext cx="1203000" cy="420952"/>
          </a:xfrm>
          <a:prstGeom prst="round2Diag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 εκ. €</a:t>
            </a:r>
          </a:p>
        </p:txBody>
      </p:sp>
      <p:grpSp>
        <p:nvGrpSpPr>
          <p:cNvPr id="25" name="Google Shape;771;p72">
            <a:extLst>
              <a:ext uri="{FF2B5EF4-FFF2-40B4-BE49-F238E27FC236}">
                <a16:creationId xmlns:a16="http://schemas.microsoft.com/office/drawing/2014/main" id="{5A45A1BF-B874-85DA-8EC1-90EA3F644EB5}"/>
              </a:ext>
            </a:extLst>
          </p:cNvPr>
          <p:cNvGrpSpPr/>
          <p:nvPr/>
        </p:nvGrpSpPr>
        <p:grpSpPr>
          <a:xfrm>
            <a:off x="7008850" y="5786759"/>
            <a:ext cx="481738" cy="473415"/>
            <a:chOff x="1190625" y="238125"/>
            <a:chExt cx="5219200" cy="5219200"/>
          </a:xfrm>
          <a:solidFill>
            <a:srgbClr val="1F497D"/>
          </a:solidFill>
        </p:grpSpPr>
        <p:sp>
          <p:nvSpPr>
            <p:cNvPr id="26" name="Google Shape;772;p72">
              <a:extLst>
                <a:ext uri="{FF2B5EF4-FFF2-40B4-BE49-F238E27FC236}">
                  <a16:creationId xmlns:a16="http://schemas.microsoft.com/office/drawing/2014/main" id="{0363A8C4-8368-6B8F-F6EB-E2A86D87B80C}"/>
                </a:ext>
              </a:extLst>
            </p:cNvPr>
            <p:cNvSpPr/>
            <p:nvPr/>
          </p:nvSpPr>
          <p:spPr>
            <a:xfrm>
              <a:off x="2623450" y="1695400"/>
              <a:ext cx="2032225" cy="2213275"/>
            </a:xfrm>
            <a:custGeom>
              <a:avLst/>
              <a:gdLst/>
              <a:ahLst/>
              <a:cxnLst/>
              <a:rect l="l" t="t" r="r" b="b"/>
              <a:pathLst>
                <a:path w="81289" h="88531" extrusionOk="0">
                  <a:moveTo>
                    <a:pt x="56074" y="1"/>
                  </a:moveTo>
                  <a:cubicBezTo>
                    <a:pt x="36241" y="1"/>
                    <a:pt x="19409" y="13147"/>
                    <a:pt x="13798" y="31153"/>
                  </a:cubicBezTo>
                  <a:lnTo>
                    <a:pt x="6100" y="31153"/>
                  </a:lnTo>
                  <a:cubicBezTo>
                    <a:pt x="2740" y="31153"/>
                    <a:pt x="0" y="33893"/>
                    <a:pt x="0" y="37285"/>
                  </a:cubicBezTo>
                  <a:cubicBezTo>
                    <a:pt x="0" y="40645"/>
                    <a:pt x="2740" y="43385"/>
                    <a:pt x="6100" y="43385"/>
                  </a:cubicBezTo>
                  <a:lnTo>
                    <a:pt x="11808" y="43385"/>
                  </a:lnTo>
                  <a:cubicBezTo>
                    <a:pt x="11808" y="43679"/>
                    <a:pt x="11808" y="43972"/>
                    <a:pt x="11808" y="44266"/>
                  </a:cubicBezTo>
                  <a:cubicBezTo>
                    <a:pt x="11808" y="45799"/>
                    <a:pt x="11874" y="47300"/>
                    <a:pt x="12037" y="48800"/>
                  </a:cubicBezTo>
                  <a:lnTo>
                    <a:pt x="6100" y="48800"/>
                  </a:lnTo>
                  <a:cubicBezTo>
                    <a:pt x="2740" y="48800"/>
                    <a:pt x="0" y="51540"/>
                    <a:pt x="0" y="54900"/>
                  </a:cubicBezTo>
                  <a:cubicBezTo>
                    <a:pt x="0" y="58292"/>
                    <a:pt x="2740" y="61032"/>
                    <a:pt x="6100" y="61032"/>
                  </a:cubicBezTo>
                  <a:lnTo>
                    <a:pt x="15103" y="61032"/>
                  </a:lnTo>
                  <a:cubicBezTo>
                    <a:pt x="21725" y="77147"/>
                    <a:pt x="37578" y="88531"/>
                    <a:pt x="56074" y="88531"/>
                  </a:cubicBezTo>
                  <a:cubicBezTo>
                    <a:pt x="63478" y="88531"/>
                    <a:pt x="70785" y="86672"/>
                    <a:pt x="77244" y="83181"/>
                  </a:cubicBezTo>
                  <a:cubicBezTo>
                    <a:pt x="80212" y="81550"/>
                    <a:pt x="81289" y="77832"/>
                    <a:pt x="79690" y="74863"/>
                  </a:cubicBezTo>
                  <a:cubicBezTo>
                    <a:pt x="78570" y="72824"/>
                    <a:pt x="76465" y="71678"/>
                    <a:pt x="74294" y="71678"/>
                  </a:cubicBezTo>
                  <a:cubicBezTo>
                    <a:pt x="73305" y="71678"/>
                    <a:pt x="72302" y="71916"/>
                    <a:pt x="71372" y="72417"/>
                  </a:cubicBezTo>
                  <a:cubicBezTo>
                    <a:pt x="66708" y="74961"/>
                    <a:pt x="61423" y="76299"/>
                    <a:pt x="56074" y="76299"/>
                  </a:cubicBezTo>
                  <a:cubicBezTo>
                    <a:pt x="44559" y="76299"/>
                    <a:pt x="34414" y="70199"/>
                    <a:pt x="28771" y="61032"/>
                  </a:cubicBezTo>
                  <a:lnTo>
                    <a:pt x="55715" y="61032"/>
                  </a:lnTo>
                  <a:cubicBezTo>
                    <a:pt x="59107" y="61032"/>
                    <a:pt x="61847" y="58292"/>
                    <a:pt x="61847" y="54900"/>
                  </a:cubicBezTo>
                  <a:cubicBezTo>
                    <a:pt x="61847" y="51540"/>
                    <a:pt x="59107" y="48800"/>
                    <a:pt x="55715" y="48800"/>
                  </a:cubicBezTo>
                  <a:lnTo>
                    <a:pt x="24367" y="48800"/>
                  </a:lnTo>
                  <a:cubicBezTo>
                    <a:pt x="24171" y="47332"/>
                    <a:pt x="24041" y="45799"/>
                    <a:pt x="24041" y="44266"/>
                  </a:cubicBezTo>
                  <a:cubicBezTo>
                    <a:pt x="24041" y="43972"/>
                    <a:pt x="24074" y="43679"/>
                    <a:pt x="24074" y="43385"/>
                  </a:cubicBezTo>
                  <a:lnTo>
                    <a:pt x="55715" y="43385"/>
                  </a:lnTo>
                  <a:cubicBezTo>
                    <a:pt x="59107" y="43385"/>
                    <a:pt x="61847" y="40645"/>
                    <a:pt x="61847" y="37285"/>
                  </a:cubicBezTo>
                  <a:cubicBezTo>
                    <a:pt x="61847" y="33893"/>
                    <a:pt x="59107" y="31153"/>
                    <a:pt x="55715" y="31153"/>
                  </a:cubicBezTo>
                  <a:lnTo>
                    <a:pt x="26879" y="31153"/>
                  </a:lnTo>
                  <a:cubicBezTo>
                    <a:pt x="31902" y="20029"/>
                    <a:pt x="43091" y="12233"/>
                    <a:pt x="56074" y="12233"/>
                  </a:cubicBezTo>
                  <a:cubicBezTo>
                    <a:pt x="61325" y="12233"/>
                    <a:pt x="66316" y="13473"/>
                    <a:pt x="70916" y="15887"/>
                  </a:cubicBezTo>
                  <a:cubicBezTo>
                    <a:pt x="71820" y="16358"/>
                    <a:pt x="72787" y="16581"/>
                    <a:pt x="73739" y="16581"/>
                  </a:cubicBezTo>
                  <a:cubicBezTo>
                    <a:pt x="75946" y="16581"/>
                    <a:pt x="78075" y="15383"/>
                    <a:pt x="79169" y="13310"/>
                  </a:cubicBezTo>
                  <a:cubicBezTo>
                    <a:pt x="80734" y="10309"/>
                    <a:pt x="79593" y="6623"/>
                    <a:pt x="76592" y="5057"/>
                  </a:cubicBezTo>
                  <a:cubicBezTo>
                    <a:pt x="70296" y="1762"/>
                    <a:pt x="63217" y="1"/>
                    <a:pt x="56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3;p72">
              <a:extLst>
                <a:ext uri="{FF2B5EF4-FFF2-40B4-BE49-F238E27FC236}">
                  <a16:creationId xmlns:a16="http://schemas.microsoft.com/office/drawing/2014/main" id="{7656F3E4-1733-B841-5069-FDC4E33FF7BE}"/>
                </a:ext>
              </a:extLst>
            </p:cNvPr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12232"/>
                  </a:moveTo>
                  <a:cubicBezTo>
                    <a:pt x="155205" y="12232"/>
                    <a:pt x="196535" y="53562"/>
                    <a:pt x="196535" y="104384"/>
                  </a:cubicBezTo>
                  <a:cubicBezTo>
                    <a:pt x="196535" y="155205"/>
                    <a:pt x="155205" y="196535"/>
                    <a:pt x="104384" y="196535"/>
                  </a:cubicBezTo>
                  <a:cubicBezTo>
                    <a:pt x="53562" y="196535"/>
                    <a:pt x="12232" y="155205"/>
                    <a:pt x="12232" y="104384"/>
                  </a:cubicBezTo>
                  <a:cubicBezTo>
                    <a:pt x="12232" y="53562"/>
                    <a:pt x="53562" y="12232"/>
                    <a:pt x="104384" y="12232"/>
                  </a:cubicBezTo>
                  <a:close/>
                  <a:moveTo>
                    <a:pt x="104384" y="0"/>
                  </a:moveTo>
                  <a:cubicBezTo>
                    <a:pt x="76494" y="0"/>
                    <a:pt x="50300" y="10862"/>
                    <a:pt x="30565" y="30565"/>
                  </a:cubicBezTo>
                  <a:cubicBezTo>
                    <a:pt x="10862" y="50300"/>
                    <a:pt x="0" y="76494"/>
                    <a:pt x="0" y="104384"/>
                  </a:cubicBezTo>
                  <a:cubicBezTo>
                    <a:pt x="0" y="132274"/>
                    <a:pt x="10862" y="158467"/>
                    <a:pt x="30565" y="178202"/>
                  </a:cubicBezTo>
                  <a:cubicBezTo>
                    <a:pt x="50300" y="197905"/>
                    <a:pt x="76494" y="208767"/>
                    <a:pt x="104384" y="208767"/>
                  </a:cubicBezTo>
                  <a:cubicBezTo>
                    <a:pt x="132274" y="208767"/>
                    <a:pt x="158467" y="197905"/>
                    <a:pt x="178202" y="178202"/>
                  </a:cubicBezTo>
                  <a:cubicBezTo>
                    <a:pt x="197905" y="158467"/>
                    <a:pt x="208767" y="132274"/>
                    <a:pt x="208767" y="104384"/>
                  </a:cubicBezTo>
                  <a:cubicBezTo>
                    <a:pt x="208767" y="76494"/>
                    <a:pt x="197905" y="50300"/>
                    <a:pt x="178202" y="30565"/>
                  </a:cubicBezTo>
                  <a:cubicBezTo>
                    <a:pt x="158467" y="10862"/>
                    <a:pt x="132274" y="0"/>
                    <a:pt x="104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4;p72">
              <a:extLst>
                <a:ext uri="{FF2B5EF4-FFF2-40B4-BE49-F238E27FC236}">
                  <a16:creationId xmlns:a16="http://schemas.microsoft.com/office/drawing/2014/main" id="{B104093C-1BBA-74A7-FF84-1061009A001C}"/>
                </a:ext>
              </a:extLst>
            </p:cNvPr>
            <p:cNvSpPr/>
            <p:nvPr/>
          </p:nvSpPr>
          <p:spPr>
            <a:xfrm>
              <a:off x="1800600" y="848100"/>
              <a:ext cx="3999225" cy="3999225"/>
            </a:xfrm>
            <a:custGeom>
              <a:avLst/>
              <a:gdLst/>
              <a:ahLst/>
              <a:cxnLst/>
              <a:rect l="l" t="t" r="r" b="b"/>
              <a:pathLst>
                <a:path w="159969" h="159969" extrusionOk="0">
                  <a:moveTo>
                    <a:pt x="79985" y="12233"/>
                  </a:moveTo>
                  <a:cubicBezTo>
                    <a:pt x="117334" y="12233"/>
                    <a:pt x="147736" y="42635"/>
                    <a:pt x="147736" y="79985"/>
                  </a:cubicBezTo>
                  <a:cubicBezTo>
                    <a:pt x="147736" y="117334"/>
                    <a:pt x="117334" y="147736"/>
                    <a:pt x="79985" y="147736"/>
                  </a:cubicBezTo>
                  <a:cubicBezTo>
                    <a:pt x="42635" y="147736"/>
                    <a:pt x="12233" y="117334"/>
                    <a:pt x="12233" y="79985"/>
                  </a:cubicBezTo>
                  <a:cubicBezTo>
                    <a:pt x="12233" y="42635"/>
                    <a:pt x="42635" y="12233"/>
                    <a:pt x="79985" y="12233"/>
                  </a:cubicBezTo>
                  <a:close/>
                  <a:moveTo>
                    <a:pt x="79985" y="1"/>
                  </a:moveTo>
                  <a:cubicBezTo>
                    <a:pt x="35883" y="1"/>
                    <a:pt x="1" y="35883"/>
                    <a:pt x="1" y="79985"/>
                  </a:cubicBezTo>
                  <a:cubicBezTo>
                    <a:pt x="1" y="124087"/>
                    <a:pt x="35883" y="159968"/>
                    <a:pt x="79985" y="159968"/>
                  </a:cubicBezTo>
                  <a:cubicBezTo>
                    <a:pt x="124087" y="159968"/>
                    <a:pt x="159968" y="124087"/>
                    <a:pt x="159968" y="79985"/>
                  </a:cubicBezTo>
                  <a:cubicBezTo>
                    <a:pt x="159968" y="35883"/>
                    <a:pt x="124087" y="1"/>
                    <a:pt x="79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5;p72">
              <a:extLst>
                <a:ext uri="{FF2B5EF4-FFF2-40B4-BE49-F238E27FC236}">
                  <a16:creationId xmlns:a16="http://schemas.microsoft.com/office/drawing/2014/main" id="{C23C8DCE-198D-7EEC-D074-57222C2FDD56}"/>
                </a:ext>
              </a:extLst>
            </p:cNvPr>
            <p:cNvSpPr/>
            <p:nvPr/>
          </p:nvSpPr>
          <p:spPr>
            <a:xfrm>
              <a:off x="5250150" y="1651375"/>
              <a:ext cx="40000" cy="31000"/>
            </a:xfrm>
            <a:custGeom>
              <a:avLst/>
              <a:gdLst/>
              <a:ahLst/>
              <a:cxnLst/>
              <a:rect l="l" t="t" r="r" b="b"/>
              <a:pathLst>
                <a:path w="1600" h="1240" extrusionOk="0">
                  <a:moveTo>
                    <a:pt x="816" y="0"/>
                  </a:moveTo>
                  <a:cubicBezTo>
                    <a:pt x="1" y="0"/>
                    <a:pt x="1" y="1240"/>
                    <a:pt x="816" y="1240"/>
                  </a:cubicBezTo>
                  <a:cubicBezTo>
                    <a:pt x="1599" y="1240"/>
                    <a:pt x="1599" y="0"/>
                    <a:pt x="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4EE0D38D-64BC-B571-3A1A-2B0F7CE246F1}"/>
              </a:ext>
            </a:extLst>
          </p:cNvPr>
          <p:cNvSpPr/>
          <p:nvPr/>
        </p:nvSpPr>
        <p:spPr>
          <a:xfrm>
            <a:off x="3711862" y="5810073"/>
            <a:ext cx="3080657" cy="42800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Σύνολο 25 Πράξεις</a:t>
            </a:r>
          </a:p>
        </p:txBody>
      </p:sp>
      <p:sp>
        <p:nvSpPr>
          <p:cNvPr id="33" name="Google Shape;890;p34">
            <a:extLst>
              <a:ext uri="{FF2B5EF4-FFF2-40B4-BE49-F238E27FC236}">
                <a16:creationId xmlns:a16="http://schemas.microsoft.com/office/drawing/2014/main" id="{C920E3AE-0EA3-F609-D648-65B7D2FEB49A}"/>
              </a:ext>
            </a:extLst>
          </p:cNvPr>
          <p:cNvSpPr/>
          <p:nvPr/>
        </p:nvSpPr>
        <p:spPr>
          <a:xfrm>
            <a:off x="3194405" y="5770115"/>
            <a:ext cx="394919" cy="434782"/>
          </a:xfrm>
          <a:custGeom>
            <a:avLst/>
            <a:gdLst/>
            <a:ahLst/>
            <a:cxnLst/>
            <a:rect l="l" t="t" r="r" b="b"/>
            <a:pathLst>
              <a:path w="480263" h="540000" extrusionOk="0">
                <a:moveTo>
                  <a:pt x="433936" y="439453"/>
                </a:moveTo>
                <a:lnTo>
                  <a:pt x="433936" y="370547"/>
                </a:lnTo>
                <a:lnTo>
                  <a:pt x="382603" y="370547"/>
                </a:lnTo>
                <a:lnTo>
                  <a:pt x="382603" y="301641"/>
                </a:lnTo>
                <a:lnTo>
                  <a:pt x="341942" y="301641"/>
                </a:lnTo>
                <a:lnTo>
                  <a:pt x="341942" y="232735"/>
                </a:lnTo>
                <a:lnTo>
                  <a:pt x="255953" y="232735"/>
                </a:lnTo>
                <a:lnTo>
                  <a:pt x="255953" y="0"/>
                </a:lnTo>
                <a:lnTo>
                  <a:pt x="236436" y="0"/>
                </a:lnTo>
                <a:lnTo>
                  <a:pt x="48171" y="64680"/>
                </a:lnTo>
                <a:lnTo>
                  <a:pt x="48171" y="90008"/>
                </a:lnTo>
                <a:lnTo>
                  <a:pt x="224312" y="150523"/>
                </a:lnTo>
                <a:lnTo>
                  <a:pt x="224312" y="232735"/>
                </a:lnTo>
                <a:lnTo>
                  <a:pt x="138322" y="232735"/>
                </a:lnTo>
                <a:lnTo>
                  <a:pt x="138322" y="301641"/>
                </a:lnTo>
                <a:lnTo>
                  <a:pt x="97663" y="301641"/>
                </a:lnTo>
                <a:lnTo>
                  <a:pt x="97663" y="370547"/>
                </a:lnTo>
                <a:lnTo>
                  <a:pt x="46328" y="370547"/>
                </a:lnTo>
                <a:lnTo>
                  <a:pt x="46328" y="439453"/>
                </a:lnTo>
                <a:lnTo>
                  <a:pt x="0" y="439453"/>
                </a:lnTo>
                <a:lnTo>
                  <a:pt x="0" y="540000"/>
                </a:lnTo>
                <a:lnTo>
                  <a:pt x="480264" y="540000"/>
                </a:lnTo>
                <a:lnTo>
                  <a:pt x="480264" y="439453"/>
                </a:lnTo>
                <a:close/>
                <a:moveTo>
                  <a:pt x="108690" y="77343"/>
                </a:moveTo>
                <a:lnTo>
                  <a:pt x="224312" y="37621"/>
                </a:lnTo>
                <a:lnTo>
                  <a:pt x="224312" y="117067"/>
                </a:lnTo>
                <a:close/>
                <a:moveTo>
                  <a:pt x="169963" y="264375"/>
                </a:moveTo>
                <a:lnTo>
                  <a:pt x="310303" y="264375"/>
                </a:lnTo>
                <a:lnTo>
                  <a:pt x="310303" y="301641"/>
                </a:lnTo>
                <a:lnTo>
                  <a:pt x="169963" y="301641"/>
                </a:lnTo>
                <a:close/>
                <a:moveTo>
                  <a:pt x="129303" y="333281"/>
                </a:moveTo>
                <a:lnTo>
                  <a:pt x="350962" y="333281"/>
                </a:lnTo>
                <a:lnTo>
                  <a:pt x="350962" y="370547"/>
                </a:lnTo>
                <a:lnTo>
                  <a:pt x="129303" y="370547"/>
                </a:lnTo>
                <a:close/>
                <a:moveTo>
                  <a:pt x="77969" y="402187"/>
                </a:moveTo>
                <a:lnTo>
                  <a:pt x="402296" y="402187"/>
                </a:lnTo>
                <a:lnTo>
                  <a:pt x="402296" y="439453"/>
                </a:lnTo>
                <a:lnTo>
                  <a:pt x="77969" y="439453"/>
                </a:lnTo>
                <a:close/>
                <a:moveTo>
                  <a:pt x="448624" y="508359"/>
                </a:moveTo>
                <a:lnTo>
                  <a:pt x="31641" y="508359"/>
                </a:lnTo>
                <a:lnTo>
                  <a:pt x="31641" y="471094"/>
                </a:lnTo>
                <a:lnTo>
                  <a:pt x="448623" y="471094"/>
                </a:lnTo>
                <a:lnTo>
                  <a:pt x="448623" y="508359"/>
                </a:lnTo>
                <a:close/>
              </a:path>
            </a:pathLst>
          </a:custGeom>
          <a:solidFill>
            <a:srgbClr val="286098"/>
          </a:solidFill>
          <a:ln>
            <a:solidFill>
              <a:srgbClr val="286098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428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7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KqqkKwaQWonHP7DSA9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QRzQ_nwZv6KHf_NBTH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fchvGrg9WcmBKrNeGsI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NVK81iEyBrmzWc5B0V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IsXqoK0wGTzGu0m3fe0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UBebpggpVRPcswFKS7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UBebpggpVRPcswFKS7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UBebpggpVRPcswFKS7r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UBebpggpVRPcswFKS7r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g5Va44ZOY_pDcuX0w9z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Cuq2ZJ2bSO6tteyhFC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jFqyzanuUtRgUc6ToiE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NRpnIvCS14SO4kkeX0z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7ShR_6YCkC05uIeU2gD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VKMMk3AIT7xB7bgbe9U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cmp0S2n7oPJBeM36UQ4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fY0.dvDNnUXrNnKNSrb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wtlmHTm9LixIjJzliS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p6MBcLxUA0XlQ2duNa0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UBebpggpVRPcswFKS7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UBebpggpVRPcswFKS7r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QxgreMqQPCdkxc6gBJz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2768</Words>
  <Application>Microsoft Office PowerPoint</Application>
  <PresentationFormat>Ευρεία οθόνη</PresentationFormat>
  <Paragraphs>570</Paragraphs>
  <Slides>34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6" baseType="lpstr">
      <vt:lpstr>Aptos</vt:lpstr>
      <vt:lpstr>Arial</vt:lpstr>
      <vt:lpstr>Calibri</vt:lpstr>
      <vt:lpstr>Georgia</vt:lpstr>
      <vt:lpstr>Montserrat</vt:lpstr>
      <vt:lpstr>Montserrat Medium</vt:lpstr>
      <vt:lpstr>Montserrat SemiBold</vt:lpstr>
      <vt:lpstr>Times New Roman</vt:lpstr>
      <vt:lpstr>Trebuchet MS</vt:lpstr>
      <vt:lpstr>Wingdings</vt:lpstr>
      <vt:lpstr>Office Theme</vt:lpstr>
      <vt:lpstr>think-cell Slide</vt:lpstr>
      <vt:lpstr>ΔΙΚΑΙΗ ΑΝΑΠΤΥΞΙΑΚΗ ΜΕΤΑΒΑΣΗ &amp; ΕΠΙΧΕΙΡΗΜΑΤΙΚΟΤΗΤΑ</vt:lpstr>
      <vt:lpstr>01 Πρόγραμμα ΔΑΜ 2021-2027</vt:lpstr>
      <vt:lpstr>Παρουσίαση του PowerPoint</vt:lpstr>
      <vt:lpstr>Παρουσίαση του PowerPoint</vt:lpstr>
      <vt:lpstr>02 Πρόοδος Δράσεων στο ΕΣΔΙΜ Δυτικής Μακεδονίας</vt:lpstr>
      <vt:lpstr>Παρουσίαση του PowerPoint</vt:lpstr>
      <vt:lpstr>03 Γενικές Δράσεις Δυτικής Μακεδονίας</vt:lpstr>
      <vt:lpstr>Παρουσίαση του PowerPoint</vt:lpstr>
      <vt:lpstr>Παρουσίαση του PowerPoint</vt:lpstr>
      <vt:lpstr>04 Δράσεις Επιχειρηματικότητας Δυτικής Μακεδονίας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05 Χορήγηση Προκαταβολής σε Δράσεις Επιχειρηματικότητας</vt:lpstr>
      <vt:lpstr>Παρουσίαση του PowerPoint</vt:lpstr>
      <vt:lpstr>06 Χρηματοδοτικά Εργαλεία</vt:lpstr>
      <vt:lpstr>Παρουσίαση του PowerPoint</vt:lpstr>
      <vt:lpstr>Παρουσίαση του PowerPoint</vt:lpstr>
      <vt:lpstr>07 Ενεργές &amp; Επικείμενες Προσκλήσεις</vt:lpstr>
      <vt:lpstr>Παρουσίαση του PowerPoint</vt:lpstr>
      <vt:lpstr>Παρουσίαση του PowerPoint</vt:lpstr>
      <vt:lpstr>08 Αναπτυξιακά έργα / Πυλώνας 3 Περιφέρειας Δυτ. Μακεδονίας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09 Ειδικό Πρόγραμμα ΔΑΜ /  Εθνικό Πρόγραμμα Ανάπτυξης </vt:lpstr>
      <vt:lpstr>Παρουσίαση του PowerPoint</vt:lpstr>
      <vt:lpstr>Παρουσίαση του PowerPoint</vt:lpstr>
      <vt:lpstr>10 Αποκατάσταση εδαφών &amp; παραλαβή από ΜΕΤΑΒΑΣΗ Α.Ε.</vt:lpstr>
      <vt:lpstr>Παρουσίαση του PowerPoint</vt:lpstr>
      <vt:lpstr>ΔΙΚΑΙΗ ΑΝΑΠΤΥΞΙΑΚΗ ΜΕΤΑΒΑΣΗ &amp; ΕΠΙΧΕΙΡΗΜΑΤΙΚΟΤΗΤΑ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3η ΕΠΠΕ ΕΠ ΔΑΜ_26112024</dc:title>
  <dc:creator>ΑΛΕΞΑΝΔΡΑ ΜΑΥΡΟΓΟΝΑΤΟΥ</dc:creator>
  <cp:lastModifiedBy>USER</cp:lastModifiedBy>
  <cp:revision>44</cp:revision>
  <cp:lastPrinted>2025-04-01T14:11:58Z</cp:lastPrinted>
  <dcterms:created xsi:type="dcterms:W3CDTF">2025-03-21T11:02:21Z</dcterms:created>
  <dcterms:modified xsi:type="dcterms:W3CDTF">2025-04-03T12:41:42Z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2025-03-21T00:00:00Z</vt:filetime>
  </property>
  <property fmtid="{D5CDD505-2E9C-101B-9397-08002B2CF9AE}" pid="5" name="Producer">
    <vt:lpwstr>Microsoft® PowerPoint® 2016</vt:lpwstr>
  </property>
</Properties>
</file>